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59" r:id="rId5"/>
    <p:sldId id="261" r:id="rId6"/>
    <p:sldId id="272" r:id="rId7"/>
    <p:sldId id="274" r:id="rId8"/>
    <p:sldId id="275" r:id="rId9"/>
    <p:sldId id="260"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Glacial Indifference" panose="020B0604020202020204" charset="0"/>
      <p:regular r:id="rId16"/>
    </p:embeddedFont>
    <p:embeddedFont>
      <p:font typeface="Glacial Indifference Bold" panose="020B0604020202020204" charset="0"/>
      <p:regular r:id="rId17"/>
    </p:embeddedFont>
    <p:embeddedFont>
      <p:font typeface="League Spartan" panose="020B0604020202020204" charset="0"/>
      <p:regular r:id="rId18"/>
    </p:embeddedFont>
    <p:embeddedFont>
      <p:font typeface="Verdana" panose="020B060403050404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12/13/2021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‹Nr.›</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12/13/2021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4933840"/>
            <a:chOff x="0" y="0"/>
            <a:chExt cx="19941685" cy="6578454"/>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4174050"/>
            </a:xfrm>
            <a:prstGeom prst="rect">
              <a:avLst/>
            </a:prstGeom>
            <a:grpFill/>
          </p:spPr>
          <p:txBody>
            <a:bodyPr lIns="0" tIns="0" rIns="0" bIns="0" rtlCol="0" anchor="t">
              <a:spAutoFit/>
            </a:bodyPr>
            <a:lstStyle/>
            <a:p>
              <a:pPr>
                <a:lnSpc>
                  <a:spcPts val="10580"/>
                </a:lnSpc>
              </a:pPr>
              <a:r>
                <a:rPr lang="en-US" sz="6600" spc="92" dirty="0" err="1">
                  <a:solidFill>
                    <a:srgbClr val="FEFFF8"/>
                  </a:solidFill>
                  <a:latin typeface="League Spartan"/>
                </a:rPr>
                <a:t>Lektion</a:t>
              </a:r>
              <a:r>
                <a:rPr lang="en-US" sz="6600" spc="92" dirty="0">
                  <a:solidFill>
                    <a:srgbClr val="FEFFF8"/>
                  </a:solidFill>
                  <a:latin typeface="League Spartan"/>
                </a:rPr>
                <a:t> 3: </a:t>
              </a:r>
            </a:p>
            <a:p>
              <a:pPr marR="17780" lvl="0">
                <a:lnSpc>
                  <a:spcPct val="107000"/>
                </a:lnSpc>
                <a:spcAft>
                  <a:spcPts val="800"/>
                </a:spcAft>
              </a:pPr>
              <a:r>
                <a:rPr lang="de-AT" sz="2400" spc="150" dirty="0">
                  <a:solidFill>
                    <a:srgbClr val="FEFFF8"/>
                  </a:solidFill>
                  <a:latin typeface="Glacial Indifference Bold"/>
                </a:rPr>
                <a:t>Schulungen für Sanitärinstallationen, Trockenbau, Abdichtung</a:t>
              </a:r>
              <a:r>
                <a:rPr lang="en-GB" sz="2400" spc="150" dirty="0">
                  <a:solidFill>
                    <a:srgbClr val="FEFFF8"/>
                  </a:solidFill>
                  <a:latin typeface="Glacial Indifference Bold"/>
                </a:rPr>
                <a:t>.</a:t>
              </a:r>
              <a:endParaRPr lang="es-ES" sz="2400" spc="150" dirty="0">
                <a:solidFill>
                  <a:srgbClr val="FEFFF8"/>
                </a:solidFill>
                <a:latin typeface="Glacial Indifference Bold"/>
              </a:endParaRPr>
            </a:p>
            <a:p>
              <a:pPr algn="l">
                <a:lnSpc>
                  <a:spcPts val="10580"/>
                </a:lnSpc>
              </a:pPr>
              <a:endParaRPr lang="en-US" sz="6600" spc="92" dirty="0">
                <a:solidFill>
                  <a:srgbClr val="FEFFF8"/>
                </a:solidFill>
                <a:latin typeface="League Spartan"/>
              </a:endParaRPr>
            </a:p>
          </p:txBody>
        </p:sp>
        <p:sp>
          <p:nvSpPr>
            <p:cNvPr id="6" name="TextBox 6"/>
            <p:cNvSpPr txBox="1"/>
            <p:nvPr/>
          </p:nvSpPr>
          <p:spPr>
            <a:xfrm>
              <a:off x="1913347" y="5398580"/>
              <a:ext cx="11229247" cy="588645"/>
            </a:xfrm>
            <a:prstGeom prst="rect">
              <a:avLst/>
            </a:prstGeom>
            <a:grpFill/>
          </p:spPr>
          <p:txBody>
            <a:bodyPr lIns="0" tIns="0" rIns="0" bIns="0" rtlCol="0" anchor="t">
              <a:spAutoFit/>
            </a:bodyPr>
            <a:lstStyle/>
            <a:p>
              <a:pPr algn="l">
                <a:lnSpc>
                  <a:spcPts val="3645"/>
                </a:lnSpc>
              </a:pPr>
              <a:r>
                <a:rPr lang="en-US" sz="2700" spc="135" dirty="0" err="1">
                  <a:solidFill>
                    <a:srgbClr val="FEFFF8"/>
                  </a:solidFill>
                  <a:latin typeface="Glacial Indifference"/>
                </a:rPr>
                <a:t>Präsentation</a:t>
              </a:r>
              <a:endParaRPr lang="en-US" sz="2700" spc="135" dirty="0">
                <a:solidFill>
                  <a:srgbClr val="FEFFF8"/>
                </a:solidFill>
                <a:latin typeface="Glacial Indifference"/>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487313"/>
            </a:xfrm>
            <a:prstGeom prst="rect">
              <a:avLst/>
            </a:prstGeom>
            <a:grpFill/>
          </p:spPr>
          <p:txBody>
            <a:bodyPr wrap="square" lIns="0" tIns="0" rIns="0" bIns="0" rtlCol="0" anchor="t">
              <a:spAutoFit/>
            </a:bodyPr>
            <a:lstStyle/>
            <a:p>
              <a:pPr>
                <a:lnSpc>
                  <a:spcPts val="3000"/>
                </a:lnSpc>
              </a:pPr>
              <a:r>
                <a:rPr lang="es-ES" sz="2400" spc="150" dirty="0">
                  <a:solidFill>
                    <a:srgbClr val="FEFFF8"/>
                  </a:solidFill>
                  <a:latin typeface="Glacial Indifference Bold"/>
                </a:rPr>
                <a:t>LERNEINHEIT 4:</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dirty="0" err="1">
                  <a:solidFill>
                    <a:srgbClr val="456A2C"/>
                  </a:solidFill>
                  <a:latin typeface="League Spartan"/>
                </a:rPr>
                <a:t>Präsentation</a:t>
              </a:r>
              <a:r>
                <a:rPr lang="en-US" sz="6200" spc="310" dirty="0">
                  <a:solidFill>
                    <a:srgbClr val="456A2C"/>
                  </a:solidFill>
                  <a:latin typeface="League Spartan"/>
                </a:rPr>
                <a:t> </a:t>
              </a:r>
              <a:r>
                <a:rPr lang="en-US" sz="6200" spc="310" dirty="0" err="1">
                  <a:solidFill>
                    <a:srgbClr val="456A2C"/>
                  </a:solidFill>
                  <a:latin typeface="League Spartan"/>
                </a:rPr>
                <a:t>Übersicht</a:t>
              </a:r>
              <a:r>
                <a:rPr lang="en-US" sz="6200" spc="310" dirty="0">
                  <a:solidFill>
                    <a:srgbClr val="456A2C"/>
                  </a:solidFill>
                  <a:latin typeface="League Spartan"/>
                </a:rPr>
                <a:t> </a:t>
              </a:r>
            </a:p>
          </p:txBody>
        </p:sp>
        <p:sp>
          <p:nvSpPr>
            <p:cNvPr id="6" name="TextBox 6"/>
            <p:cNvSpPr txBox="1"/>
            <p:nvPr/>
          </p:nvSpPr>
          <p:spPr>
            <a:xfrm>
              <a:off x="982007" y="6492487"/>
              <a:ext cx="9214823" cy="1119965"/>
            </a:xfrm>
            <a:prstGeom prst="rect">
              <a:avLst/>
            </a:prstGeom>
            <a:grpFill/>
          </p:spPr>
          <p:txBody>
            <a:bodyPr lIns="0" tIns="0" rIns="0" bIns="0" rtlCol="0" anchor="t">
              <a:spAutoFit/>
            </a:bodyPr>
            <a:lstStyle/>
            <a:p>
              <a:pPr algn="l">
                <a:lnSpc>
                  <a:spcPts val="3359"/>
                </a:lnSpc>
              </a:pPr>
              <a:r>
                <a:rPr lang="en-US" sz="2400" spc="120" dirty="0">
                  <a:solidFill>
                    <a:srgbClr val="456A2C"/>
                  </a:solidFill>
                  <a:latin typeface="Glacial Indifference"/>
                </a:rPr>
                <a:t>- </a:t>
              </a:r>
              <a:r>
                <a:rPr lang="de-AT" sz="2400" spc="120" dirty="0">
                  <a:solidFill>
                    <a:srgbClr val="456A2C"/>
                  </a:solidFill>
                  <a:latin typeface="Glacial Indifference"/>
                </a:rPr>
                <a:t>Sanitärinstallationen</a:t>
              </a:r>
              <a:endParaRPr lang="en-US" sz="2400" spc="120" dirty="0">
                <a:solidFill>
                  <a:srgbClr val="456A2C"/>
                </a:solidFill>
                <a:latin typeface="Glacial Indifference"/>
              </a:endParaRPr>
            </a:p>
            <a:p>
              <a:pPr algn="l">
                <a:lnSpc>
                  <a:spcPts val="3359"/>
                </a:lnSpc>
              </a:pPr>
              <a:r>
                <a:rPr lang="en-US" sz="2400" spc="120" dirty="0">
                  <a:solidFill>
                    <a:srgbClr val="456A2C"/>
                  </a:solidFill>
                  <a:latin typeface="Glacial Indifference"/>
                </a:rPr>
                <a:t>- </a:t>
              </a:r>
              <a:r>
                <a:rPr lang="en-US" sz="2400" spc="120" dirty="0" err="1">
                  <a:solidFill>
                    <a:srgbClr val="456A2C"/>
                  </a:solidFill>
                  <a:latin typeface="Glacial Indifference"/>
                </a:rPr>
                <a:t>Trockenbau</a:t>
              </a:r>
              <a:r>
                <a:rPr lang="en-US" sz="2400" spc="120" dirty="0">
                  <a:solidFill>
                    <a:srgbClr val="456A2C"/>
                  </a:solidFill>
                  <a:latin typeface="Glacial Indifference"/>
                </a:rPr>
                <a:t> und </a:t>
              </a:r>
              <a:r>
                <a:rPr lang="en-US" sz="2400" spc="120" dirty="0" err="1">
                  <a:solidFill>
                    <a:srgbClr val="456A2C"/>
                  </a:solidFill>
                  <a:latin typeface="Glacial Indifference"/>
                </a:rPr>
                <a:t>Abdichtung</a:t>
              </a:r>
              <a:endParaRPr lang="en-US"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BEHANDELTE THEMEN</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E80131B0-EC66-48F2-B46F-AB55F1E57D82}"/>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LEKTION 3:</a:t>
            </a:r>
            <a:r>
              <a:rPr lang="en-GB" sz="1600" spc="80" dirty="0">
                <a:solidFill>
                  <a:srgbClr val="52584D"/>
                </a:solidFill>
                <a:latin typeface="Glacial Indifference"/>
              </a:rPr>
              <a:t> </a:t>
            </a:r>
            <a:r>
              <a:rPr lang="en-GB" sz="1600" spc="80" dirty="0" err="1">
                <a:solidFill>
                  <a:srgbClr val="52584D"/>
                </a:solidFill>
                <a:latin typeface="Glacial Indifference"/>
              </a:rPr>
              <a:t>Sanitärinstallation</a:t>
            </a:r>
            <a:r>
              <a:rPr lang="en-GB" sz="1600" spc="80" dirty="0">
                <a:solidFill>
                  <a:srgbClr val="52584D"/>
                </a:solidFill>
                <a:latin typeface="Glacial Indifference"/>
              </a:rPr>
              <a:t>, </a:t>
            </a:r>
            <a:r>
              <a:rPr lang="en-GB" sz="1600" spc="80" dirty="0" err="1">
                <a:solidFill>
                  <a:srgbClr val="52584D"/>
                </a:solidFill>
                <a:latin typeface="Glacial Indifference"/>
              </a:rPr>
              <a:t>Trockenbau</a:t>
            </a:r>
            <a:r>
              <a:rPr lang="en-GB" sz="1600" spc="80" dirty="0">
                <a:solidFill>
                  <a:srgbClr val="52584D"/>
                </a:solidFill>
                <a:latin typeface="Glacial Indifference"/>
              </a:rPr>
              <a:t> und </a:t>
            </a:r>
            <a:r>
              <a:rPr lang="en-GB" sz="1600" spc="80" dirty="0" err="1">
                <a:solidFill>
                  <a:srgbClr val="52584D"/>
                </a:solidFill>
                <a:latin typeface="Glacial Indifference"/>
              </a:rPr>
              <a:t>Abdichtung</a:t>
            </a: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370428"/>
            </a:xfrm>
            <a:prstGeom prst="rect">
              <a:avLst/>
            </a:prstGeom>
          </p:spPr>
          <p:txBody>
            <a:bodyPr lIns="0" tIns="0" rIns="0" bIns="0" rtlCol="0" anchor="t">
              <a:spAutoFit/>
            </a:bodyPr>
            <a:lstStyle/>
            <a:p>
              <a:pPr>
                <a:lnSpc>
                  <a:spcPts val="8370"/>
                </a:lnSpc>
                <a:spcAft>
                  <a:spcPts val="600"/>
                </a:spcAft>
                <a:tabLst>
                  <a:tab pos="228600" algn="l"/>
                </a:tabLst>
              </a:pPr>
              <a:r>
                <a:rPr lang="de-AT" sz="5400" spc="150" dirty="0">
                  <a:solidFill>
                    <a:srgbClr val="FEFFF8"/>
                  </a:solidFill>
                  <a:latin typeface="Glacial Indifference Bold"/>
                </a:rPr>
                <a:t>SANITÄR-INSTALLATIONEN</a:t>
              </a:r>
              <a:endParaRPr lang="es-ES" sz="5400" spc="150" dirty="0">
                <a:solidFill>
                  <a:srgbClr val="FEFFF8"/>
                </a:solidFill>
                <a:latin typeface="Glacial Indifference Bold"/>
              </a:endParaRP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4811958"/>
          </a:xfrm>
          <a:prstGeom prst="rect">
            <a:avLst/>
          </a:prstGeom>
        </p:spPr>
        <p:txBody>
          <a:bodyPr lIns="0" tIns="0" rIns="0" bIns="0" rtlCol="0" anchor="t">
            <a:spAutoFit/>
          </a:bodyPr>
          <a:lstStyle/>
          <a:p>
            <a:pPr algn="just">
              <a:lnSpc>
                <a:spcPts val="3359"/>
              </a:lnSpc>
              <a:spcAft>
                <a:spcPts val="600"/>
              </a:spcAft>
            </a:pPr>
            <a:r>
              <a:rPr lang="de-AT" sz="2400" spc="120" dirty="0">
                <a:solidFill>
                  <a:srgbClr val="456A2C"/>
                </a:solidFill>
                <a:latin typeface="Glacial Indifference"/>
              </a:rPr>
              <a:t>Um eine angemessene Wasserversorgung zu gewährleisten, ist es wichtig, die Eigenschaften der in jedem Gebäude installierten Rohre zu kennen, um ein Mindestmaß an Bedingungen für das bereitgestellte Wasser zu gewährleisten, wie z. B. Trinkbarkeit, Korrosionsbeständigkeit, Beständigkeit gegen Temperaturschwankungen sowie ausreichender Durchfluss und Druck.</a:t>
            </a: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028" name="Picture 4" descr="Plumbing Services – TNOL Mechanical Ltd - Edmonton, Alberta">
            <a:extLst>
              <a:ext uri="{FF2B5EF4-FFF2-40B4-BE49-F238E27FC236}">
                <a16:creationId xmlns:a16="http://schemas.microsoft.com/office/drawing/2014/main" id="{6155622C-BF91-4F29-977A-04D6151D7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2164" y="4761488"/>
            <a:ext cx="7620000" cy="40957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5">
            <a:extLst>
              <a:ext uri="{FF2B5EF4-FFF2-40B4-BE49-F238E27FC236}">
                <a16:creationId xmlns:a16="http://schemas.microsoft.com/office/drawing/2014/main" id="{1DBEC3BB-B32A-4BDC-8618-868CEB7F2220}"/>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LEKTION 3:</a:t>
            </a:r>
            <a:r>
              <a:rPr lang="en-GB" sz="1600" spc="80" dirty="0">
                <a:solidFill>
                  <a:srgbClr val="52584D"/>
                </a:solidFill>
                <a:latin typeface="Glacial Indifference"/>
              </a:rPr>
              <a:t> </a:t>
            </a:r>
            <a:r>
              <a:rPr lang="en-GB" sz="1600" spc="80" dirty="0" err="1">
                <a:solidFill>
                  <a:srgbClr val="52584D"/>
                </a:solidFill>
                <a:latin typeface="Glacial Indifference"/>
              </a:rPr>
              <a:t>Sanitärinstallation</a:t>
            </a:r>
            <a:r>
              <a:rPr lang="en-GB" sz="1600" spc="80" dirty="0">
                <a:solidFill>
                  <a:srgbClr val="52584D"/>
                </a:solidFill>
                <a:latin typeface="Glacial Indifference"/>
              </a:rPr>
              <a:t>, </a:t>
            </a:r>
            <a:r>
              <a:rPr lang="en-GB" sz="1600" spc="80" dirty="0" err="1">
                <a:solidFill>
                  <a:srgbClr val="52584D"/>
                </a:solidFill>
                <a:latin typeface="Glacial Indifference"/>
              </a:rPr>
              <a:t>Trockenbau</a:t>
            </a:r>
            <a:r>
              <a:rPr lang="en-GB" sz="1600" spc="80" dirty="0">
                <a:solidFill>
                  <a:srgbClr val="52584D"/>
                </a:solidFill>
                <a:latin typeface="Glacial Indifference"/>
              </a:rPr>
              <a:t> und </a:t>
            </a:r>
            <a:r>
              <a:rPr lang="en-GB" sz="1600" spc="80" dirty="0" err="1">
                <a:solidFill>
                  <a:srgbClr val="52584D"/>
                </a:solidFill>
                <a:latin typeface="Glacial Indifference"/>
              </a:rPr>
              <a:t>Abdichtung</a:t>
            </a:r>
            <a:endParaRPr lang="en-US" sz="1600" spc="80" dirty="0">
              <a:solidFill>
                <a:srgbClr val="52584D"/>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9580013" y="640274"/>
            <a:ext cx="8185247" cy="5795246"/>
            <a:chOff x="0" y="-517902"/>
            <a:chExt cx="9509138" cy="7726995"/>
          </a:xfrm>
        </p:grpSpPr>
        <p:sp>
          <p:nvSpPr>
            <p:cNvPr id="3" name="TextBox 3"/>
            <p:cNvSpPr txBox="1"/>
            <p:nvPr/>
          </p:nvSpPr>
          <p:spPr>
            <a:xfrm>
              <a:off x="0" y="-517902"/>
              <a:ext cx="9490469" cy="4129336"/>
            </a:xfrm>
            <a:prstGeom prst="rect">
              <a:avLst/>
            </a:prstGeom>
          </p:spPr>
          <p:txBody>
            <a:bodyPr lIns="0" tIns="0" rIns="0" bIns="0" rtlCol="0" anchor="t">
              <a:spAutoFit/>
            </a:bodyPr>
            <a:lstStyle/>
            <a:p>
              <a:pPr algn="just">
                <a:lnSpc>
                  <a:spcPts val="3359"/>
                </a:lnSpc>
                <a:spcAft>
                  <a:spcPts val="600"/>
                </a:spcAft>
              </a:pPr>
              <a:r>
                <a:rPr lang="de-AT" sz="2400" spc="120" dirty="0">
                  <a:solidFill>
                    <a:srgbClr val="456A2C"/>
                  </a:solidFill>
                  <a:latin typeface="Glacial Indifference"/>
                </a:rPr>
                <a:t>Beitrag der erneuerbaren Energien zur Warmwasserbereitung.</a:t>
              </a:r>
            </a:p>
            <a:p>
              <a:pPr algn="just">
                <a:lnSpc>
                  <a:spcPts val="3359"/>
                </a:lnSpc>
                <a:spcAft>
                  <a:spcPts val="600"/>
                </a:spcAft>
              </a:pPr>
              <a:r>
                <a:rPr lang="de-AT" sz="2400" spc="120" dirty="0">
                  <a:solidFill>
                    <a:srgbClr val="456A2C"/>
                  </a:solidFill>
                  <a:latin typeface="Glacial Indifference"/>
                </a:rPr>
                <a:t>Die Installation von thermischen Solarkollektoren ist ein sehr nachhaltiges System, das die Heizungsprozesse unterstützen kann, um jedes Gebäude mit einer minimalen Menge an kostengünstigem Warmwasser zu versorgen.</a:t>
              </a:r>
              <a:endParaRPr lang="es-ES" sz="2400" spc="120" dirty="0">
                <a:solidFill>
                  <a:srgbClr val="456A2C"/>
                </a:solidFill>
                <a:latin typeface="Glacial Indifference"/>
              </a:endParaRPr>
            </a:p>
          </p:txBody>
        </p:sp>
        <p:sp>
          <p:nvSpPr>
            <p:cNvPr id="7" name="TextBox 7"/>
            <p:cNvSpPr txBox="1"/>
            <p:nvPr/>
          </p:nvSpPr>
          <p:spPr>
            <a:xfrm>
              <a:off x="18669" y="3763705"/>
              <a:ext cx="9490469" cy="3445388"/>
            </a:xfrm>
            <a:prstGeom prst="rect">
              <a:avLst/>
            </a:prstGeom>
          </p:spPr>
          <p:txBody>
            <a:bodyPr lIns="0" tIns="0" rIns="0" bIns="0" rtlCol="0" anchor="t">
              <a:spAutoFit/>
            </a:bodyPr>
            <a:lstStyle/>
            <a:p>
              <a:pPr algn="l">
                <a:lnSpc>
                  <a:spcPts val="3359"/>
                </a:lnSpc>
              </a:pPr>
              <a:r>
                <a:rPr lang="de-AT" sz="2400" spc="120" dirty="0">
                  <a:solidFill>
                    <a:srgbClr val="456A2C"/>
                  </a:solidFill>
                  <a:latin typeface="Glacial Indifference"/>
                </a:rPr>
                <a:t>Abwasserentsorgung</a:t>
              </a:r>
            </a:p>
            <a:p>
              <a:pPr algn="l">
                <a:lnSpc>
                  <a:spcPts val="3359"/>
                </a:lnSpc>
              </a:pPr>
              <a:r>
                <a:rPr lang="de-AT" sz="2400" spc="120" dirty="0">
                  <a:solidFill>
                    <a:srgbClr val="456A2C"/>
                  </a:solidFill>
                  <a:latin typeface="Glacial Indifference"/>
                </a:rPr>
                <a:t>Neben der Versorgung mit sauberem Wasser ist es sehr wichtig, ein angemessenes Abwassernetz zu planen, um das gesamte Schmutzwasser aus dem Inneren der Wohnungen sowie das Regenwasser von den Dächern und Terrassen zu entsorgen. </a:t>
              </a: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216551" cy="3477740"/>
            </a:xfrm>
            <a:prstGeom prst="rect">
              <a:avLst/>
            </a:prstGeom>
            <a:grpFill/>
          </p:spPr>
          <p:txBody>
            <a:bodyPr lIns="0" tIns="0" rIns="0" bIns="0" rtlCol="0" anchor="t">
              <a:spAutoFit/>
            </a:bodyPr>
            <a:lstStyle/>
            <a:p>
              <a:pPr algn="l">
                <a:lnSpc>
                  <a:spcPts val="8370"/>
                </a:lnSpc>
              </a:pPr>
              <a:r>
                <a:rPr lang="en-US" sz="6200" spc="310" dirty="0">
                  <a:solidFill>
                    <a:srgbClr val="FEFFF8"/>
                  </a:solidFill>
                  <a:latin typeface="League Spartan"/>
                </a:rPr>
                <a:t>Zu </a:t>
              </a:r>
              <a:r>
                <a:rPr lang="en-US" sz="6200" spc="310" dirty="0" err="1">
                  <a:solidFill>
                    <a:srgbClr val="FEFFF8"/>
                  </a:solidFill>
                  <a:latin typeface="League Spartan"/>
                </a:rPr>
                <a:t>beachtende</a:t>
              </a:r>
              <a:r>
                <a:rPr lang="en-US" sz="6200" spc="310" dirty="0">
                  <a:solidFill>
                    <a:srgbClr val="FEFFF8"/>
                  </a:solidFill>
                  <a:latin typeface="League Spartan"/>
                </a:rPr>
                <a:t> </a:t>
              </a:r>
              <a:r>
                <a:rPr lang="en-US" sz="6200" spc="310" dirty="0" err="1">
                  <a:solidFill>
                    <a:srgbClr val="FEFFF8"/>
                  </a:solidFill>
                  <a:latin typeface="League Spartan"/>
                </a:rPr>
                <a:t>Themen</a:t>
              </a:r>
              <a:endParaRPr lang="en-US" sz="62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3403258"/>
            <a:ext cx="7772400" cy="5630982"/>
            <a:chOff x="0" y="859658"/>
            <a:chExt cx="10363201" cy="5993409"/>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956801" cy="2750358"/>
            </a:xfrm>
            <a:prstGeom prst="rect">
              <a:avLst/>
            </a:prstGeom>
          </p:spPr>
          <p:txBody>
            <a:bodyPr wrap="square" lIns="0" tIns="0" rIns="0" bIns="0" rtlCol="0" anchor="t">
              <a:spAutoFit/>
            </a:bodyPr>
            <a:lstStyle/>
            <a:p>
              <a:pPr algn="l">
                <a:lnSpc>
                  <a:spcPts val="3359"/>
                </a:lnSpc>
              </a:pPr>
              <a:r>
                <a:rPr lang="de-AT" sz="2400" spc="120" dirty="0">
                  <a:solidFill>
                    <a:srgbClr val="456A2C"/>
                  </a:solidFill>
                  <a:latin typeface="Glacial Indifference"/>
                </a:rPr>
                <a:t>Kaltwasserversorgung</a:t>
              </a:r>
            </a:p>
            <a:p>
              <a:pPr algn="l">
                <a:lnSpc>
                  <a:spcPts val="3359"/>
                </a:lnSpc>
              </a:pPr>
              <a:r>
                <a:rPr lang="de-AT" sz="2400" spc="120" dirty="0">
                  <a:solidFill>
                    <a:srgbClr val="456A2C"/>
                  </a:solidFill>
                  <a:latin typeface="Glacial Indifference"/>
                </a:rPr>
                <a:t>In den meisten Fällen sollte die Wasserversorgung über ein städtisches Verteilungsnetz erfolgen, an das das Leitungsnetz des Gebäudes angeschlossen ist und das das gesamte Gebäude mit Wasser versorgt</a:t>
              </a:r>
              <a:endParaRPr lang="en-US" sz="2400" spc="120" dirty="0">
                <a:solidFill>
                  <a:srgbClr val="456A2C"/>
                </a:solidFill>
                <a:latin typeface="Glacial Indifference"/>
              </a:endParaRPr>
            </a:p>
          </p:txBody>
        </p:sp>
        <p:sp>
          <p:nvSpPr>
            <p:cNvPr id="18" name="TextBox 5">
              <a:extLst>
                <a:ext uri="{FF2B5EF4-FFF2-40B4-BE49-F238E27FC236}">
                  <a16:creationId xmlns:a16="http://schemas.microsoft.com/office/drawing/2014/main" id="{46B5FDEF-22AE-4FA8-96B5-96DFEAA6B405}"/>
                </a:ext>
              </a:extLst>
            </p:cNvPr>
            <p:cNvSpPr txBox="1"/>
            <p:nvPr/>
          </p:nvSpPr>
          <p:spPr>
            <a:xfrm>
              <a:off x="0" y="4102709"/>
              <a:ext cx="10363201" cy="2750358"/>
            </a:xfrm>
            <a:prstGeom prst="rect">
              <a:avLst/>
            </a:prstGeom>
          </p:spPr>
          <p:txBody>
            <a:bodyPr wrap="square" lIns="0" tIns="0" rIns="0" bIns="0" rtlCol="0" anchor="t">
              <a:spAutoFit/>
            </a:bodyPr>
            <a:lstStyle/>
            <a:p>
              <a:pPr>
                <a:lnSpc>
                  <a:spcPts val="3359"/>
                </a:lnSpc>
              </a:pPr>
              <a:r>
                <a:rPr lang="de-AT" sz="2400" spc="120" dirty="0">
                  <a:solidFill>
                    <a:srgbClr val="456A2C"/>
                  </a:solidFill>
                  <a:latin typeface="Glacial Indifference"/>
                </a:rPr>
                <a:t>Warmwasserversorgung.</a:t>
              </a:r>
            </a:p>
            <a:p>
              <a:pPr>
                <a:lnSpc>
                  <a:spcPts val="3359"/>
                </a:lnSpc>
              </a:pPr>
              <a:r>
                <a:rPr lang="de-AT" sz="2400" spc="120" dirty="0">
                  <a:solidFill>
                    <a:srgbClr val="456A2C"/>
                  </a:solidFill>
                  <a:latin typeface="Glacial Indifference"/>
                </a:rPr>
                <a:t>Jede Wohnung muss mit Warmwasser versorgt werden, entweder über eine private Heizungsanlage in der Wohnung oder über eine gemeinsame Heizungsanlage für das gesamte Gebäude oder sogar über eine öffentliche Warmwasserversorgung.</a:t>
              </a: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9651560" y="6656421"/>
            <a:ext cx="8057523" cy="2584041"/>
          </a:xfrm>
          <a:prstGeom prst="rect">
            <a:avLst/>
          </a:prstGeom>
        </p:spPr>
        <p:txBody>
          <a:bodyPr wrap="square" lIns="0" tIns="0" rIns="0" bIns="0" rtlCol="0" anchor="t">
            <a:spAutoFit/>
          </a:bodyPr>
          <a:lstStyle/>
          <a:p>
            <a:pPr algn="l">
              <a:lnSpc>
                <a:spcPts val="3359"/>
              </a:lnSpc>
            </a:pPr>
            <a:r>
              <a:rPr lang="de-AT" sz="2400" spc="120" dirty="0">
                <a:solidFill>
                  <a:srgbClr val="456A2C"/>
                </a:solidFill>
                <a:latin typeface="Glacial Indifference"/>
              </a:rPr>
              <a:t>Werkstoffe</a:t>
            </a:r>
          </a:p>
          <a:p>
            <a:pPr algn="l">
              <a:lnSpc>
                <a:spcPts val="3359"/>
              </a:lnSpc>
            </a:pPr>
            <a:r>
              <a:rPr lang="de-AT" sz="2400" spc="120" dirty="0">
                <a:solidFill>
                  <a:srgbClr val="456A2C"/>
                </a:solidFill>
                <a:latin typeface="Glacial Indifference"/>
              </a:rPr>
              <a:t>Die für die Rohre verwendeten Materialien können metallisch, aus Zementkomponenten oder aus Kunststoff sein, wobei es verschiedene spezifische Variationen der einzelnen Materialien gibt, von denen die häufigsten aus Metall oder Kunststoff bestehen.</a:t>
            </a:r>
          </a:p>
        </p:txBody>
      </p:sp>
      <p:sp>
        <p:nvSpPr>
          <p:cNvPr id="24" name="TextBox 5">
            <a:extLst>
              <a:ext uri="{FF2B5EF4-FFF2-40B4-BE49-F238E27FC236}">
                <a16:creationId xmlns:a16="http://schemas.microsoft.com/office/drawing/2014/main" id="{00EA1597-C745-48CE-8934-E0C751D53E03}"/>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LEKTION 3:</a:t>
            </a:r>
            <a:r>
              <a:rPr lang="en-GB" sz="1600" spc="80" dirty="0">
                <a:solidFill>
                  <a:srgbClr val="52584D"/>
                </a:solidFill>
                <a:latin typeface="Glacial Indifference"/>
              </a:rPr>
              <a:t> </a:t>
            </a:r>
            <a:r>
              <a:rPr lang="en-GB" sz="1600" spc="80" dirty="0" err="1">
                <a:solidFill>
                  <a:srgbClr val="52584D"/>
                </a:solidFill>
                <a:latin typeface="Glacial Indifference"/>
              </a:rPr>
              <a:t>Sanitärinstallation</a:t>
            </a:r>
            <a:r>
              <a:rPr lang="en-GB" sz="1600" spc="80" dirty="0">
                <a:solidFill>
                  <a:srgbClr val="52584D"/>
                </a:solidFill>
                <a:latin typeface="Glacial Indifference"/>
              </a:rPr>
              <a:t>, </a:t>
            </a:r>
            <a:r>
              <a:rPr lang="en-GB" sz="1600" spc="80" dirty="0" err="1">
                <a:solidFill>
                  <a:srgbClr val="52584D"/>
                </a:solidFill>
                <a:latin typeface="Glacial Indifference"/>
              </a:rPr>
              <a:t>Trockenbau</a:t>
            </a:r>
            <a:r>
              <a:rPr lang="en-GB" sz="1600" spc="80" dirty="0">
                <a:solidFill>
                  <a:srgbClr val="52584D"/>
                </a:solidFill>
                <a:latin typeface="Glacial Indifference"/>
              </a:rPr>
              <a:t> und </a:t>
            </a:r>
            <a:r>
              <a:rPr lang="en-GB" sz="1600" spc="80" dirty="0" err="1">
                <a:solidFill>
                  <a:srgbClr val="52584D"/>
                </a:solidFill>
                <a:latin typeface="Glacial Indifference"/>
              </a:rPr>
              <a:t>Abdichtung</a:t>
            </a:r>
            <a:endParaRPr lang="en-US" sz="1600" spc="80" dirty="0">
              <a:solidFill>
                <a:srgbClr val="52584D"/>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sp>
        <p:nvSpPr>
          <p:cNvPr id="5" name="TextBox 5"/>
          <p:cNvSpPr txBox="1"/>
          <p:nvPr/>
        </p:nvSpPr>
        <p:spPr>
          <a:xfrm>
            <a:off x="7407138" y="746756"/>
            <a:ext cx="10880862" cy="1077219"/>
          </a:xfrm>
          <a:prstGeom prst="rect">
            <a:avLst/>
          </a:prstGeom>
        </p:spPr>
        <p:txBody>
          <a:bodyPr wrap="square" lIns="0" tIns="0" rIns="0" bIns="0" rtlCol="0" anchor="t">
            <a:spAutoFit/>
          </a:bodyPr>
          <a:lstStyle/>
          <a:p>
            <a:pPr algn="l">
              <a:lnSpc>
                <a:spcPts val="8370"/>
              </a:lnSpc>
            </a:pPr>
            <a:r>
              <a:rPr lang="en-US" sz="6200" spc="310" dirty="0" err="1">
                <a:solidFill>
                  <a:srgbClr val="456A2C"/>
                </a:solidFill>
                <a:latin typeface="League Spartan"/>
              </a:rPr>
              <a:t>Materialien</a:t>
            </a:r>
            <a:r>
              <a:rPr lang="en-US" sz="6200" spc="310" dirty="0">
                <a:solidFill>
                  <a:srgbClr val="456A2C"/>
                </a:solidFill>
                <a:latin typeface="League Spartan"/>
              </a:rPr>
              <a:t> </a:t>
            </a:r>
            <a:r>
              <a:rPr lang="en-US" sz="6200" spc="310" dirty="0" err="1">
                <a:solidFill>
                  <a:srgbClr val="456A2C"/>
                </a:solidFill>
                <a:latin typeface="League Spartan"/>
              </a:rPr>
              <a:t>für</a:t>
            </a:r>
            <a:r>
              <a:rPr lang="en-US" sz="6200" spc="310" dirty="0">
                <a:solidFill>
                  <a:srgbClr val="456A2C"/>
                </a:solidFill>
                <a:latin typeface="League Spartan"/>
              </a:rPr>
              <a:t> </a:t>
            </a:r>
            <a:r>
              <a:rPr lang="en-US" sz="6200" spc="310" dirty="0" err="1">
                <a:solidFill>
                  <a:srgbClr val="456A2C"/>
                </a:solidFill>
                <a:latin typeface="League Spartan"/>
              </a:rPr>
              <a:t>Rohre</a:t>
            </a:r>
            <a:endParaRPr lang="en-US" sz="6200" spc="310" dirty="0">
              <a:solidFill>
                <a:srgbClr val="456A2C"/>
              </a:solidFill>
              <a:latin typeface="League Spartan"/>
            </a:endParaRPr>
          </a:p>
        </p:txBody>
      </p:sp>
      <p:sp>
        <p:nvSpPr>
          <p:cNvPr id="10" name="AutoShape 10"/>
          <p:cNvSpPr/>
          <p:nvPr/>
        </p:nvSpPr>
        <p:spPr>
          <a:xfrm>
            <a:off x="2057400" y="9258300"/>
            <a:ext cx="16230600" cy="38100"/>
          </a:xfrm>
          <a:prstGeom prst="rect">
            <a:avLst/>
          </a:prstGeom>
          <a:solidFill>
            <a:srgbClr val="456A2C"/>
          </a:solidFill>
        </p:spPr>
      </p:sp>
      <p:sp>
        <p:nvSpPr>
          <p:cNvPr id="13" name="Θέση αριθμού διαφάνειας 12">
            <a:extLst>
              <a:ext uri="{FF2B5EF4-FFF2-40B4-BE49-F238E27FC236}">
                <a16:creationId xmlns:a16="http://schemas.microsoft.com/office/drawing/2014/main" id="{E8B5425E-13D9-4299-9B0F-22FC10AC31B9}"/>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5</a:t>
            </a:fld>
            <a:endParaRPr lang="en-US" sz="2400" spc="120" dirty="0">
              <a:solidFill>
                <a:srgbClr val="1E4D65"/>
              </a:solidFill>
              <a:latin typeface="Glacial Indifference"/>
            </a:endParaRPr>
          </a:p>
        </p:txBody>
      </p:sp>
      <p:pic>
        <p:nvPicPr>
          <p:cNvPr id="17" name="Picture 4" descr="Plumbing Services – TNOL Mechanical Ltd - Edmonton, Alberta">
            <a:extLst>
              <a:ext uri="{FF2B5EF4-FFF2-40B4-BE49-F238E27FC236}">
                <a16:creationId xmlns:a16="http://schemas.microsoft.com/office/drawing/2014/main" id="{E2022444-3713-4815-A6AA-C15ECFE239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30" r="18670"/>
          <a:stretch/>
        </p:blipFill>
        <p:spPr bwMode="auto">
          <a:xfrm>
            <a:off x="0" y="3297618"/>
            <a:ext cx="5257800" cy="409575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a:extLst>
              <a:ext uri="{FF2B5EF4-FFF2-40B4-BE49-F238E27FC236}">
                <a16:creationId xmlns:a16="http://schemas.microsoft.com/office/drawing/2014/main" id="{FA469C7D-1059-4077-A5F4-1F4D6A85C4E3}"/>
              </a:ext>
            </a:extLst>
          </p:cNvPr>
          <p:cNvPicPr/>
          <p:nvPr/>
        </p:nvPicPr>
        <p:blipFill rotWithShape="1">
          <a:blip r:embed="rId3">
            <a:extLst>
              <a:ext uri="{28A0092B-C50C-407E-A947-70E740481C1C}">
                <a14:useLocalDpi xmlns:a14="http://schemas.microsoft.com/office/drawing/2010/main" val="0"/>
              </a:ext>
            </a:extLst>
          </a:blip>
          <a:srcRect t="9696" b="13181"/>
          <a:stretch/>
        </p:blipFill>
        <p:spPr bwMode="auto">
          <a:xfrm>
            <a:off x="5748377" y="1988328"/>
            <a:ext cx="1175385" cy="1212215"/>
          </a:xfrm>
          <a:prstGeom prst="rect">
            <a:avLst/>
          </a:prstGeom>
          <a:noFill/>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0E5096AF-E617-42E8-8B02-9055A2268924}"/>
              </a:ext>
            </a:extLst>
          </p:cNvPr>
          <p:cNvPicPr/>
          <p:nvPr/>
        </p:nvPicPr>
        <p:blipFill rotWithShape="1">
          <a:blip r:embed="rId4">
            <a:extLst>
              <a:ext uri="{28A0092B-C50C-407E-A947-70E740481C1C}">
                <a14:useLocalDpi xmlns:a14="http://schemas.microsoft.com/office/drawing/2010/main" val="0"/>
              </a:ext>
            </a:extLst>
          </a:blip>
          <a:srcRect l="10338" t="19205" r="21553" b="31706"/>
          <a:stretch/>
        </p:blipFill>
        <p:spPr bwMode="auto">
          <a:xfrm>
            <a:off x="8900488" y="3452940"/>
            <a:ext cx="1322705" cy="1274445"/>
          </a:xfrm>
          <a:prstGeom prst="rect">
            <a:avLst/>
          </a:prstGeom>
          <a:noFill/>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C3728504-2BCF-4DCC-AE2E-B07CD450BC4C}"/>
              </a:ext>
            </a:extLst>
          </p:cNvPr>
          <p:cNvPicPr/>
          <p:nvPr/>
        </p:nvPicPr>
        <p:blipFill rotWithShape="1">
          <a:blip r:embed="rId5">
            <a:extLst>
              <a:ext uri="{28A0092B-C50C-407E-A947-70E740481C1C}">
                <a14:useLocalDpi xmlns:a14="http://schemas.microsoft.com/office/drawing/2010/main" val="0"/>
              </a:ext>
            </a:extLst>
          </a:blip>
          <a:srcRect l="4547" t="15026" r="21583" b="30560"/>
          <a:stretch/>
        </p:blipFill>
        <p:spPr bwMode="auto">
          <a:xfrm>
            <a:off x="5748377" y="4727385"/>
            <a:ext cx="1254002" cy="1288404"/>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338B26DE-32A5-4954-BBEB-020D67A64305}"/>
              </a:ext>
            </a:extLst>
          </p:cNvPr>
          <p:cNvPicPr/>
          <p:nvPr/>
        </p:nvPicPr>
        <p:blipFill rotWithShape="1">
          <a:blip r:embed="rId6">
            <a:extLst>
              <a:ext uri="{28A0092B-C50C-407E-A947-70E740481C1C}">
                <a14:useLocalDpi xmlns:a14="http://schemas.microsoft.com/office/drawing/2010/main" val="0"/>
              </a:ext>
            </a:extLst>
          </a:blip>
          <a:srcRect l="15969" t="30666" r="20709" b="25119"/>
          <a:stretch/>
        </p:blipFill>
        <p:spPr bwMode="auto">
          <a:xfrm>
            <a:off x="8897608" y="6143307"/>
            <a:ext cx="1239520" cy="1156335"/>
          </a:xfrm>
          <a:prstGeom prst="rect">
            <a:avLst/>
          </a:prstGeom>
          <a:noFill/>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35470368-410F-4EF7-BF2E-9BE510B78039}"/>
              </a:ext>
            </a:extLst>
          </p:cNvPr>
          <p:cNvPicPr/>
          <p:nvPr/>
        </p:nvPicPr>
        <p:blipFill rotWithShape="1">
          <a:blip r:embed="rId7">
            <a:extLst>
              <a:ext uri="{28A0092B-C50C-407E-A947-70E740481C1C}">
                <a14:useLocalDpi xmlns:a14="http://schemas.microsoft.com/office/drawing/2010/main" val="0"/>
              </a:ext>
            </a:extLst>
          </a:blip>
          <a:srcRect l="10599" t="17690" r="21757" b="29266"/>
          <a:stretch/>
        </p:blipFill>
        <p:spPr bwMode="auto">
          <a:xfrm>
            <a:off x="5806161" y="7360049"/>
            <a:ext cx="1196218" cy="1226357"/>
          </a:xfrm>
          <a:prstGeom prst="rect">
            <a:avLst/>
          </a:prstGeom>
          <a:noFill/>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2FE5254E-6BD4-488C-BD30-48A15499B173}"/>
              </a:ext>
            </a:extLst>
          </p:cNvPr>
          <p:cNvPicPr/>
          <p:nvPr/>
        </p:nvPicPr>
        <p:blipFill rotWithShape="1">
          <a:blip r:embed="rId8">
            <a:extLst>
              <a:ext uri="{28A0092B-C50C-407E-A947-70E740481C1C}">
                <a14:useLocalDpi xmlns:a14="http://schemas.microsoft.com/office/drawing/2010/main" val="0"/>
              </a:ext>
            </a:extLst>
          </a:blip>
          <a:srcRect l="5785" t="23922" r="25620" b="28612"/>
          <a:stretch/>
        </p:blipFill>
        <p:spPr bwMode="auto">
          <a:xfrm>
            <a:off x="11801022" y="1988329"/>
            <a:ext cx="1070610" cy="989780"/>
          </a:xfrm>
          <a:prstGeom prst="rect">
            <a:avLst/>
          </a:prstGeom>
          <a:noFill/>
          <a:ln>
            <a:noFill/>
          </a:ln>
          <a:extLst>
            <a:ext uri="{53640926-AAD7-44D8-BBD7-CCE9431645EC}">
              <a14:shadowObscured xmlns:a14="http://schemas.microsoft.com/office/drawing/2010/main"/>
            </a:ext>
          </a:extLst>
        </p:spPr>
      </p:pic>
      <p:pic>
        <p:nvPicPr>
          <p:cNvPr id="24" name="Imagen 23">
            <a:extLst>
              <a:ext uri="{FF2B5EF4-FFF2-40B4-BE49-F238E27FC236}">
                <a16:creationId xmlns:a16="http://schemas.microsoft.com/office/drawing/2014/main" id="{14983BB8-FEA5-45C6-BF5C-FDFC8EBF2F3E}"/>
              </a:ext>
            </a:extLst>
          </p:cNvPr>
          <p:cNvPicPr/>
          <p:nvPr/>
        </p:nvPicPr>
        <p:blipFill rotWithShape="1">
          <a:blip r:embed="rId9">
            <a:extLst>
              <a:ext uri="{28A0092B-C50C-407E-A947-70E740481C1C}">
                <a14:useLocalDpi xmlns:a14="http://schemas.microsoft.com/office/drawing/2010/main" val="0"/>
              </a:ext>
            </a:extLst>
          </a:blip>
          <a:srcRect l="3995" t="20378" r="25737" b="27575"/>
          <a:stretch/>
        </p:blipFill>
        <p:spPr bwMode="auto">
          <a:xfrm>
            <a:off x="16003537" y="2958432"/>
            <a:ext cx="1159510" cy="1146810"/>
          </a:xfrm>
          <a:prstGeom prst="rect">
            <a:avLst/>
          </a:prstGeom>
          <a:noFill/>
          <a:ln>
            <a:noFill/>
          </a:ln>
          <a:extLst>
            <a:ext uri="{53640926-AAD7-44D8-BBD7-CCE9431645EC}">
              <a14:shadowObscured xmlns:a14="http://schemas.microsoft.com/office/drawing/2010/main"/>
            </a:ext>
          </a:extLst>
        </p:spPr>
      </p:pic>
      <p:pic>
        <p:nvPicPr>
          <p:cNvPr id="25" name="Imagen 24">
            <a:extLst>
              <a:ext uri="{FF2B5EF4-FFF2-40B4-BE49-F238E27FC236}">
                <a16:creationId xmlns:a16="http://schemas.microsoft.com/office/drawing/2014/main" id="{11F356E2-125F-4242-ACD6-45508EA2058E}"/>
              </a:ext>
            </a:extLst>
          </p:cNvPr>
          <p:cNvPicPr/>
          <p:nvPr/>
        </p:nvPicPr>
        <p:blipFill rotWithShape="1">
          <a:blip r:embed="rId10">
            <a:extLst>
              <a:ext uri="{28A0092B-C50C-407E-A947-70E740481C1C}">
                <a14:useLocalDpi xmlns:a14="http://schemas.microsoft.com/office/drawing/2010/main" val="0"/>
              </a:ext>
            </a:extLst>
          </a:blip>
          <a:srcRect l="11715" t="23294" r="27158" b="32172"/>
          <a:stretch/>
        </p:blipFill>
        <p:spPr bwMode="auto">
          <a:xfrm>
            <a:off x="11811182" y="4124569"/>
            <a:ext cx="1088261" cy="1059093"/>
          </a:xfrm>
          <a:prstGeom prst="rect">
            <a:avLst/>
          </a:prstGeom>
          <a:noFill/>
          <a:ln>
            <a:noFill/>
          </a:ln>
          <a:extLst>
            <a:ext uri="{53640926-AAD7-44D8-BBD7-CCE9431645EC}">
              <a14:shadowObscured xmlns:a14="http://schemas.microsoft.com/office/drawing/2010/main"/>
            </a:ext>
          </a:extLst>
        </p:spPr>
      </p:pic>
      <p:pic>
        <p:nvPicPr>
          <p:cNvPr id="26" name="Imagen 25">
            <a:extLst>
              <a:ext uri="{FF2B5EF4-FFF2-40B4-BE49-F238E27FC236}">
                <a16:creationId xmlns:a16="http://schemas.microsoft.com/office/drawing/2014/main" id="{066096BD-387E-43F4-9F5B-AE92770A5A2F}"/>
              </a:ext>
            </a:extLst>
          </p:cNvPr>
          <p:cNvPicPr/>
          <p:nvPr/>
        </p:nvPicPr>
        <p:blipFill rotWithShape="1">
          <a:blip r:embed="rId11">
            <a:extLst>
              <a:ext uri="{28A0092B-C50C-407E-A947-70E740481C1C}">
                <a14:useLocalDpi xmlns:a14="http://schemas.microsoft.com/office/drawing/2010/main" val="0"/>
              </a:ext>
            </a:extLst>
          </a:blip>
          <a:srcRect l="12234" t="15354" r="21929" b="35905"/>
          <a:stretch/>
        </p:blipFill>
        <p:spPr bwMode="auto">
          <a:xfrm>
            <a:off x="16339460" y="5208080"/>
            <a:ext cx="966853" cy="989780"/>
          </a:xfrm>
          <a:prstGeom prst="rect">
            <a:avLst/>
          </a:prstGeom>
          <a:noFill/>
          <a:ln>
            <a:noFill/>
          </a:ln>
          <a:extLst>
            <a:ext uri="{53640926-AAD7-44D8-BBD7-CCE9431645EC}">
              <a14:shadowObscured xmlns:a14="http://schemas.microsoft.com/office/drawing/2010/main"/>
            </a:ext>
          </a:extLst>
        </p:spPr>
      </p:pic>
      <p:pic>
        <p:nvPicPr>
          <p:cNvPr id="27" name="Imagen 26">
            <a:extLst>
              <a:ext uri="{FF2B5EF4-FFF2-40B4-BE49-F238E27FC236}">
                <a16:creationId xmlns:a16="http://schemas.microsoft.com/office/drawing/2014/main" id="{5155514C-3015-4F25-9343-FB45E82D6ECB}"/>
              </a:ext>
            </a:extLst>
          </p:cNvPr>
          <p:cNvPicPr/>
          <p:nvPr/>
        </p:nvPicPr>
        <p:blipFill rotWithShape="1">
          <a:blip r:embed="rId12">
            <a:extLst>
              <a:ext uri="{28A0092B-C50C-407E-A947-70E740481C1C}">
                <a14:useLocalDpi xmlns:a14="http://schemas.microsoft.com/office/drawing/2010/main" val="0"/>
              </a:ext>
            </a:extLst>
          </a:blip>
          <a:srcRect l="10015" t="27202" r="26764" b="28901"/>
          <a:stretch/>
        </p:blipFill>
        <p:spPr bwMode="auto">
          <a:xfrm>
            <a:off x="15271238" y="5184150"/>
            <a:ext cx="1067766" cy="989780"/>
          </a:xfrm>
          <a:prstGeom prst="rect">
            <a:avLst/>
          </a:prstGeom>
          <a:noFill/>
          <a:ln>
            <a:noFill/>
          </a:ln>
          <a:extLst>
            <a:ext uri="{53640926-AAD7-44D8-BBD7-CCE9431645EC}">
              <a14:shadowObscured xmlns:a14="http://schemas.microsoft.com/office/drawing/2010/main"/>
            </a:ext>
          </a:extLst>
        </p:spPr>
      </p:pic>
      <p:pic>
        <p:nvPicPr>
          <p:cNvPr id="28" name="Imagen 27">
            <a:extLst>
              <a:ext uri="{FF2B5EF4-FFF2-40B4-BE49-F238E27FC236}">
                <a16:creationId xmlns:a16="http://schemas.microsoft.com/office/drawing/2014/main" id="{0B82E67C-2167-4EAB-AFCF-78F76FDB3FEF}"/>
              </a:ext>
            </a:extLst>
          </p:cNvPr>
          <p:cNvPicPr/>
          <p:nvPr/>
        </p:nvPicPr>
        <p:blipFill rotWithShape="1">
          <a:blip r:embed="rId13">
            <a:extLst>
              <a:ext uri="{28A0092B-C50C-407E-A947-70E740481C1C}">
                <a14:useLocalDpi xmlns:a14="http://schemas.microsoft.com/office/drawing/2010/main" val="0"/>
              </a:ext>
            </a:extLst>
          </a:blip>
          <a:srcRect l="8698" t="16574" r="21336" b="26613"/>
          <a:stretch/>
        </p:blipFill>
        <p:spPr bwMode="auto">
          <a:xfrm>
            <a:off x="11811182" y="6346616"/>
            <a:ext cx="1105884" cy="1199634"/>
          </a:xfrm>
          <a:prstGeom prst="rect">
            <a:avLst/>
          </a:prstGeom>
          <a:noFill/>
          <a:ln>
            <a:noFill/>
          </a:ln>
          <a:extLst>
            <a:ext uri="{53640926-AAD7-44D8-BBD7-CCE9431645EC}">
              <a14:shadowObscured xmlns:a14="http://schemas.microsoft.com/office/drawing/2010/main"/>
            </a:ext>
          </a:extLst>
        </p:spPr>
      </p:pic>
      <p:pic>
        <p:nvPicPr>
          <p:cNvPr id="29" name="Imagen 28">
            <a:extLst>
              <a:ext uri="{FF2B5EF4-FFF2-40B4-BE49-F238E27FC236}">
                <a16:creationId xmlns:a16="http://schemas.microsoft.com/office/drawing/2014/main" id="{0EFB84AB-F7F4-4C3F-A434-17EA86D7DB0E}"/>
              </a:ext>
            </a:extLst>
          </p:cNvPr>
          <p:cNvPicPr/>
          <p:nvPr/>
        </p:nvPicPr>
        <p:blipFill rotWithShape="1">
          <a:blip r:embed="rId14">
            <a:extLst>
              <a:ext uri="{28A0092B-C50C-407E-A947-70E740481C1C}">
                <a14:useLocalDpi xmlns:a14="http://schemas.microsoft.com/office/drawing/2010/main" val="0"/>
              </a:ext>
            </a:extLst>
          </a:blip>
          <a:srcRect l="717" t="15442" r="23295" b="24981"/>
          <a:stretch/>
        </p:blipFill>
        <p:spPr bwMode="auto">
          <a:xfrm>
            <a:off x="16110520" y="7336395"/>
            <a:ext cx="1067767" cy="1117969"/>
          </a:xfrm>
          <a:prstGeom prst="rect">
            <a:avLst/>
          </a:prstGeom>
          <a:noFill/>
          <a:ln>
            <a:noFill/>
          </a:ln>
          <a:extLst>
            <a:ext uri="{53640926-AAD7-44D8-BBD7-CCE9431645EC}">
              <a14:shadowObscured xmlns:a14="http://schemas.microsoft.com/office/drawing/2010/main"/>
            </a:ext>
          </a:extLst>
        </p:spPr>
      </p:pic>
      <p:pic>
        <p:nvPicPr>
          <p:cNvPr id="30" name="Imagen 29">
            <a:extLst>
              <a:ext uri="{FF2B5EF4-FFF2-40B4-BE49-F238E27FC236}">
                <a16:creationId xmlns:a16="http://schemas.microsoft.com/office/drawing/2014/main" id="{C1F1ACEA-EBE9-407E-A9F5-0A048B2AC6B3}"/>
              </a:ext>
            </a:extLst>
          </p:cNvPr>
          <p:cNvPicPr/>
          <p:nvPr/>
        </p:nvPicPr>
        <p:blipFill rotWithShape="1">
          <a:blip r:embed="rId15">
            <a:extLst>
              <a:ext uri="{28A0092B-C50C-407E-A947-70E740481C1C}">
                <a14:useLocalDpi xmlns:a14="http://schemas.microsoft.com/office/drawing/2010/main" val="0"/>
              </a:ext>
            </a:extLst>
          </a:blip>
          <a:srcRect l="7464" t="16762" r="15918" b="30051"/>
          <a:stretch/>
        </p:blipFill>
        <p:spPr bwMode="auto">
          <a:xfrm>
            <a:off x="11801023" y="8255819"/>
            <a:ext cx="1067766" cy="989780"/>
          </a:xfrm>
          <a:prstGeom prst="rect">
            <a:avLst/>
          </a:prstGeom>
          <a:noFill/>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5762A9E-88C7-47E6-8965-D39E0184B78B}"/>
              </a:ext>
            </a:extLst>
          </p:cNvPr>
          <p:cNvSpPr txBox="1"/>
          <p:nvPr/>
        </p:nvSpPr>
        <p:spPr>
          <a:xfrm>
            <a:off x="7002379" y="1988328"/>
            <a:ext cx="4122821" cy="496290"/>
          </a:xfrm>
          <a:prstGeom prst="rect">
            <a:avLst/>
          </a:prstGeom>
          <a:noFill/>
        </p:spPr>
        <p:txBody>
          <a:bodyPr wrap="square" rtlCol="0">
            <a:spAutoFit/>
          </a:bodyPr>
          <a:lstStyle/>
          <a:p>
            <a:pPr>
              <a:lnSpc>
                <a:spcPts val="3359"/>
              </a:lnSpc>
            </a:pPr>
            <a:r>
              <a:rPr lang="en-GB" sz="2400" b="1" spc="120" dirty="0" err="1">
                <a:solidFill>
                  <a:srgbClr val="456A2C"/>
                </a:solidFill>
                <a:latin typeface="Glacial Indifference"/>
              </a:rPr>
              <a:t>Rohre</a:t>
            </a:r>
            <a:r>
              <a:rPr lang="en-GB" sz="2400" b="1" spc="120" dirty="0">
                <a:solidFill>
                  <a:srgbClr val="456A2C"/>
                </a:solidFill>
                <a:latin typeface="Glacial Indifference"/>
              </a:rPr>
              <a:t> </a:t>
            </a:r>
            <a:r>
              <a:rPr lang="en-GB" sz="2400" b="1" spc="120" dirty="0" err="1">
                <a:solidFill>
                  <a:srgbClr val="456A2C"/>
                </a:solidFill>
                <a:latin typeface="Glacial Indifference"/>
              </a:rPr>
              <a:t>aus</a:t>
            </a:r>
            <a:r>
              <a:rPr lang="en-GB" sz="2400" b="1" spc="120" dirty="0">
                <a:solidFill>
                  <a:srgbClr val="456A2C"/>
                </a:solidFill>
                <a:latin typeface="Glacial Indifference"/>
              </a:rPr>
              <a:t> </a:t>
            </a:r>
            <a:r>
              <a:rPr lang="en-GB" sz="2400" b="1" spc="120" dirty="0" err="1">
                <a:solidFill>
                  <a:srgbClr val="456A2C"/>
                </a:solidFill>
                <a:latin typeface="Glacial Indifference"/>
              </a:rPr>
              <a:t>Gusseisen</a:t>
            </a:r>
            <a:endParaRPr lang="en-GB" sz="2400" b="1" spc="120" dirty="0">
              <a:solidFill>
                <a:srgbClr val="456A2C"/>
              </a:solidFill>
              <a:latin typeface="Glacial Indifference"/>
            </a:endParaRPr>
          </a:p>
        </p:txBody>
      </p:sp>
      <p:sp>
        <p:nvSpPr>
          <p:cNvPr id="31" name="CuadroTexto 30">
            <a:extLst>
              <a:ext uri="{FF2B5EF4-FFF2-40B4-BE49-F238E27FC236}">
                <a16:creationId xmlns:a16="http://schemas.microsoft.com/office/drawing/2014/main" id="{5134F2A8-F95E-4502-A118-9C8627AF0C5C}"/>
              </a:ext>
            </a:extLst>
          </p:cNvPr>
          <p:cNvSpPr txBox="1"/>
          <p:nvPr/>
        </p:nvSpPr>
        <p:spPr>
          <a:xfrm>
            <a:off x="7002379" y="4733848"/>
            <a:ext cx="4122821" cy="932307"/>
          </a:xfrm>
          <a:prstGeom prst="rect">
            <a:avLst/>
          </a:prstGeom>
          <a:noFill/>
        </p:spPr>
        <p:txBody>
          <a:bodyPr wrap="square" rtlCol="0">
            <a:spAutoFit/>
          </a:bodyPr>
          <a:lstStyle/>
          <a:p>
            <a:pPr>
              <a:lnSpc>
                <a:spcPts val="3359"/>
              </a:lnSpc>
            </a:pPr>
            <a:r>
              <a:rPr lang="en-GB" sz="2400" b="1" spc="120" dirty="0" err="1">
                <a:solidFill>
                  <a:srgbClr val="456A2C"/>
                </a:solidFill>
                <a:latin typeface="Glacial Indifference"/>
              </a:rPr>
              <a:t>Rohre</a:t>
            </a:r>
            <a:r>
              <a:rPr lang="en-GB" sz="2400" b="1" spc="120" dirty="0">
                <a:solidFill>
                  <a:srgbClr val="456A2C"/>
                </a:solidFill>
                <a:latin typeface="Glacial Indifference"/>
              </a:rPr>
              <a:t> </a:t>
            </a:r>
            <a:r>
              <a:rPr lang="en-GB" sz="2400" b="1" spc="120" dirty="0" err="1">
                <a:solidFill>
                  <a:srgbClr val="456A2C"/>
                </a:solidFill>
                <a:latin typeface="Glacial Indifference"/>
              </a:rPr>
              <a:t>aus</a:t>
            </a:r>
            <a:r>
              <a:rPr lang="en-GB" sz="2400" b="1" spc="120" dirty="0">
                <a:solidFill>
                  <a:srgbClr val="456A2C"/>
                </a:solidFill>
                <a:latin typeface="Glacial Indifference"/>
              </a:rPr>
              <a:t> </a:t>
            </a:r>
            <a:r>
              <a:rPr lang="en-GB" sz="2400" b="1" spc="120" dirty="0" err="1">
                <a:solidFill>
                  <a:srgbClr val="456A2C"/>
                </a:solidFill>
                <a:latin typeface="Glacial Indifference"/>
              </a:rPr>
              <a:t>rostfreiem</a:t>
            </a:r>
            <a:r>
              <a:rPr lang="en-GB" sz="2400" b="1" spc="120" dirty="0">
                <a:solidFill>
                  <a:srgbClr val="456A2C"/>
                </a:solidFill>
                <a:latin typeface="Glacial Indifference"/>
              </a:rPr>
              <a:t> Stahl</a:t>
            </a:r>
          </a:p>
        </p:txBody>
      </p:sp>
      <p:sp>
        <p:nvSpPr>
          <p:cNvPr id="32" name="CuadroTexto 31">
            <a:extLst>
              <a:ext uri="{FF2B5EF4-FFF2-40B4-BE49-F238E27FC236}">
                <a16:creationId xmlns:a16="http://schemas.microsoft.com/office/drawing/2014/main" id="{E0E8D7E4-1AB8-4ECA-BA8C-7B42848BE90B}"/>
              </a:ext>
            </a:extLst>
          </p:cNvPr>
          <p:cNvSpPr txBox="1"/>
          <p:nvPr/>
        </p:nvSpPr>
        <p:spPr>
          <a:xfrm>
            <a:off x="7002379" y="7382650"/>
            <a:ext cx="4122821" cy="496290"/>
          </a:xfrm>
          <a:prstGeom prst="rect">
            <a:avLst/>
          </a:prstGeom>
          <a:noFill/>
        </p:spPr>
        <p:txBody>
          <a:bodyPr wrap="square" rtlCol="0">
            <a:spAutoFit/>
          </a:bodyPr>
          <a:lstStyle/>
          <a:p>
            <a:pPr>
              <a:lnSpc>
                <a:spcPts val="3359"/>
              </a:lnSpc>
            </a:pPr>
            <a:r>
              <a:rPr lang="en-GB" sz="2400" b="1" spc="120" dirty="0" err="1">
                <a:solidFill>
                  <a:srgbClr val="456A2C"/>
                </a:solidFill>
                <a:latin typeface="Glacial Indifference"/>
              </a:rPr>
              <a:t>Kupferrohre</a:t>
            </a:r>
            <a:endParaRPr lang="en-GB" sz="2400" b="1" spc="120" dirty="0">
              <a:solidFill>
                <a:srgbClr val="456A2C"/>
              </a:solidFill>
              <a:latin typeface="Glacial Indifference"/>
            </a:endParaRPr>
          </a:p>
        </p:txBody>
      </p:sp>
      <p:sp>
        <p:nvSpPr>
          <p:cNvPr id="33" name="CuadroTexto 32">
            <a:extLst>
              <a:ext uri="{FF2B5EF4-FFF2-40B4-BE49-F238E27FC236}">
                <a16:creationId xmlns:a16="http://schemas.microsoft.com/office/drawing/2014/main" id="{CCC8BE24-8887-474C-9E18-81CC35B11FB4}"/>
              </a:ext>
            </a:extLst>
          </p:cNvPr>
          <p:cNvSpPr txBox="1"/>
          <p:nvPr/>
        </p:nvSpPr>
        <p:spPr>
          <a:xfrm>
            <a:off x="4744997" y="6133187"/>
            <a:ext cx="4122821" cy="496290"/>
          </a:xfrm>
          <a:prstGeom prst="rect">
            <a:avLst/>
          </a:prstGeom>
          <a:noFill/>
        </p:spPr>
        <p:txBody>
          <a:bodyPr wrap="square" rtlCol="0">
            <a:spAutoFit/>
          </a:bodyPr>
          <a:lstStyle/>
          <a:p>
            <a:pPr algn="r">
              <a:lnSpc>
                <a:spcPts val="3359"/>
              </a:lnSpc>
            </a:pPr>
            <a:r>
              <a:rPr lang="en-GB" sz="2400" b="1" spc="120" dirty="0" err="1">
                <a:solidFill>
                  <a:srgbClr val="456A2C"/>
                </a:solidFill>
                <a:latin typeface="Glacial Indifference"/>
              </a:rPr>
              <a:t>Verzinkter</a:t>
            </a:r>
            <a:r>
              <a:rPr lang="en-GB" sz="2400" b="1" spc="120" dirty="0">
                <a:solidFill>
                  <a:srgbClr val="456A2C"/>
                </a:solidFill>
                <a:latin typeface="Glacial Indifference"/>
              </a:rPr>
              <a:t> Stahl</a:t>
            </a:r>
          </a:p>
        </p:txBody>
      </p:sp>
      <p:sp>
        <p:nvSpPr>
          <p:cNvPr id="34" name="CuadroTexto 33">
            <a:extLst>
              <a:ext uri="{FF2B5EF4-FFF2-40B4-BE49-F238E27FC236}">
                <a16:creationId xmlns:a16="http://schemas.microsoft.com/office/drawing/2014/main" id="{28ED929D-FAF7-41E0-B522-531B27190A59}"/>
              </a:ext>
            </a:extLst>
          </p:cNvPr>
          <p:cNvSpPr txBox="1"/>
          <p:nvPr/>
        </p:nvSpPr>
        <p:spPr>
          <a:xfrm>
            <a:off x="4744997" y="3415468"/>
            <a:ext cx="4122821" cy="496290"/>
          </a:xfrm>
          <a:prstGeom prst="rect">
            <a:avLst/>
          </a:prstGeom>
          <a:noFill/>
        </p:spPr>
        <p:txBody>
          <a:bodyPr wrap="square" rtlCol="0">
            <a:spAutoFit/>
          </a:bodyPr>
          <a:lstStyle/>
          <a:p>
            <a:pPr algn="r">
              <a:lnSpc>
                <a:spcPts val="3359"/>
              </a:lnSpc>
            </a:pPr>
            <a:r>
              <a:rPr lang="en-GB" sz="2400" b="1" spc="120" dirty="0" err="1">
                <a:solidFill>
                  <a:srgbClr val="456A2C"/>
                </a:solidFill>
                <a:latin typeface="Glacial Indifference"/>
              </a:rPr>
              <a:t>Stahlrohre</a:t>
            </a:r>
            <a:endParaRPr lang="en-GB" sz="2400" b="1" spc="120" dirty="0">
              <a:solidFill>
                <a:srgbClr val="456A2C"/>
              </a:solidFill>
              <a:latin typeface="Glacial Indifference"/>
            </a:endParaRPr>
          </a:p>
        </p:txBody>
      </p:sp>
      <p:sp>
        <p:nvSpPr>
          <p:cNvPr id="35" name="CuadroTexto 34">
            <a:extLst>
              <a:ext uri="{FF2B5EF4-FFF2-40B4-BE49-F238E27FC236}">
                <a16:creationId xmlns:a16="http://schemas.microsoft.com/office/drawing/2014/main" id="{D4A7636A-CE15-4832-B2E7-46CB8A935B82}"/>
              </a:ext>
            </a:extLst>
          </p:cNvPr>
          <p:cNvSpPr txBox="1"/>
          <p:nvPr/>
        </p:nvSpPr>
        <p:spPr>
          <a:xfrm>
            <a:off x="12847569" y="1988327"/>
            <a:ext cx="4122821" cy="496290"/>
          </a:xfrm>
          <a:prstGeom prst="rect">
            <a:avLst/>
          </a:prstGeom>
          <a:noFill/>
        </p:spPr>
        <p:txBody>
          <a:bodyPr wrap="square" rtlCol="0">
            <a:spAutoFit/>
          </a:bodyPr>
          <a:lstStyle/>
          <a:p>
            <a:pPr>
              <a:lnSpc>
                <a:spcPts val="3359"/>
              </a:lnSpc>
            </a:pPr>
            <a:r>
              <a:rPr lang="en-GB" sz="2400" b="1" spc="120" dirty="0">
                <a:solidFill>
                  <a:srgbClr val="456A2C"/>
                </a:solidFill>
                <a:latin typeface="Glacial Indifference"/>
              </a:rPr>
              <a:t>PVC-U</a:t>
            </a:r>
          </a:p>
        </p:txBody>
      </p:sp>
      <p:sp>
        <p:nvSpPr>
          <p:cNvPr id="36" name="CuadroTexto 35">
            <a:extLst>
              <a:ext uri="{FF2B5EF4-FFF2-40B4-BE49-F238E27FC236}">
                <a16:creationId xmlns:a16="http://schemas.microsoft.com/office/drawing/2014/main" id="{3D741003-A91D-4D00-AA6D-07B2541ED025}"/>
              </a:ext>
            </a:extLst>
          </p:cNvPr>
          <p:cNvSpPr txBox="1"/>
          <p:nvPr/>
        </p:nvSpPr>
        <p:spPr>
          <a:xfrm>
            <a:off x="12847569" y="4130313"/>
            <a:ext cx="4122821" cy="496290"/>
          </a:xfrm>
          <a:prstGeom prst="rect">
            <a:avLst/>
          </a:prstGeom>
          <a:noFill/>
        </p:spPr>
        <p:txBody>
          <a:bodyPr wrap="square" rtlCol="0">
            <a:spAutoFit/>
          </a:bodyPr>
          <a:lstStyle/>
          <a:p>
            <a:pPr>
              <a:lnSpc>
                <a:spcPts val="3359"/>
              </a:lnSpc>
            </a:pPr>
            <a:r>
              <a:rPr lang="en-GB" sz="2400" b="1" spc="120" dirty="0" err="1">
                <a:solidFill>
                  <a:srgbClr val="456A2C"/>
                </a:solidFill>
                <a:latin typeface="Glacial Indifference"/>
              </a:rPr>
              <a:t>Polyethylen</a:t>
            </a:r>
            <a:r>
              <a:rPr lang="en-GB" sz="2400" b="1" spc="120" dirty="0">
                <a:solidFill>
                  <a:srgbClr val="456A2C"/>
                </a:solidFill>
                <a:latin typeface="Glacial Indifference"/>
              </a:rPr>
              <a:t> </a:t>
            </a:r>
            <a:r>
              <a:rPr lang="en-GB" sz="2400" b="1" spc="120" dirty="0" err="1">
                <a:solidFill>
                  <a:srgbClr val="456A2C"/>
                </a:solidFill>
                <a:latin typeface="Glacial Indifference"/>
              </a:rPr>
              <a:t>Rohre</a:t>
            </a:r>
            <a:endParaRPr lang="en-GB" sz="2400" b="1" spc="120" dirty="0">
              <a:solidFill>
                <a:srgbClr val="456A2C"/>
              </a:solidFill>
              <a:latin typeface="Glacial Indifference"/>
            </a:endParaRPr>
          </a:p>
        </p:txBody>
      </p:sp>
      <p:sp>
        <p:nvSpPr>
          <p:cNvPr id="37" name="CuadroTexto 36">
            <a:extLst>
              <a:ext uri="{FF2B5EF4-FFF2-40B4-BE49-F238E27FC236}">
                <a16:creationId xmlns:a16="http://schemas.microsoft.com/office/drawing/2014/main" id="{5D55BB17-2261-41E1-838A-1BD35FEBB4A7}"/>
              </a:ext>
            </a:extLst>
          </p:cNvPr>
          <p:cNvSpPr txBox="1"/>
          <p:nvPr/>
        </p:nvSpPr>
        <p:spPr>
          <a:xfrm>
            <a:off x="12910939" y="6388899"/>
            <a:ext cx="3193454" cy="496290"/>
          </a:xfrm>
          <a:prstGeom prst="rect">
            <a:avLst/>
          </a:prstGeom>
          <a:noFill/>
        </p:spPr>
        <p:txBody>
          <a:bodyPr wrap="square" rtlCol="0">
            <a:spAutoFit/>
          </a:bodyPr>
          <a:lstStyle/>
          <a:p>
            <a:pPr>
              <a:lnSpc>
                <a:spcPts val="3359"/>
              </a:lnSpc>
            </a:pPr>
            <a:r>
              <a:rPr lang="en-GB" sz="2400" b="1" spc="120" dirty="0" err="1">
                <a:solidFill>
                  <a:srgbClr val="456A2C"/>
                </a:solidFill>
                <a:latin typeface="Glacial Indifference"/>
              </a:rPr>
              <a:t>Polypropylen</a:t>
            </a:r>
            <a:endParaRPr lang="en-GB" sz="2400" b="1" spc="120" dirty="0">
              <a:solidFill>
                <a:srgbClr val="456A2C"/>
              </a:solidFill>
              <a:latin typeface="Glacial Indifference"/>
            </a:endParaRPr>
          </a:p>
        </p:txBody>
      </p:sp>
      <p:sp>
        <p:nvSpPr>
          <p:cNvPr id="38" name="CuadroTexto 37">
            <a:extLst>
              <a:ext uri="{FF2B5EF4-FFF2-40B4-BE49-F238E27FC236}">
                <a16:creationId xmlns:a16="http://schemas.microsoft.com/office/drawing/2014/main" id="{4AA95FFD-27E2-47AD-974A-B726B35A8932}"/>
              </a:ext>
            </a:extLst>
          </p:cNvPr>
          <p:cNvSpPr txBox="1"/>
          <p:nvPr/>
        </p:nvSpPr>
        <p:spPr>
          <a:xfrm>
            <a:off x="12917066" y="8292917"/>
            <a:ext cx="3193454" cy="932307"/>
          </a:xfrm>
          <a:prstGeom prst="rect">
            <a:avLst/>
          </a:prstGeom>
          <a:noFill/>
        </p:spPr>
        <p:txBody>
          <a:bodyPr wrap="square" rtlCol="0">
            <a:spAutoFit/>
          </a:bodyPr>
          <a:lstStyle/>
          <a:p>
            <a:pPr>
              <a:lnSpc>
                <a:spcPts val="3359"/>
              </a:lnSpc>
            </a:pPr>
            <a:r>
              <a:rPr lang="en-GB" sz="2400" b="1" spc="120" dirty="0" err="1">
                <a:solidFill>
                  <a:srgbClr val="456A2C"/>
                </a:solidFill>
                <a:latin typeface="Glacial Indifference"/>
              </a:rPr>
              <a:t>Mehrschichtige</a:t>
            </a:r>
            <a:r>
              <a:rPr lang="en-GB" sz="2400" b="1" spc="120" dirty="0">
                <a:solidFill>
                  <a:srgbClr val="456A2C"/>
                </a:solidFill>
                <a:latin typeface="Glacial Indifference"/>
              </a:rPr>
              <a:t> </a:t>
            </a:r>
            <a:r>
              <a:rPr lang="en-GB" sz="2400" b="1" spc="120" dirty="0" err="1">
                <a:solidFill>
                  <a:srgbClr val="456A2C"/>
                </a:solidFill>
                <a:latin typeface="Glacial Indifference"/>
              </a:rPr>
              <a:t>Verbundrohre</a:t>
            </a:r>
            <a:endParaRPr lang="en-GB" sz="2400" b="1" spc="120" dirty="0">
              <a:solidFill>
                <a:srgbClr val="456A2C"/>
              </a:solidFill>
              <a:latin typeface="Glacial Indifference"/>
            </a:endParaRPr>
          </a:p>
        </p:txBody>
      </p:sp>
      <p:sp>
        <p:nvSpPr>
          <p:cNvPr id="39" name="CuadroTexto 38">
            <a:extLst>
              <a:ext uri="{FF2B5EF4-FFF2-40B4-BE49-F238E27FC236}">
                <a16:creationId xmlns:a16="http://schemas.microsoft.com/office/drawing/2014/main" id="{21DC0684-4F39-47F1-9C14-CD62DD79EFFE}"/>
              </a:ext>
            </a:extLst>
          </p:cNvPr>
          <p:cNvSpPr txBox="1"/>
          <p:nvPr/>
        </p:nvSpPr>
        <p:spPr>
          <a:xfrm>
            <a:off x="12837390" y="2969832"/>
            <a:ext cx="3193454" cy="496290"/>
          </a:xfrm>
          <a:prstGeom prst="rect">
            <a:avLst/>
          </a:prstGeom>
          <a:noFill/>
        </p:spPr>
        <p:txBody>
          <a:bodyPr wrap="square" rtlCol="0">
            <a:spAutoFit/>
          </a:bodyPr>
          <a:lstStyle/>
          <a:p>
            <a:pPr algn="r">
              <a:lnSpc>
                <a:spcPts val="3359"/>
              </a:lnSpc>
            </a:pPr>
            <a:r>
              <a:rPr lang="en-GB" sz="2400" b="1" spc="120" dirty="0">
                <a:solidFill>
                  <a:srgbClr val="456A2C"/>
                </a:solidFill>
                <a:latin typeface="Glacial Indifference"/>
              </a:rPr>
              <a:t>PVC-C</a:t>
            </a:r>
          </a:p>
        </p:txBody>
      </p:sp>
      <p:sp>
        <p:nvSpPr>
          <p:cNvPr id="40" name="CuadroTexto 39">
            <a:extLst>
              <a:ext uri="{FF2B5EF4-FFF2-40B4-BE49-F238E27FC236}">
                <a16:creationId xmlns:a16="http://schemas.microsoft.com/office/drawing/2014/main" id="{80E91954-5D80-4AE2-A665-7300252C1A36}"/>
              </a:ext>
            </a:extLst>
          </p:cNvPr>
          <p:cNvSpPr txBox="1"/>
          <p:nvPr/>
        </p:nvSpPr>
        <p:spPr>
          <a:xfrm>
            <a:off x="11688314" y="5182750"/>
            <a:ext cx="3193454" cy="932307"/>
          </a:xfrm>
          <a:prstGeom prst="rect">
            <a:avLst/>
          </a:prstGeom>
          <a:noFill/>
        </p:spPr>
        <p:txBody>
          <a:bodyPr wrap="square" rtlCol="0">
            <a:spAutoFit/>
          </a:bodyPr>
          <a:lstStyle/>
          <a:p>
            <a:pPr algn="r">
              <a:lnSpc>
                <a:spcPts val="3359"/>
              </a:lnSpc>
            </a:pPr>
            <a:r>
              <a:rPr lang="en-GB" sz="2400" b="1" spc="120" dirty="0">
                <a:solidFill>
                  <a:srgbClr val="456A2C"/>
                </a:solidFill>
                <a:latin typeface="Glacial Indifference"/>
              </a:rPr>
              <a:t>PEX/PER </a:t>
            </a:r>
            <a:r>
              <a:rPr lang="en-GB" sz="2400" b="1" spc="120" dirty="0" err="1">
                <a:solidFill>
                  <a:srgbClr val="456A2C"/>
                </a:solidFill>
                <a:latin typeface="Glacial Indifference"/>
              </a:rPr>
              <a:t>Polyethylen</a:t>
            </a:r>
            <a:endParaRPr lang="en-GB" sz="2400" b="1" spc="120" dirty="0">
              <a:solidFill>
                <a:srgbClr val="456A2C"/>
              </a:solidFill>
              <a:latin typeface="Glacial Indifference"/>
            </a:endParaRPr>
          </a:p>
        </p:txBody>
      </p:sp>
      <p:sp>
        <p:nvSpPr>
          <p:cNvPr id="41" name="CuadroTexto 40">
            <a:extLst>
              <a:ext uri="{FF2B5EF4-FFF2-40B4-BE49-F238E27FC236}">
                <a16:creationId xmlns:a16="http://schemas.microsoft.com/office/drawing/2014/main" id="{7573D1C5-9304-450D-B266-AF38F1E47AF2}"/>
              </a:ext>
            </a:extLst>
          </p:cNvPr>
          <p:cNvSpPr txBox="1"/>
          <p:nvPr/>
        </p:nvSpPr>
        <p:spPr>
          <a:xfrm>
            <a:off x="12837390" y="7327534"/>
            <a:ext cx="3193454" cy="496290"/>
          </a:xfrm>
          <a:prstGeom prst="rect">
            <a:avLst/>
          </a:prstGeom>
          <a:noFill/>
        </p:spPr>
        <p:txBody>
          <a:bodyPr wrap="square" rtlCol="0">
            <a:spAutoFit/>
          </a:bodyPr>
          <a:lstStyle/>
          <a:p>
            <a:pPr algn="r">
              <a:lnSpc>
                <a:spcPts val="3359"/>
              </a:lnSpc>
            </a:pPr>
            <a:r>
              <a:rPr lang="en-GB" sz="2400" b="1" spc="120" dirty="0" err="1">
                <a:solidFill>
                  <a:srgbClr val="456A2C"/>
                </a:solidFill>
                <a:latin typeface="Glacial Indifference"/>
              </a:rPr>
              <a:t>Polybutylen</a:t>
            </a:r>
            <a:endParaRPr lang="en-GB" sz="2400" b="1" spc="120" dirty="0">
              <a:solidFill>
                <a:srgbClr val="456A2C"/>
              </a:solidFill>
              <a:latin typeface="Glacial Indifference"/>
            </a:endParaRPr>
          </a:p>
        </p:txBody>
      </p:sp>
      <p:sp>
        <p:nvSpPr>
          <p:cNvPr id="42" name="TextBox 5">
            <a:extLst>
              <a:ext uri="{FF2B5EF4-FFF2-40B4-BE49-F238E27FC236}">
                <a16:creationId xmlns:a16="http://schemas.microsoft.com/office/drawing/2014/main" id="{1B1BA195-A0C3-468C-9DB8-57DD4D16D74F}"/>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LEKTION 3:</a:t>
            </a:r>
            <a:r>
              <a:rPr lang="en-GB" sz="1600" spc="80" dirty="0">
                <a:solidFill>
                  <a:srgbClr val="52584D"/>
                </a:solidFill>
                <a:latin typeface="Glacial Indifference"/>
              </a:rPr>
              <a:t> </a:t>
            </a:r>
            <a:r>
              <a:rPr lang="en-GB" sz="1600" spc="80" dirty="0" err="1">
                <a:solidFill>
                  <a:srgbClr val="52584D"/>
                </a:solidFill>
                <a:latin typeface="Glacial Indifference"/>
              </a:rPr>
              <a:t>Sanitärinstallation</a:t>
            </a:r>
            <a:r>
              <a:rPr lang="en-GB" sz="1600" spc="80" dirty="0">
                <a:solidFill>
                  <a:srgbClr val="52584D"/>
                </a:solidFill>
                <a:latin typeface="Glacial Indifference"/>
              </a:rPr>
              <a:t>, </a:t>
            </a:r>
            <a:r>
              <a:rPr lang="en-GB" sz="1600" spc="80" dirty="0" err="1">
                <a:solidFill>
                  <a:srgbClr val="52584D"/>
                </a:solidFill>
                <a:latin typeface="Glacial Indifference"/>
              </a:rPr>
              <a:t>Trockenbau</a:t>
            </a:r>
            <a:r>
              <a:rPr lang="en-GB" sz="1600" spc="80" dirty="0">
                <a:solidFill>
                  <a:srgbClr val="52584D"/>
                </a:solidFill>
                <a:latin typeface="Glacial Indifference"/>
              </a:rPr>
              <a:t> und </a:t>
            </a:r>
            <a:r>
              <a:rPr lang="en-GB" sz="1600" spc="80" dirty="0" err="1">
                <a:solidFill>
                  <a:srgbClr val="52584D"/>
                </a:solidFill>
                <a:latin typeface="Glacial Indifference"/>
              </a:rPr>
              <a:t>Abdichtung</a:t>
            </a:r>
            <a:endParaRPr lang="en-US" sz="1600" spc="80" dirty="0">
              <a:solidFill>
                <a:srgbClr val="52584D"/>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2790509"/>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Glacial Indifference Bold"/>
                </a:rPr>
                <a:t>TROCKENBAU UND ABDICHTUNG</a:t>
              </a: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7175041"/>
          </a:xfrm>
          <a:prstGeom prst="rect">
            <a:avLst/>
          </a:prstGeom>
        </p:spPr>
        <p:txBody>
          <a:bodyPr lIns="0" tIns="0" rIns="0" bIns="0" rtlCol="0" anchor="t">
            <a:spAutoFit/>
          </a:bodyPr>
          <a:lstStyle/>
          <a:p>
            <a:pPr algn="just">
              <a:lnSpc>
                <a:spcPts val="3359"/>
              </a:lnSpc>
              <a:spcAft>
                <a:spcPts val="600"/>
              </a:spcAft>
            </a:pPr>
            <a:r>
              <a:rPr lang="de-AT" sz="2400" spc="120" dirty="0">
                <a:solidFill>
                  <a:srgbClr val="456A2C"/>
                </a:solidFill>
                <a:latin typeface="Glacial Indifference"/>
              </a:rPr>
              <a:t>Heutzutage stellen die verschiedenen Arten von industriellen Fassadenverkleidungen, wie z.B. leichte Systeme aus Metall- und Holztafeln, vorgefertigte Gipsplatten und die verschiedenen Vorhangfassadenkonstruktionen, eine technologische und wirtschaftlich wettbewerbsfähige Alternative zu den traditionellen Verkleidungen dar, die aus verschiedenen Abschnitten von Ziegel oder Beton bestehen.</a:t>
            </a:r>
          </a:p>
          <a:p>
            <a:pPr algn="just">
              <a:lnSpc>
                <a:spcPts val="3359"/>
              </a:lnSpc>
              <a:spcAft>
                <a:spcPts val="600"/>
              </a:spcAft>
            </a:pPr>
            <a:r>
              <a:rPr lang="de-AT" sz="2400" spc="120" dirty="0">
                <a:solidFill>
                  <a:srgbClr val="456A2C"/>
                </a:solidFill>
                <a:latin typeface="Glacial Indifference"/>
              </a:rPr>
              <a:t>Um ihre Stabilität und Festigkeit zu gewährleisten, benötigt diese Art von industriell gefertigten Bausystemen eine Stützkonstruktion mit Verankerungs- und Befestigungselementen.</a:t>
            </a:r>
          </a:p>
          <a:p>
            <a:pPr algn="just">
              <a:lnSpc>
                <a:spcPts val="3359"/>
              </a:lnSpc>
              <a:spcAft>
                <a:spcPts val="600"/>
              </a:spcAft>
            </a:pPr>
            <a:endParaRPr lang="de-AT" sz="2400" spc="120" dirty="0">
              <a:solidFill>
                <a:srgbClr val="456A2C"/>
              </a:solidFill>
              <a:latin typeface="Glacial Indifference"/>
            </a:endParaRPr>
          </a:p>
          <a:p>
            <a:pPr algn="just">
              <a:lnSpc>
                <a:spcPts val="3359"/>
              </a:lnSpc>
              <a:spcAft>
                <a:spcPts val="600"/>
              </a:spcAft>
            </a:pPr>
            <a:endParaRPr lang="de-AT" sz="2400" spc="120" dirty="0">
              <a:solidFill>
                <a:srgbClr val="456A2C"/>
              </a:solidFill>
              <a:latin typeface="Glacial Indifference"/>
            </a:endParaRPr>
          </a:p>
        </p:txBody>
      </p:sp>
      <p:sp>
        <p:nvSpPr>
          <p:cNvPr id="16" name="TextBox 5">
            <a:extLst>
              <a:ext uri="{FF2B5EF4-FFF2-40B4-BE49-F238E27FC236}">
                <a16:creationId xmlns:a16="http://schemas.microsoft.com/office/drawing/2014/main" id="{EF8827BB-7295-4F96-A626-ABF6C422278C}"/>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LEKTION 3:</a:t>
            </a:r>
            <a:r>
              <a:rPr lang="en-GB" sz="1600" spc="80" dirty="0">
                <a:solidFill>
                  <a:srgbClr val="52584D"/>
                </a:solidFill>
                <a:latin typeface="Glacial Indifference"/>
              </a:rPr>
              <a:t> </a:t>
            </a:r>
            <a:r>
              <a:rPr lang="en-GB" sz="1600" spc="80" dirty="0" err="1">
                <a:solidFill>
                  <a:srgbClr val="52584D"/>
                </a:solidFill>
                <a:latin typeface="Glacial Indifference"/>
              </a:rPr>
              <a:t>Sanitärinstallation</a:t>
            </a:r>
            <a:r>
              <a:rPr lang="en-GB" sz="1600" spc="80" dirty="0">
                <a:solidFill>
                  <a:srgbClr val="52584D"/>
                </a:solidFill>
                <a:latin typeface="Glacial Indifference"/>
              </a:rPr>
              <a:t>, </a:t>
            </a:r>
            <a:r>
              <a:rPr lang="en-GB" sz="1600" spc="80" dirty="0" err="1">
                <a:solidFill>
                  <a:srgbClr val="52584D"/>
                </a:solidFill>
                <a:latin typeface="Glacial Indifference"/>
              </a:rPr>
              <a:t>Trockenbau</a:t>
            </a:r>
            <a:r>
              <a:rPr lang="en-GB" sz="1600" spc="80" dirty="0">
                <a:solidFill>
                  <a:srgbClr val="52584D"/>
                </a:solidFill>
                <a:latin typeface="Glacial Indifference"/>
              </a:rPr>
              <a:t> und </a:t>
            </a:r>
            <a:r>
              <a:rPr lang="en-GB" sz="1600" spc="80" dirty="0" err="1">
                <a:solidFill>
                  <a:srgbClr val="52584D"/>
                </a:solidFill>
                <a:latin typeface="Glacial Indifference"/>
              </a:rPr>
              <a:t>Abdichtung</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1989781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51560" y="640274"/>
            <a:ext cx="8097629" cy="5619732"/>
            <a:chOff x="-5004" y="-517902"/>
            <a:chExt cx="9495473" cy="7492976"/>
          </a:xfrm>
        </p:grpSpPr>
        <p:sp>
          <p:nvSpPr>
            <p:cNvPr id="3" name="TextBox 3"/>
            <p:cNvSpPr txBox="1"/>
            <p:nvPr/>
          </p:nvSpPr>
          <p:spPr>
            <a:xfrm>
              <a:off x="0" y="-517902"/>
              <a:ext cx="9490469" cy="3547980"/>
            </a:xfrm>
            <a:prstGeom prst="rect">
              <a:avLst/>
            </a:prstGeom>
          </p:spPr>
          <p:txBody>
            <a:bodyPr lIns="0" tIns="0" rIns="0" bIns="0" rtlCol="0" anchor="t">
              <a:spAutoFit/>
            </a:bodyPr>
            <a:lstStyle/>
            <a:p>
              <a:pPr algn="just">
                <a:lnSpc>
                  <a:spcPts val="3359"/>
                </a:lnSpc>
                <a:spcAft>
                  <a:spcPts val="600"/>
                </a:spcAft>
              </a:pPr>
              <a:r>
                <a:rPr lang="de-AT" sz="2400" spc="120" dirty="0">
                  <a:solidFill>
                    <a:srgbClr val="456A2C"/>
                  </a:solidFill>
                  <a:latin typeface="Glacial Indifference"/>
                </a:rPr>
                <a:t>Beitrag der erneuerbaren Energien zur Warmwasserbereitung.</a:t>
              </a:r>
            </a:p>
            <a:p>
              <a:pPr algn="just">
                <a:lnSpc>
                  <a:spcPts val="3359"/>
                </a:lnSpc>
                <a:spcAft>
                  <a:spcPts val="600"/>
                </a:spcAft>
              </a:pPr>
              <a:r>
                <a:rPr lang="de-AT" sz="2400" spc="120" dirty="0">
                  <a:solidFill>
                    <a:srgbClr val="456A2C"/>
                  </a:solidFill>
                  <a:latin typeface="Glacial Indifference"/>
                </a:rPr>
                <a:t>Die Installation von thermischen Solarkollektoren ist ein sehr nachhaltiges System, das die Beheizung jedes Gebäudes mit kostengünstigem Warmwasser unterstützen kann.</a:t>
              </a:r>
              <a:endParaRPr lang="es-ES" sz="2400" spc="120" dirty="0">
                <a:solidFill>
                  <a:srgbClr val="456A2C"/>
                </a:solidFill>
                <a:latin typeface="Glacial Indifference"/>
              </a:endParaRPr>
            </a:p>
          </p:txBody>
        </p:sp>
        <p:sp>
          <p:nvSpPr>
            <p:cNvPr id="7" name="TextBox 7"/>
            <p:cNvSpPr txBox="1"/>
            <p:nvPr/>
          </p:nvSpPr>
          <p:spPr>
            <a:xfrm>
              <a:off x="-5004" y="3529684"/>
              <a:ext cx="9490469" cy="3445390"/>
            </a:xfrm>
            <a:prstGeom prst="rect">
              <a:avLst/>
            </a:prstGeom>
          </p:spPr>
          <p:txBody>
            <a:bodyPr lIns="0" tIns="0" rIns="0" bIns="0" rtlCol="0" anchor="t">
              <a:spAutoFit/>
            </a:bodyPr>
            <a:lstStyle/>
            <a:p>
              <a:pPr algn="l">
                <a:lnSpc>
                  <a:spcPts val="3359"/>
                </a:lnSpc>
              </a:pPr>
              <a:r>
                <a:rPr lang="de-AT" sz="2400" spc="120" dirty="0">
                  <a:solidFill>
                    <a:srgbClr val="456A2C"/>
                  </a:solidFill>
                  <a:latin typeface="Glacial Indifference"/>
                </a:rPr>
                <a:t>Abwasserentsorgung</a:t>
              </a:r>
            </a:p>
            <a:p>
              <a:pPr algn="l">
                <a:lnSpc>
                  <a:spcPts val="3359"/>
                </a:lnSpc>
              </a:pPr>
              <a:r>
                <a:rPr lang="de-AT" sz="2400" spc="120" dirty="0">
                  <a:solidFill>
                    <a:srgbClr val="456A2C"/>
                  </a:solidFill>
                  <a:latin typeface="Glacial Indifference"/>
                </a:rPr>
                <a:t>Neben der Versorgung mit sauberem Wasser ist es sehr wichtig, ein angemessenes Abwassernetz zu planen, um das gesamte Schmutzwasser aus dem Inneren der Wohnungen sowie das Regenwasser von den Dächern und Terrassen zu entsorgen. </a:t>
              </a: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216551" cy="3477740"/>
            </a:xfrm>
            <a:prstGeom prst="rect">
              <a:avLst/>
            </a:prstGeom>
            <a:grpFill/>
          </p:spPr>
          <p:txBody>
            <a:bodyPr lIns="0" tIns="0" rIns="0" bIns="0" rtlCol="0" anchor="t">
              <a:spAutoFit/>
            </a:bodyPr>
            <a:lstStyle/>
            <a:p>
              <a:pPr algn="l">
                <a:lnSpc>
                  <a:spcPts val="8370"/>
                </a:lnSpc>
              </a:pPr>
              <a:r>
                <a:rPr lang="en-US" sz="6200" spc="310" dirty="0">
                  <a:solidFill>
                    <a:srgbClr val="FEFFF8"/>
                  </a:solidFill>
                  <a:latin typeface="League Spartan"/>
                </a:rPr>
                <a:t>Zu </a:t>
              </a:r>
              <a:r>
                <a:rPr lang="en-US" sz="6200" spc="310" dirty="0" err="1">
                  <a:solidFill>
                    <a:srgbClr val="FEFFF8"/>
                  </a:solidFill>
                  <a:latin typeface="League Spartan"/>
                </a:rPr>
                <a:t>beachtende</a:t>
              </a:r>
              <a:r>
                <a:rPr lang="en-US" sz="6200" spc="310" dirty="0">
                  <a:solidFill>
                    <a:srgbClr val="FEFFF8"/>
                  </a:solidFill>
                  <a:latin typeface="League Spartan"/>
                </a:rPr>
                <a:t> </a:t>
              </a:r>
              <a:r>
                <a:rPr lang="en-US" sz="6200" spc="310" dirty="0" err="1">
                  <a:solidFill>
                    <a:srgbClr val="FEFFF8"/>
                  </a:solidFill>
                  <a:latin typeface="League Spartan"/>
                </a:rPr>
                <a:t>Themen</a:t>
              </a:r>
              <a:endParaRPr lang="en-US" sz="62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7</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9651560" y="6655491"/>
            <a:ext cx="8093362" cy="2584041"/>
          </a:xfrm>
          <a:prstGeom prst="rect">
            <a:avLst/>
          </a:prstGeom>
        </p:spPr>
        <p:txBody>
          <a:bodyPr wrap="square" lIns="0" tIns="0" rIns="0" bIns="0" rtlCol="0" anchor="t">
            <a:spAutoFit/>
          </a:bodyPr>
          <a:lstStyle/>
          <a:p>
            <a:pPr algn="l">
              <a:lnSpc>
                <a:spcPts val="3359"/>
              </a:lnSpc>
            </a:pPr>
            <a:r>
              <a:rPr lang="de-AT" sz="2400" spc="120" dirty="0">
                <a:solidFill>
                  <a:srgbClr val="456A2C"/>
                </a:solidFill>
                <a:latin typeface="Glacial Indifference"/>
              </a:rPr>
              <a:t>Werkstoffe</a:t>
            </a:r>
          </a:p>
          <a:p>
            <a:pPr algn="l">
              <a:lnSpc>
                <a:spcPts val="3359"/>
              </a:lnSpc>
            </a:pPr>
            <a:r>
              <a:rPr lang="de-AT" sz="2400" spc="120" dirty="0">
                <a:solidFill>
                  <a:srgbClr val="456A2C"/>
                </a:solidFill>
                <a:latin typeface="Glacial Indifference"/>
              </a:rPr>
              <a:t>Die für die Rohre verwendeten Materialien können metallisch, aus Zementkomponenten oder aus Kunststoff sein, wobei es verschiedene spezifische Variationen der einzelnen Materialien gibt, von denen die häufigsten aus Metall oder Kunststoff bestehen.</a:t>
            </a:r>
          </a:p>
        </p:txBody>
      </p:sp>
      <p:sp>
        <p:nvSpPr>
          <p:cNvPr id="17" name="TextBox 5">
            <a:extLst>
              <a:ext uri="{FF2B5EF4-FFF2-40B4-BE49-F238E27FC236}">
                <a16:creationId xmlns:a16="http://schemas.microsoft.com/office/drawing/2014/main" id="{586596C1-94CD-4AC1-85AC-B26796407795}"/>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LEKTION 3:</a:t>
            </a:r>
            <a:r>
              <a:rPr lang="en-GB" sz="1600" spc="80" dirty="0">
                <a:solidFill>
                  <a:srgbClr val="52584D"/>
                </a:solidFill>
                <a:latin typeface="Glacial Indifference"/>
              </a:rPr>
              <a:t> </a:t>
            </a:r>
            <a:r>
              <a:rPr lang="en-GB" sz="1600" spc="80" dirty="0" err="1">
                <a:solidFill>
                  <a:srgbClr val="52584D"/>
                </a:solidFill>
                <a:latin typeface="Glacial Indifference"/>
              </a:rPr>
              <a:t>Sanitärinstallation</a:t>
            </a:r>
            <a:r>
              <a:rPr lang="en-GB" sz="1600" spc="80" dirty="0">
                <a:solidFill>
                  <a:srgbClr val="52584D"/>
                </a:solidFill>
                <a:latin typeface="Glacial Indifference"/>
              </a:rPr>
              <a:t>, </a:t>
            </a:r>
            <a:r>
              <a:rPr lang="en-GB" sz="1600" spc="80" dirty="0" err="1">
                <a:solidFill>
                  <a:srgbClr val="52584D"/>
                </a:solidFill>
                <a:latin typeface="Glacial Indifference"/>
              </a:rPr>
              <a:t>Trockenbau</a:t>
            </a:r>
            <a:r>
              <a:rPr lang="en-GB" sz="1600" spc="80" dirty="0">
                <a:solidFill>
                  <a:srgbClr val="52584D"/>
                </a:solidFill>
                <a:latin typeface="Glacial Indifference"/>
              </a:rPr>
              <a:t> und </a:t>
            </a:r>
            <a:r>
              <a:rPr lang="en-GB" sz="1600" spc="80" dirty="0" err="1">
                <a:solidFill>
                  <a:srgbClr val="52584D"/>
                </a:solidFill>
                <a:latin typeface="Glacial Indifference"/>
              </a:rPr>
              <a:t>Abdichtung</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860913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37438" y="450054"/>
            <a:ext cx="7611751" cy="8660847"/>
            <a:chOff x="-5004" y="-517902"/>
            <a:chExt cx="9495473" cy="11547795"/>
          </a:xfrm>
        </p:grpSpPr>
        <p:sp>
          <p:nvSpPr>
            <p:cNvPr id="3" name="TextBox 3"/>
            <p:cNvSpPr txBox="1"/>
            <p:nvPr/>
          </p:nvSpPr>
          <p:spPr>
            <a:xfrm>
              <a:off x="0" y="-517902"/>
              <a:ext cx="9490469" cy="2975173"/>
            </a:xfrm>
            <a:prstGeom prst="rect">
              <a:avLst/>
            </a:prstGeom>
          </p:spPr>
          <p:txBody>
            <a:bodyPr lIns="0" tIns="0" rIns="0" bIns="0" rtlCol="0" anchor="t">
              <a:spAutoFit/>
            </a:bodyPr>
            <a:lstStyle/>
            <a:p>
              <a:pPr algn="just">
                <a:lnSpc>
                  <a:spcPct val="150000"/>
                </a:lnSpc>
                <a:spcAft>
                  <a:spcPts val="600"/>
                </a:spcAft>
              </a:pPr>
              <a:r>
                <a:rPr lang="de-AT" sz="2400" spc="120" dirty="0">
                  <a:solidFill>
                    <a:srgbClr val="456A2C"/>
                  </a:solidFill>
                  <a:latin typeface="Glacial Indifference"/>
                </a:rPr>
                <a:t>Platten</a:t>
              </a:r>
            </a:p>
            <a:p>
              <a:pPr algn="just">
                <a:lnSpc>
                  <a:spcPct val="150000"/>
                </a:lnSpc>
                <a:spcAft>
                  <a:spcPts val="600"/>
                </a:spcAft>
              </a:pPr>
              <a:r>
                <a:rPr lang="de-AT" sz="2400" spc="120" dirty="0">
                  <a:solidFill>
                    <a:srgbClr val="456A2C"/>
                  </a:solidFill>
                  <a:latin typeface="Glacial Indifference"/>
                </a:rPr>
                <a:t>Die Platten sind das Element, das das äußere Erscheinungsbild des Raumabschlusses bestimmt, je nach gewählter Textur, Farbe und Beschaffenheit.</a:t>
              </a:r>
              <a:endParaRPr lang="es-ES" sz="2400" spc="120" dirty="0">
                <a:solidFill>
                  <a:srgbClr val="456A2C"/>
                </a:solidFill>
                <a:latin typeface="Glacial Indifference"/>
              </a:endParaRPr>
            </a:p>
          </p:txBody>
        </p:sp>
        <p:sp>
          <p:nvSpPr>
            <p:cNvPr id="7" name="TextBox 7"/>
            <p:cNvSpPr txBox="1"/>
            <p:nvPr/>
          </p:nvSpPr>
          <p:spPr>
            <a:xfrm>
              <a:off x="-5004" y="3166078"/>
              <a:ext cx="9490469" cy="3713837"/>
            </a:xfrm>
            <a:prstGeom prst="rect">
              <a:avLst/>
            </a:prstGeom>
          </p:spPr>
          <p:txBody>
            <a:bodyPr lIns="0" tIns="0" rIns="0" bIns="0" rtlCol="0" anchor="t">
              <a:spAutoFit/>
            </a:bodyPr>
            <a:lstStyle/>
            <a:p>
              <a:pPr algn="just">
                <a:lnSpc>
                  <a:spcPct val="150000"/>
                </a:lnSpc>
                <a:spcAft>
                  <a:spcPts val="600"/>
                </a:spcAft>
              </a:pPr>
              <a:r>
                <a:rPr lang="de-AT" sz="2400" spc="120" dirty="0">
                  <a:solidFill>
                    <a:srgbClr val="456A2C"/>
                  </a:solidFill>
                  <a:latin typeface="Glacial Indifference"/>
                </a:rPr>
                <a:t>Hilfskonstruktion</a:t>
              </a:r>
            </a:p>
            <a:p>
              <a:pPr algn="just">
                <a:lnSpc>
                  <a:spcPct val="150000"/>
                </a:lnSpc>
                <a:spcAft>
                  <a:spcPts val="600"/>
                </a:spcAft>
              </a:pPr>
              <a:r>
                <a:rPr lang="de-AT" sz="2400" spc="120" dirty="0">
                  <a:solidFill>
                    <a:srgbClr val="456A2C"/>
                  </a:solidFill>
                  <a:latin typeface="Glacial Indifference"/>
                </a:rPr>
                <a:t>Die Hilfskonstruktion ist diejenige, die die Kräfte, die sie aufnimmt, hauptsächlich ihr eigenes Gewicht und die Windeinwirkung, auf die tragende Struktur des Gebäudes überträgt. </a:t>
              </a:r>
              <a:endParaRPr lang="es-ES" sz="2400" spc="120" dirty="0">
                <a:solidFill>
                  <a:srgbClr val="456A2C"/>
                </a:solidFill>
                <a:latin typeface="Glacial Indifference"/>
              </a:endParaRPr>
            </a:p>
          </p:txBody>
        </p:sp>
        <p:sp>
          <p:nvSpPr>
            <p:cNvPr id="17" name="TextBox 7">
              <a:extLst>
                <a:ext uri="{FF2B5EF4-FFF2-40B4-BE49-F238E27FC236}">
                  <a16:creationId xmlns:a16="http://schemas.microsoft.com/office/drawing/2014/main" id="{F9A1D6BE-5BEA-483E-B16E-B750AC8DF9D8}"/>
                </a:ext>
              </a:extLst>
            </p:cNvPr>
            <p:cNvSpPr txBox="1"/>
            <p:nvPr/>
          </p:nvSpPr>
          <p:spPr>
            <a:xfrm>
              <a:off x="-5004" y="7316056"/>
              <a:ext cx="9490469" cy="3713837"/>
            </a:xfrm>
            <a:prstGeom prst="rect">
              <a:avLst/>
            </a:prstGeom>
          </p:spPr>
          <p:txBody>
            <a:bodyPr lIns="0" tIns="0" rIns="0" bIns="0" rtlCol="0" anchor="t">
              <a:spAutoFit/>
            </a:bodyPr>
            <a:lstStyle/>
            <a:p>
              <a:pPr algn="just">
                <a:lnSpc>
                  <a:spcPct val="150000"/>
                </a:lnSpc>
                <a:spcAft>
                  <a:spcPts val="600"/>
                </a:spcAft>
              </a:pPr>
              <a:r>
                <a:rPr lang="de-AT" sz="2400" spc="120" dirty="0">
                  <a:solidFill>
                    <a:srgbClr val="456A2C"/>
                  </a:solidFill>
                  <a:latin typeface="Glacial Indifference"/>
                </a:rPr>
                <a:t>Dämmung</a:t>
              </a:r>
            </a:p>
            <a:p>
              <a:pPr algn="just">
                <a:lnSpc>
                  <a:spcPct val="150000"/>
                </a:lnSpc>
                <a:spcAft>
                  <a:spcPts val="600"/>
                </a:spcAft>
              </a:pPr>
              <a:r>
                <a:rPr lang="de-AT" sz="2400" spc="120" dirty="0">
                  <a:solidFill>
                    <a:srgbClr val="456A2C"/>
                  </a:solidFill>
                  <a:latin typeface="Glacial Indifference"/>
                </a:rPr>
                <a:t>Um die besten hydrothermalen und thermischen Bedingungen für den Wandaufbau zu schaffen, wird in den meisten Fällen ein Dämmmaterial zwischen den Rahmen eingebracht.</a:t>
              </a: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815266"/>
              <a:ext cx="9216551" cy="1713668"/>
            </a:xfrm>
            <a:prstGeom prst="rect">
              <a:avLst/>
            </a:prstGeom>
            <a:grpFill/>
          </p:spPr>
          <p:txBody>
            <a:bodyPr lIns="0" tIns="0" rIns="0" bIns="0" rtlCol="0" anchor="t">
              <a:spAutoFit/>
            </a:bodyPr>
            <a:lstStyle/>
            <a:p>
              <a:pPr algn="l">
                <a:lnSpc>
                  <a:spcPts val="8370"/>
                </a:lnSpc>
              </a:pPr>
              <a:r>
                <a:rPr lang="en-US" sz="6200" spc="310" dirty="0" err="1">
                  <a:solidFill>
                    <a:srgbClr val="FEFFF8"/>
                  </a:solidFill>
                  <a:latin typeface="League Spartan"/>
                </a:rPr>
                <a:t>Elemente</a:t>
              </a:r>
              <a:endParaRPr lang="en-US" sz="62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8</a:t>
            </a:fld>
            <a:endParaRPr lang="en-US" sz="2400" spc="120" dirty="0">
              <a:solidFill>
                <a:srgbClr val="D9D9D9"/>
              </a:solidFill>
              <a:latin typeface="Glacial Indifference"/>
            </a:endParaRPr>
          </a:p>
        </p:txBody>
      </p:sp>
      <p:pic>
        <p:nvPicPr>
          <p:cNvPr id="5" name="Imagen 4">
            <a:extLst>
              <a:ext uri="{FF2B5EF4-FFF2-40B4-BE49-F238E27FC236}">
                <a16:creationId xmlns:a16="http://schemas.microsoft.com/office/drawing/2014/main" id="{6E26A5A9-F83E-4C7A-A19A-AFCFDD75545A}"/>
              </a:ext>
            </a:extLst>
          </p:cNvPr>
          <p:cNvPicPr>
            <a:picLocks noChangeAspect="1"/>
          </p:cNvPicPr>
          <p:nvPr/>
        </p:nvPicPr>
        <p:blipFill>
          <a:blip r:embed="rId2"/>
          <a:stretch>
            <a:fillRect/>
          </a:stretch>
        </p:blipFill>
        <p:spPr>
          <a:xfrm>
            <a:off x="1196666" y="3322787"/>
            <a:ext cx="7787737" cy="5646429"/>
          </a:xfrm>
          <a:prstGeom prst="rect">
            <a:avLst/>
          </a:prstGeom>
        </p:spPr>
      </p:pic>
      <p:sp>
        <p:nvSpPr>
          <p:cNvPr id="21" name="TextBox 5">
            <a:extLst>
              <a:ext uri="{FF2B5EF4-FFF2-40B4-BE49-F238E27FC236}">
                <a16:creationId xmlns:a16="http://schemas.microsoft.com/office/drawing/2014/main" id="{938E0C3B-22DC-48CF-B5E9-A0E4031B1B2C}"/>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LEKTION 3:</a:t>
            </a:r>
            <a:r>
              <a:rPr lang="en-GB" sz="1600" spc="80" dirty="0">
                <a:solidFill>
                  <a:srgbClr val="52584D"/>
                </a:solidFill>
                <a:latin typeface="Glacial Indifference"/>
              </a:rPr>
              <a:t> </a:t>
            </a:r>
            <a:r>
              <a:rPr lang="en-GB" sz="1600" spc="80" dirty="0" err="1">
                <a:solidFill>
                  <a:srgbClr val="52584D"/>
                </a:solidFill>
                <a:latin typeface="Glacial Indifference"/>
              </a:rPr>
              <a:t>Sanitärinstallation</a:t>
            </a:r>
            <a:r>
              <a:rPr lang="en-GB" sz="1600" spc="80" dirty="0">
                <a:solidFill>
                  <a:srgbClr val="52584D"/>
                </a:solidFill>
                <a:latin typeface="Glacial Indifference"/>
              </a:rPr>
              <a:t>, </a:t>
            </a:r>
            <a:r>
              <a:rPr lang="en-GB" sz="1600" spc="80" dirty="0" err="1">
                <a:solidFill>
                  <a:srgbClr val="52584D"/>
                </a:solidFill>
                <a:latin typeface="Glacial Indifference"/>
              </a:rPr>
              <a:t>Trockenbau</a:t>
            </a:r>
            <a:r>
              <a:rPr lang="en-GB" sz="1600" spc="80" dirty="0">
                <a:solidFill>
                  <a:srgbClr val="52584D"/>
                </a:solidFill>
                <a:latin typeface="Glacial Indifference"/>
              </a:rPr>
              <a:t> und </a:t>
            </a:r>
            <a:r>
              <a:rPr lang="en-GB" sz="1600" spc="80" dirty="0" err="1">
                <a:solidFill>
                  <a:srgbClr val="52584D"/>
                </a:solidFill>
                <a:latin typeface="Glacial Indifference"/>
              </a:rPr>
              <a:t>Abdichtung</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485256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958516" y="962977"/>
            <a:ext cx="16573500" cy="859210"/>
          </a:xfrm>
          <a:prstGeom prst="rect">
            <a:avLst/>
          </a:prstGeom>
        </p:spPr>
        <p:txBody>
          <a:bodyPr wrap="square" lIns="0" tIns="0" rIns="0" bIns="0" rtlCol="0" anchor="t">
            <a:spAutoFit/>
          </a:bodyPr>
          <a:lstStyle/>
          <a:p>
            <a:pPr algn="l">
              <a:lnSpc>
                <a:spcPts val="6682"/>
              </a:lnSpc>
            </a:pPr>
            <a:r>
              <a:rPr lang="en-US" sz="5000" spc="100" dirty="0" err="1">
                <a:solidFill>
                  <a:srgbClr val="456A2C"/>
                </a:solidFill>
                <a:latin typeface="League Spartan"/>
              </a:rPr>
              <a:t>Vorteile</a:t>
            </a:r>
            <a:r>
              <a:rPr lang="en-US" sz="5000" spc="100" dirty="0">
                <a:solidFill>
                  <a:srgbClr val="456A2C"/>
                </a:solidFill>
                <a:latin typeface="League Spartan"/>
              </a:rPr>
              <a:t> des </a:t>
            </a:r>
            <a:r>
              <a:rPr lang="en-US" sz="5000" spc="100" dirty="0" err="1">
                <a:solidFill>
                  <a:srgbClr val="456A2C"/>
                </a:solidFill>
                <a:latin typeface="League Spartan"/>
              </a:rPr>
              <a:t>Trockenbaus</a:t>
            </a:r>
            <a:endParaRPr lang="en-US"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11321"/>
            <a:chOff x="0" y="-19050"/>
            <a:chExt cx="9013889" cy="2681760"/>
          </a:xfrm>
        </p:grpSpPr>
        <p:sp>
          <p:nvSpPr>
            <p:cNvPr id="5" name="TextBox 5"/>
            <p:cNvSpPr txBox="1"/>
            <p:nvPr/>
          </p:nvSpPr>
          <p:spPr>
            <a:xfrm>
              <a:off x="1105" y="-19050"/>
              <a:ext cx="9012784" cy="681990"/>
            </a:xfrm>
            <a:prstGeom prst="rect">
              <a:avLst/>
            </a:prstGeom>
          </p:spPr>
          <p:txBody>
            <a:bodyPr lIns="0" tIns="0" rIns="0" bIns="0" rtlCol="0" anchor="t">
              <a:spAutoFit/>
            </a:bodyPr>
            <a:lstStyle/>
            <a:p>
              <a:pPr lvl="1" algn="ctr">
                <a:lnSpc>
                  <a:spcPts val="4125"/>
                </a:lnSpc>
              </a:pPr>
              <a:r>
                <a:rPr lang="en-US" sz="3300" b="1" spc="165" dirty="0">
                  <a:solidFill>
                    <a:srgbClr val="456A2C"/>
                  </a:solidFill>
                  <a:latin typeface="Glacial Indifference"/>
                </a:rPr>
                <a:t>QUALITÄT</a:t>
              </a:r>
            </a:p>
          </p:txBody>
        </p:sp>
        <p:sp>
          <p:nvSpPr>
            <p:cNvPr id="6" name="TextBox 6"/>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de-AT" sz="2400" spc="120" dirty="0">
                  <a:solidFill>
                    <a:srgbClr val="456A2C"/>
                  </a:solidFill>
                  <a:latin typeface="Glacial Indifference"/>
                </a:rPr>
                <a:t>Hohe Qualitätskontrolle und Homogenität des Produkts, da es in industriellen Anlagen hergestellt wird.</a:t>
              </a:r>
              <a:endParaRPr lang="en-US"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txBody>
          <a:bodyPr/>
          <a:lstStyle/>
          <a:p>
            <a:endParaRPr lang="en-GB" dirty="0"/>
          </a:p>
        </p:txBody>
      </p:sp>
      <p:grpSp>
        <p:nvGrpSpPr>
          <p:cNvPr id="8" name="Group 8"/>
          <p:cNvGrpSpPr/>
          <p:nvPr/>
        </p:nvGrpSpPr>
        <p:grpSpPr>
          <a:xfrm>
            <a:off x="1066800" y="3090408"/>
            <a:ext cx="7741428" cy="2447338"/>
            <a:chOff x="-654008" y="-19050"/>
            <a:chExt cx="10321904" cy="3263116"/>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GERINGES GEWICHT</a:t>
              </a:r>
            </a:p>
          </p:txBody>
        </p:sp>
        <p:sp>
          <p:nvSpPr>
            <p:cNvPr id="10" name="TextBox 10"/>
            <p:cNvSpPr txBox="1"/>
            <p:nvPr/>
          </p:nvSpPr>
          <p:spPr>
            <a:xfrm>
              <a:off x="-654008" y="961391"/>
              <a:ext cx="10321904" cy="2282675"/>
            </a:xfrm>
            <a:prstGeom prst="rect">
              <a:avLst/>
            </a:prstGeom>
          </p:spPr>
          <p:txBody>
            <a:bodyPr wrap="square" lIns="0" tIns="0" rIns="0" bIns="0" rtlCol="0" anchor="t">
              <a:spAutoFit/>
            </a:bodyPr>
            <a:lstStyle/>
            <a:p>
              <a:pPr algn="ctr">
                <a:lnSpc>
                  <a:spcPts val="3359"/>
                </a:lnSpc>
              </a:pPr>
              <a:r>
                <a:rPr lang="de-AT" sz="2400" spc="120" dirty="0">
                  <a:solidFill>
                    <a:srgbClr val="456A2C"/>
                  </a:solidFill>
                  <a:latin typeface="Glacial Indifference"/>
                </a:rPr>
                <a:t>Entweder, weil die Materialien, aus denen die Platten und Elemente der Hilfskonstruktion bestehen, leicht sind, oder weil sie die erforderliche Steifigkeit mit geringer Dicke erreichen können </a:t>
              </a:r>
              <a:endParaRPr lang="en-US" sz="2400" spc="12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441672" y="3090408"/>
            <a:ext cx="7817628" cy="2447338"/>
            <a:chOff x="-704807" y="-19050"/>
            <a:chExt cx="10423504" cy="3263116"/>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BAUFORTSCHRITT</a:t>
              </a:r>
            </a:p>
          </p:txBody>
        </p:sp>
        <p:sp>
          <p:nvSpPr>
            <p:cNvPr id="14" name="TextBox 14"/>
            <p:cNvSpPr txBox="1"/>
            <p:nvPr/>
          </p:nvSpPr>
          <p:spPr>
            <a:xfrm>
              <a:off x="-704807" y="961391"/>
              <a:ext cx="10423504" cy="2282675"/>
            </a:xfrm>
            <a:prstGeom prst="rect">
              <a:avLst/>
            </a:prstGeom>
          </p:spPr>
          <p:txBody>
            <a:bodyPr wrap="square" lIns="0" tIns="0" rIns="0" bIns="0" rtlCol="0" anchor="t">
              <a:spAutoFit/>
            </a:bodyPr>
            <a:lstStyle/>
            <a:p>
              <a:pPr algn="ctr">
                <a:lnSpc>
                  <a:spcPts val="3359"/>
                </a:lnSpc>
              </a:pPr>
              <a:r>
                <a:rPr lang="de-AT" sz="2400" spc="120" dirty="0">
                  <a:solidFill>
                    <a:srgbClr val="456A2C"/>
                  </a:solidFill>
                  <a:latin typeface="Glacial Indifference"/>
                </a:rPr>
                <a:t>Die Platten werden in einer Fertigung hergestellt, während andere Arbeiten "vor Ort" durchgeführt werden. Wenn sie auf der Baustelle ankommen, werden sie mit Trockenbausystemen montiert.</a:t>
              </a:r>
              <a:endParaRPr lang="en-GB" sz="2400" spc="12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447338"/>
            <a:chOff x="0" y="-19050"/>
            <a:chExt cx="9013889" cy="3263116"/>
          </a:xfrm>
        </p:grpSpPr>
        <p:sp>
          <p:nvSpPr>
            <p:cNvPr id="17" name="TextBox 17"/>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ZAHLREICHE MÖGLICHKEITEN</a:t>
              </a:r>
            </a:p>
          </p:txBody>
        </p:sp>
        <p:sp>
          <p:nvSpPr>
            <p:cNvPr id="18" name="TextBox 18"/>
            <p:cNvSpPr txBox="1"/>
            <p:nvPr/>
          </p:nvSpPr>
          <p:spPr>
            <a:xfrm>
              <a:off x="0" y="961391"/>
              <a:ext cx="9013889" cy="2282675"/>
            </a:xfrm>
            <a:prstGeom prst="rect">
              <a:avLst/>
            </a:prstGeom>
          </p:spPr>
          <p:txBody>
            <a:bodyPr lIns="0" tIns="0" rIns="0" bIns="0" rtlCol="0" anchor="t">
              <a:spAutoFit/>
            </a:bodyPr>
            <a:lstStyle/>
            <a:p>
              <a:pPr algn="ctr">
                <a:lnSpc>
                  <a:spcPts val="3359"/>
                </a:lnSpc>
                <a:spcAft>
                  <a:spcPts val="600"/>
                </a:spcAft>
              </a:pPr>
              <a:r>
                <a:rPr lang="de-AT" sz="2400" spc="120" dirty="0">
                  <a:solidFill>
                    <a:srgbClr val="456A2C"/>
                  </a:solidFill>
                  <a:latin typeface="Glacial Indifference"/>
                </a:rPr>
                <a:t>Große Gestaltungsmöglichkeiten mit einer breiten Palette von Oberflächenmaterialien, Formen, Abmessungen, Oberflächenstrukturen und Farben. </a:t>
              </a:r>
            </a:p>
          </p:txBody>
        </p:sp>
      </p:grpSp>
      <p:sp>
        <p:nvSpPr>
          <p:cNvPr id="21" name="AutoShape 21"/>
          <p:cNvSpPr/>
          <p:nvPr/>
        </p:nvSpPr>
        <p:spPr>
          <a:xfrm>
            <a:off x="1028700" y="9557385"/>
            <a:ext cx="16230600" cy="38100"/>
          </a:xfrm>
          <a:prstGeom prst="rect">
            <a:avLst/>
          </a:prstGeom>
          <a:solidFill>
            <a:srgbClr val="52584D"/>
          </a:solidFill>
        </p:spPr>
      </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9</a:t>
            </a:fld>
            <a:endParaRPr lang="en-US" sz="2400" spc="120" dirty="0">
              <a:solidFill>
                <a:srgbClr val="1E4D65"/>
              </a:solidFill>
              <a:latin typeface="Glacial Indifference"/>
            </a:endParaRPr>
          </a:p>
        </p:txBody>
      </p:sp>
      <p:sp>
        <p:nvSpPr>
          <p:cNvPr id="24" name="TextBox 5">
            <a:extLst>
              <a:ext uri="{FF2B5EF4-FFF2-40B4-BE49-F238E27FC236}">
                <a16:creationId xmlns:a16="http://schemas.microsoft.com/office/drawing/2014/main" id="{810CA8A6-9FE7-46B5-8016-589B391D593B}"/>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LEKTION 3:</a:t>
            </a:r>
            <a:r>
              <a:rPr lang="en-GB" sz="1600" spc="80" dirty="0">
                <a:solidFill>
                  <a:srgbClr val="52584D"/>
                </a:solidFill>
                <a:latin typeface="Glacial Indifference"/>
              </a:rPr>
              <a:t> </a:t>
            </a:r>
            <a:r>
              <a:rPr lang="en-GB" sz="1600" spc="80" dirty="0" err="1">
                <a:solidFill>
                  <a:srgbClr val="52584D"/>
                </a:solidFill>
                <a:latin typeface="Glacial Indifference"/>
              </a:rPr>
              <a:t>Sanitärinstallation</a:t>
            </a:r>
            <a:r>
              <a:rPr lang="en-GB" sz="1600" spc="80" dirty="0">
                <a:solidFill>
                  <a:srgbClr val="52584D"/>
                </a:solidFill>
                <a:latin typeface="Glacial Indifference"/>
              </a:rPr>
              <a:t>, </a:t>
            </a:r>
            <a:r>
              <a:rPr lang="en-GB" sz="1600" spc="80" dirty="0" err="1">
                <a:solidFill>
                  <a:srgbClr val="52584D"/>
                </a:solidFill>
                <a:latin typeface="Glacial Indifference"/>
              </a:rPr>
              <a:t>Trockenbau</a:t>
            </a:r>
            <a:r>
              <a:rPr lang="en-GB" sz="1600" spc="80" dirty="0">
                <a:solidFill>
                  <a:srgbClr val="52584D"/>
                </a:solidFill>
                <a:latin typeface="Glacial Indifference"/>
              </a:rPr>
              <a:t> und </a:t>
            </a:r>
            <a:r>
              <a:rPr lang="en-GB" sz="1600" spc="80" dirty="0" err="1">
                <a:solidFill>
                  <a:srgbClr val="52584D"/>
                </a:solidFill>
                <a:latin typeface="Glacial Indifference"/>
              </a:rPr>
              <a:t>Abdichtung</a:t>
            </a:r>
            <a:endParaRPr lang="en-US" sz="1600" spc="80" dirty="0">
              <a:solidFill>
                <a:srgbClr val="52584D"/>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721</Words>
  <Application>Microsoft Office PowerPoint</Application>
  <PresentationFormat>Benutzerdefiniert</PresentationFormat>
  <Paragraphs>82</Paragraphs>
  <Slides>9</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9</vt:i4>
      </vt:variant>
    </vt:vector>
  </HeadingPairs>
  <TitlesOfParts>
    <vt:vector size="16" baseType="lpstr">
      <vt:lpstr>Verdana</vt:lpstr>
      <vt:lpstr>Arial</vt:lpstr>
      <vt:lpstr>League Spartan</vt:lpstr>
      <vt:lpstr>Calibri</vt:lpstr>
      <vt:lpstr>Glacial Indifference Bold</vt:lpstr>
      <vt:lpstr>Glacial Indifference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Robert Pirker</cp:lastModifiedBy>
  <cp:revision>60</cp:revision>
  <dcterms:created xsi:type="dcterms:W3CDTF">2006-08-16T00:00:00Z</dcterms:created>
  <dcterms:modified xsi:type="dcterms:W3CDTF">2021-12-13T13:06:58Z</dcterms:modified>
  <dc:identifier>DAD7Xzioke4</dc:identifier>
</cp:coreProperties>
</file>