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79" r:id="rId5"/>
    <p:sldId id="281" r:id="rId6"/>
    <p:sldId id="260" r:id="rId7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Glacial Indifference" panose="020B0604020202020204" charset="0"/>
      <p:regular r:id="rId13"/>
    </p:embeddedFont>
    <p:embeddedFont>
      <p:font typeface="Glacial Indifference Bold" panose="020B0604020202020204" charset="0"/>
      <p:regular r:id="rId14"/>
    </p:embeddedFont>
    <p:embeddedFont>
      <p:font typeface="League Spartan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onysios Solomos" initials="DS" lastIdx="1" clrIdx="0">
    <p:extLst>
      <p:ext uri="{19B8F6BF-5375-455C-9EA6-DF929625EA0E}">
        <p15:presenceInfo xmlns:p15="http://schemas.microsoft.com/office/powerpoint/2012/main" userId="S::solomos@exelia.gr::5337c452-030b-4de5-a4f5-5c443c39fd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A2C"/>
    <a:srgbClr val="52584D"/>
    <a:srgbClr val="1E4D65"/>
    <a:srgbClr val="68A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4BC02-181C-4246-9F45-727B00AE36C0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49B05-4D01-431C-B399-F8068D59827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7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EAB2-0C41-4B4D-A519-DDE51BE49A44}" type="datetime1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DE1CA-8CB9-4D53-A394-8F89E5933EF0}" type="datetime1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368B-37A0-4045-A003-F995AE9B4DF8}" type="datetime1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F653-8D4B-4074-BA55-316FAC1CF7EB}" type="datetime1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123A-A015-4989-AE0A-0A288775B34B}" type="datetime1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F4D5-2841-4DA0-9536-A60958379296}" type="datetime1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FE9E-174F-4711-9F9B-F09FCD92DFEC}" type="datetime1">
              <a:rPr lang="en-US" smtClean="0"/>
              <a:t>11/8/2021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85A74-64FA-4DB3-A00C-023BEC69FE18}" type="datetime1">
              <a:rPr lang="en-US" smtClean="0"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E067-CAD5-4721-9769-9D3EE85F3135}" type="datetime1">
              <a:rPr lang="en-US" smtClean="0"/>
              <a:t>11/8/2021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14AF3C01-96C4-4D24-9F42-8A78AA579D39}"/>
              </a:ext>
            </a:extLst>
          </p:cNvPr>
          <p:cNvSpPr txBox="1"/>
          <p:nvPr userDrawn="1"/>
        </p:nvSpPr>
        <p:spPr>
          <a:xfrm>
            <a:off x="10363200" y="9783604"/>
            <a:ext cx="7607740" cy="26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600" spc="80" dirty="0">
                <a:solidFill>
                  <a:srgbClr val="52584D"/>
                </a:solidFill>
                <a:latin typeface="Glacial Indifference"/>
              </a:rPr>
              <a:t>CONNECTORS AND ADHESIVES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12D5-32BE-4D9C-BC05-37EDD6FE6A24}" type="datetime1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79CE-B6F2-42D1-8137-F31C8458EB57}" type="datetime1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CDA32-2106-4F9B-A860-0480101ED23F}" type="datetime1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 descr="Henkilö työskentelee pöydän ääressä">
            <a:extLst>
              <a:ext uri="{FF2B5EF4-FFF2-40B4-BE49-F238E27FC236}">
                <a16:creationId xmlns:a16="http://schemas.microsoft.com/office/drawing/2014/main" id="{58A1F716-C84F-4080-9811-E748EB56F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930" y="-533400"/>
            <a:ext cx="17549334" cy="116967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2806797"/>
            <a:ext cx="14956263" cy="4673405"/>
            <a:chOff x="0" y="0"/>
            <a:chExt cx="19941685" cy="6231207"/>
          </a:xfrm>
          <a:solidFill>
            <a:srgbClr val="456A2C"/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9941685" cy="6231207"/>
            </a:xfrm>
            <a:prstGeom prst="rect">
              <a:avLst/>
            </a:prstGeom>
            <a:grpFill/>
          </p:spPr>
        </p:sp>
        <p:sp>
          <p:nvSpPr>
            <p:cNvPr id="5" name="TextBox 5"/>
            <p:cNvSpPr txBox="1"/>
            <p:nvPr/>
          </p:nvSpPr>
          <p:spPr>
            <a:xfrm>
              <a:off x="1913347" y="2404404"/>
              <a:ext cx="17714932" cy="3510363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0580"/>
                </a:lnSpc>
              </a:pPr>
              <a:r>
                <a:rPr lang="en-US" sz="6600" spc="92" dirty="0">
                  <a:solidFill>
                    <a:srgbClr val="FEFFF8"/>
                  </a:solidFill>
                  <a:latin typeface="League Spartan"/>
                </a:rPr>
                <a:t>VERBINDUNGEN UND KLEBSTOFFE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1913347" y="694377"/>
              <a:ext cx="11633201" cy="1167753"/>
            </a:xfrm>
            <a:prstGeom prst="rect">
              <a:avLst/>
            </a:prstGeom>
            <a:grpFill/>
          </p:spPr>
        </p:sp>
        <p:sp>
          <p:nvSpPr>
            <p:cNvPr id="8" name="TextBox 8"/>
            <p:cNvSpPr txBox="1"/>
            <p:nvPr/>
          </p:nvSpPr>
          <p:spPr>
            <a:xfrm>
              <a:off x="2333699" y="1021080"/>
              <a:ext cx="17294580" cy="487313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en-US" sz="2400" spc="150" dirty="0">
                  <a:solidFill>
                    <a:srgbClr val="FEFFF8"/>
                  </a:solidFill>
                  <a:latin typeface="Glacial Indifference Bold"/>
                </a:rPr>
                <a:t>02-5/ LU2: HOLZBAU, RENOVIERUNG UND ABBRUCH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978125"/>
            <a:ext cx="1447800" cy="18540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>
            <a:extLst>
              <a:ext uri="{FF2B5EF4-FFF2-40B4-BE49-F238E27FC236}">
                <a16:creationId xmlns:a16="http://schemas.microsoft.com/office/drawing/2014/main" id="{8B8D28FE-C4C0-451A-9E8D-05C3BD1C1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95300"/>
            <a:ext cx="12797307" cy="853153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19200" y="-472888"/>
            <a:ext cx="8385423" cy="8119650"/>
            <a:chOff x="254000" y="-211895"/>
            <a:chExt cx="11180564" cy="10826200"/>
          </a:xfrm>
          <a:solidFill>
            <a:schemeClr val="bg1">
              <a:lumMod val="95000"/>
            </a:schemeClr>
          </a:solidFill>
        </p:grpSpPr>
        <p:sp>
          <p:nvSpPr>
            <p:cNvPr id="4" name="AutoShape 4"/>
            <p:cNvSpPr/>
            <p:nvPr/>
          </p:nvSpPr>
          <p:spPr>
            <a:xfrm>
              <a:off x="254000" y="-211895"/>
              <a:ext cx="11180564" cy="10826200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982007" y="1079022"/>
              <a:ext cx="9216551" cy="1395253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>
                  <a:solidFill>
                    <a:srgbClr val="456A2C"/>
                  </a:solidFill>
                  <a:latin typeface="League Spartan"/>
                </a:rPr>
                <a:t>INHALTE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828188" y="7110678"/>
              <a:ext cx="9214823" cy="2864032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342900" indent="-342900">
                <a:lnSpc>
                  <a:spcPts val="3359"/>
                </a:lnSpc>
                <a:buFontTx/>
                <a:buChar char="-"/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Schraubverbindungen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>
                <a:lnSpc>
                  <a:spcPts val="3359"/>
                </a:lnSpc>
                <a:buFontTx/>
                <a:buChar char="-"/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Kleber</a:t>
              </a:r>
            </a:p>
            <a:p>
              <a:pPr marL="342900" indent="-342900">
                <a:lnSpc>
                  <a:spcPts val="3359"/>
                </a:lnSpc>
                <a:buFontTx/>
                <a:buChar char="-"/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Verschiedene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Arten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von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Klebern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>
                <a:lnSpc>
                  <a:spcPts val="3359"/>
                </a:lnSpc>
                <a:buFontTx/>
                <a:buChar char="-"/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Verwendung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von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Verbindern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und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Klebern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>
                <a:lnSpc>
                  <a:spcPts val="3359"/>
                </a:lnSpc>
                <a:buFontTx/>
                <a:buChar char="-"/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Häufig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gestellte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Fragen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827235" y="5651022"/>
              <a:ext cx="9215776" cy="820737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3700" spc="185" dirty="0">
                <a:solidFill>
                  <a:srgbClr val="456A2C"/>
                </a:solidFill>
                <a:latin typeface="League Spartan"/>
              </a:endParaRPr>
            </a:p>
          </p:txBody>
        </p:sp>
      </p:grpSp>
      <p:sp>
        <p:nvSpPr>
          <p:cNvPr id="10" name="AutoShape 10"/>
          <p:cNvSpPr/>
          <p:nvPr/>
        </p:nvSpPr>
        <p:spPr>
          <a:xfrm>
            <a:off x="2057400" y="946213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253C7A8A-4238-4388-B3E7-7BE2F4FB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76200" y="978360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456A2C"/>
                </a:solidFill>
                <a:latin typeface="Glacial Indifference"/>
              </a:rPr>
              <a:pPr algn="l"/>
              <a:t>2</a:t>
            </a:fld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773358" y="953576"/>
            <a:ext cx="8480229" cy="78162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fi-FI" sz="2400" b="1" spc="120" dirty="0">
                <a:solidFill>
                  <a:srgbClr val="456A2C"/>
                </a:solidFill>
                <a:latin typeface="Glacial Indifference"/>
              </a:rPr>
              <a:t>Für Schraubverbindungen beachten:</a:t>
            </a:r>
          </a:p>
          <a:p>
            <a:pPr>
              <a:lnSpc>
                <a:spcPts val="3359"/>
              </a:lnSpc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Zunächst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ist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festzustellen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, …</a:t>
            </a: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…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mit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welchem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Baumaterial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das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Holz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verbunden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wird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…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welchen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Bedingungen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die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Verbindung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standhalten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soll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…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welche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Last auf die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Verbindung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einwirkt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Führen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Sie die Montage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sorgfältig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aus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:</a:t>
            </a: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Fertigen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Sie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ein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Bohrloch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in der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korrekten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Größe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an.</a:t>
            </a: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Reinigen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Sie das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Bohrloch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mit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Bürste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und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Luftdruck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.</a:t>
            </a: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Beachten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Sie die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angegebene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Montagetiefe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.</a:t>
            </a: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Ziehen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Sie die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Verbindung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sorgfältig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fest.</a:t>
            </a: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Verwenden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Sie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nur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CE-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gekennzeichnete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Verbindungselemente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Tragen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Sie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Schutzausrüstung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.</a:t>
            </a: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1765205" y="957263"/>
            <a:ext cx="6912414" cy="3001313"/>
            <a:chOff x="0" y="-95249"/>
            <a:chExt cx="9216551" cy="4001751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28315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 err="1">
                  <a:solidFill>
                    <a:schemeClr val="bg1"/>
                  </a:solidFill>
                  <a:latin typeface="League Spartan"/>
                </a:rPr>
                <a:t>Schraub-verbindungen</a:t>
              </a:r>
              <a:endParaRPr lang="en-US" sz="6200" spc="310" dirty="0">
                <a:solidFill>
                  <a:schemeClr val="bg1"/>
                </a:solidFill>
                <a:latin typeface="League Spartan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8"/>
              <a:ext cx="9215776" cy="738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24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3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pic>
        <p:nvPicPr>
          <p:cNvPr id="5" name="Kuva 4" descr="Kuva, joka sisältää kohteen ulko&#10;&#10;Kuvaus luotu automaattisesti">
            <a:extLst>
              <a:ext uri="{FF2B5EF4-FFF2-40B4-BE49-F238E27FC236}">
                <a16:creationId xmlns:a16="http://schemas.microsoft.com/office/drawing/2014/main" id="{36B193BD-D313-4BE6-ADD6-AF923C31DE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t="19940" b="10975"/>
          <a:stretch/>
        </p:blipFill>
        <p:spPr>
          <a:xfrm>
            <a:off x="1904998" y="3681576"/>
            <a:ext cx="7728567" cy="450992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50628" y="215675"/>
            <a:ext cx="8057749" cy="95603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Holzobjekte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werden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selten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aus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einem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einzelnen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Stück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gefertigt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, da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Holz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“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lebt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”,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sich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durch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Feuchtigkeit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verändert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und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nicht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in alle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Richtungen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dieselbe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Stärke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aufweist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. Daher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werden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Holzobjekte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immer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aus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mehreren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Stücken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mit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Verbindern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zusammengesetzt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. 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Klebeverbindungen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sind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abhängig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von der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Qualität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des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Klebers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, den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Oberflächen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, die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verbunden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werden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sollen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, und der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vorhandenen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Klebeoberfläche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b="1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Holzschweißen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ist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eine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Methode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,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durch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die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Verklebung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ersetzt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werden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kann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. </a:t>
            </a:r>
            <a:r>
              <a:rPr lang="de-DE" sz="2400" spc="120" dirty="0">
                <a:solidFill>
                  <a:srgbClr val="456A2C"/>
                </a:solidFill>
                <a:latin typeface="Glacial Indifference"/>
              </a:rPr>
              <a:t>Dabei werden zwei Holzstücke mit hohem Druck zusammengepresst und gegeneinander gerieben, wodurch Hitze entsteht. Dadurch öffnen sich die Fasern und verbinden sich mit den Fasern des Gegenstücks.</a:t>
            </a: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de-DE" sz="2400" spc="120" dirty="0">
                <a:solidFill>
                  <a:srgbClr val="456A2C"/>
                </a:solidFill>
                <a:latin typeface="Glacial Indifference"/>
              </a:rPr>
              <a:t>Bei Laubholz kann so eine Verbindung erzielt werden, die in ihrer Stärke der Verklebung entspricht, aber nicht Feuchtigkeitsbeständig ist. Bei Nadelholz ist diese Verbindung schwach. </a:t>
            </a: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9906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1765205" y="957263"/>
            <a:ext cx="6912414" cy="3062868"/>
            <a:chOff x="0" y="-95249"/>
            <a:chExt cx="9216551" cy="4083824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1395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>
                  <a:solidFill>
                    <a:schemeClr val="bg1"/>
                  </a:solidFill>
                  <a:latin typeface="League Spartan"/>
                </a:rPr>
                <a:t>Kleber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8"/>
              <a:ext cx="9215776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4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pic>
        <p:nvPicPr>
          <p:cNvPr id="16" name="Kuva 15" descr="Kuva, joka sisältää kohteen teksti, työkalu&#10;&#10;Kuvaus luotu automaattisesti">
            <a:extLst>
              <a:ext uri="{FF2B5EF4-FFF2-40B4-BE49-F238E27FC236}">
                <a16:creationId xmlns:a16="http://schemas.microsoft.com/office/drawing/2014/main" id="{6C932510-4807-4C9E-BDD4-B4D30359EB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4" t="9305" r="18333"/>
          <a:stretch/>
        </p:blipFill>
        <p:spPr>
          <a:xfrm rot="5400000">
            <a:off x="4430288" y="3167416"/>
            <a:ext cx="4500000" cy="586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211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673977" y="515007"/>
            <a:ext cx="8534400" cy="91242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de-DE" sz="2400" spc="120" dirty="0">
                <a:solidFill>
                  <a:srgbClr val="456A2C"/>
                </a:solidFill>
                <a:latin typeface="Glacial Indifference"/>
              </a:rPr>
              <a:t>Bei der Wahl des Klebstoffs müssen die Umstände berücksichtigt werden, unter welchen die fertige Klebeverbindung verwendet wird. 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de-DE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de-DE" sz="2400" spc="120" dirty="0">
                <a:solidFill>
                  <a:srgbClr val="456A2C"/>
                </a:solidFill>
                <a:latin typeface="Glacial Indifference"/>
              </a:rPr>
              <a:t>Klebstoffe können in Bezug auf ihre Langlebigkeit grob in drei Gruppen unterteilt werden: </a:t>
            </a: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de-DE" sz="2400" spc="120" dirty="0">
                <a:solidFill>
                  <a:srgbClr val="456A2C"/>
                </a:solidFill>
                <a:latin typeface="Glacial Indifference"/>
              </a:rPr>
              <a:t>Wetterfeste Klebstoffe: Klebstoffe müssen in allen Eigenschaften haltbarer sein als Holz. Die Naht muss Witterungseinflüssen und Mikroorganismen standhalten. Diese Anforderungen werden von Phenol- und </a:t>
            </a:r>
            <a:r>
              <a:rPr lang="de-DE" sz="2400" spc="120" dirty="0" err="1">
                <a:solidFill>
                  <a:srgbClr val="456A2C"/>
                </a:solidFill>
                <a:latin typeface="Glacial Indifference"/>
              </a:rPr>
              <a:t>Resorcinklebstoffen</a:t>
            </a:r>
            <a:r>
              <a:rPr lang="de-DE" sz="2400" spc="120" dirty="0">
                <a:solidFill>
                  <a:srgbClr val="456A2C"/>
                </a:solidFill>
                <a:latin typeface="Glacial Indifference"/>
              </a:rPr>
              <a:t> bzw. ihren Mischformen erfüllt.</a:t>
            </a: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de-DE" sz="2400" spc="120" dirty="0">
                <a:solidFill>
                  <a:srgbClr val="456A2C"/>
                </a:solidFill>
                <a:latin typeface="Glacial Indifference"/>
              </a:rPr>
              <a:t>Feuchtigkeitsbeständige Klebstoffe: Im Innenbereich mit hoher relativer Luftfeuchtigkeit einsetzbar. Zu dieser Gruppe zählen Melamin-Kleber, sowie manche Harnstoff-Kleber und PVAC-Kleber.</a:t>
            </a: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de-DE" sz="2400" spc="120" dirty="0">
                <a:solidFill>
                  <a:srgbClr val="456A2C"/>
                </a:solidFill>
                <a:latin typeface="Glacial Indifference"/>
              </a:rPr>
              <a:t>Klebstoffe für den Innengebrauch: Klebstoffe sind nicht wasserbeständig und unter feuchten Bedingungen nur begrenzt haltbar. Zu dieser Gruppe zählen die am häufigsten gebrauchten Holzklebstoffe Harnstoff (Urea) und PVAC.</a:t>
            </a:r>
          </a:p>
        </p:txBody>
      </p:sp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1765205" y="957263"/>
            <a:ext cx="6912414" cy="3200876"/>
            <a:chOff x="0" y="-95249"/>
            <a:chExt cx="9216551" cy="4267835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42678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 err="1">
                  <a:solidFill>
                    <a:schemeClr val="bg1"/>
                  </a:solidFill>
                  <a:latin typeface="League Spartan"/>
                </a:rPr>
                <a:t>Verschiedene</a:t>
              </a:r>
              <a:r>
                <a:rPr lang="en-US" sz="6200" spc="310" dirty="0">
                  <a:solidFill>
                    <a:schemeClr val="bg1"/>
                  </a:solidFill>
                  <a:latin typeface="League Spartan"/>
                </a:rPr>
                <a:t> </a:t>
              </a:r>
              <a:r>
                <a:rPr lang="en-US" sz="6200" spc="310" dirty="0" err="1">
                  <a:solidFill>
                    <a:schemeClr val="bg1"/>
                  </a:solidFill>
                  <a:latin typeface="League Spartan"/>
                </a:rPr>
                <a:t>Arten</a:t>
              </a:r>
              <a:r>
                <a:rPr lang="en-US" sz="6200" spc="310" dirty="0">
                  <a:solidFill>
                    <a:schemeClr val="bg1"/>
                  </a:solidFill>
                  <a:latin typeface="League Spartan"/>
                </a:rPr>
                <a:t> von </a:t>
              </a:r>
              <a:r>
                <a:rPr lang="en-US" sz="6200" spc="310" dirty="0" err="1">
                  <a:solidFill>
                    <a:schemeClr val="bg1"/>
                  </a:solidFill>
                  <a:latin typeface="League Spartan"/>
                </a:rPr>
                <a:t>Klebern</a:t>
              </a:r>
              <a:endParaRPr lang="en-US" sz="6200" spc="310" dirty="0">
                <a:solidFill>
                  <a:schemeClr val="bg1"/>
                </a:solidFill>
                <a:latin typeface="League Spartan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8"/>
              <a:ext cx="9215776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5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1940409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62977"/>
            <a:ext cx="16192500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682"/>
              </a:lnSpc>
            </a:pPr>
            <a:r>
              <a:rPr lang="en-US" sz="5000" spc="100" dirty="0" err="1">
                <a:solidFill>
                  <a:srgbClr val="456A2C"/>
                </a:solidFill>
                <a:latin typeface="League Spartan"/>
              </a:rPr>
              <a:t>Verwendung</a:t>
            </a:r>
            <a:r>
              <a:rPr lang="en-US" sz="5000" spc="100" dirty="0">
                <a:solidFill>
                  <a:srgbClr val="456A2C"/>
                </a:solidFill>
                <a:latin typeface="League Spartan"/>
              </a:rPr>
              <a:t> von </a:t>
            </a:r>
            <a:r>
              <a:rPr lang="en-US" sz="5000" spc="100" dirty="0" err="1">
                <a:solidFill>
                  <a:srgbClr val="456A2C"/>
                </a:solidFill>
                <a:latin typeface="League Spartan"/>
              </a:rPr>
              <a:t>Verbindern</a:t>
            </a:r>
            <a:r>
              <a:rPr lang="en-US" sz="5000" spc="100" dirty="0">
                <a:solidFill>
                  <a:srgbClr val="456A2C"/>
                </a:solidFill>
                <a:latin typeface="League Spartan"/>
              </a:rPr>
              <a:t> und </a:t>
            </a:r>
            <a:r>
              <a:rPr lang="en-US" sz="5000" spc="100" dirty="0" err="1">
                <a:solidFill>
                  <a:srgbClr val="456A2C"/>
                </a:solidFill>
                <a:latin typeface="League Spartan"/>
              </a:rPr>
              <a:t>Klebern</a:t>
            </a:r>
            <a:endParaRPr lang="en-US" sz="5000" spc="100" dirty="0">
              <a:solidFill>
                <a:srgbClr val="456A2C"/>
              </a:solidFill>
              <a:latin typeface="League Spartan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28700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4" name="Group 4"/>
          <p:cNvGrpSpPr/>
          <p:nvPr/>
        </p:nvGrpSpPr>
        <p:grpSpPr>
          <a:xfrm>
            <a:off x="1557306" y="6672746"/>
            <a:ext cx="6760417" cy="1575305"/>
            <a:chOff x="0" y="-19050"/>
            <a:chExt cx="9013889" cy="2100406"/>
          </a:xfrm>
        </p:grpSpPr>
        <p:sp>
          <p:nvSpPr>
            <p:cNvPr id="5" name="TextBox 5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UMWELT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61391"/>
              <a:ext cx="9013889" cy="1119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Gut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ausgewähltes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Verbindungsmaterial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kann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auch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schwierigen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Bedingungen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standhalten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 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990600" y="2400300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8" name="Group 8"/>
          <p:cNvGrpSpPr/>
          <p:nvPr/>
        </p:nvGrpSpPr>
        <p:grpSpPr>
          <a:xfrm>
            <a:off x="1557306" y="3090408"/>
            <a:ext cx="6760417" cy="2447338"/>
            <a:chOff x="0" y="-19050"/>
            <a:chExt cx="9013889" cy="3263116"/>
          </a:xfrm>
        </p:grpSpPr>
        <p:sp>
          <p:nvSpPr>
            <p:cNvPr id="9" name="TextBox 9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PRODUKTIVITÄT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961391"/>
              <a:ext cx="9013889" cy="2282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Die Wahl des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richtigen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Klebers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oder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Verbinders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verkürzt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die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Produktionszeit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und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verbessert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die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Funktionalität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des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Produktionsprozesses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</a:t>
              </a:r>
            </a:p>
          </p:txBody>
        </p:sp>
      </p:grpSp>
      <p:sp>
        <p:nvSpPr>
          <p:cNvPr id="11" name="AutoShape 11"/>
          <p:cNvSpPr/>
          <p:nvPr/>
        </p:nvSpPr>
        <p:spPr>
          <a:xfrm>
            <a:off x="9403572" y="2400300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2" name="Group 12"/>
          <p:cNvGrpSpPr/>
          <p:nvPr/>
        </p:nvGrpSpPr>
        <p:grpSpPr>
          <a:xfrm>
            <a:off x="9970277" y="3090408"/>
            <a:ext cx="6760417" cy="2447338"/>
            <a:chOff x="0" y="-19050"/>
            <a:chExt cx="9013889" cy="3263116"/>
          </a:xfrm>
        </p:grpSpPr>
        <p:sp>
          <p:nvSpPr>
            <p:cNvPr id="13" name="TextBox 13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EFFIZIENZ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961391"/>
              <a:ext cx="9013889" cy="2282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Das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richtige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Befestigungselement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und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dessen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korrekte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Verwendung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verbessern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die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Arbeitseffizienz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und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reduzieren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Materialverschleiß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</a:t>
              </a:r>
            </a:p>
          </p:txBody>
        </p:sp>
      </p:grpSp>
      <p:sp>
        <p:nvSpPr>
          <p:cNvPr id="15" name="AutoShape 15"/>
          <p:cNvSpPr/>
          <p:nvPr/>
        </p:nvSpPr>
        <p:spPr>
          <a:xfrm>
            <a:off x="9441672" y="5794429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16" name="Group 16"/>
          <p:cNvGrpSpPr/>
          <p:nvPr/>
        </p:nvGrpSpPr>
        <p:grpSpPr>
          <a:xfrm>
            <a:off x="9970277" y="6184408"/>
            <a:ext cx="6779253" cy="2693278"/>
            <a:chOff x="0" y="-545289"/>
            <a:chExt cx="9039004" cy="2902310"/>
          </a:xfrm>
        </p:grpSpPr>
        <p:sp>
          <p:nvSpPr>
            <p:cNvPr id="17" name="TextBox 17"/>
            <p:cNvSpPr txBox="1"/>
            <p:nvPr/>
          </p:nvSpPr>
          <p:spPr>
            <a:xfrm>
              <a:off x="26220" y="-545289"/>
              <a:ext cx="9012784" cy="5389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KOSTEN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42284"/>
              <a:ext cx="9013889" cy="2314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 eaLnBrk="0" fontAlgn="base" hangingPunct="0">
                <a:lnSpc>
                  <a:spcPts val="3359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Die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Kosten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für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Verbinder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oder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Kleber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können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zum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Zeitpunkt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der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Errichtung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höher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sein,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wenn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Strukturen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auch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schwierigen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Bedingungen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standhalten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sollen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– dies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wird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jedoch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durch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eine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längere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Lebensdauer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des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Produkts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ausgeglichen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.</a:t>
              </a:r>
              <a:endParaRPr lang="en-US" sz="2400" spc="120" dirty="0">
                <a:solidFill>
                  <a:srgbClr val="456A2C"/>
                </a:solidFill>
                <a:latin typeface="Glacial Indifference" panose="020B0604020202020204" charset="0"/>
              </a:endParaRPr>
            </a:p>
          </p:txBody>
        </p:sp>
      </p:grpSp>
      <p:sp>
        <p:nvSpPr>
          <p:cNvPr id="25" name="Θέση αριθμού διαφάνειας 12">
            <a:extLst>
              <a:ext uri="{FF2B5EF4-FFF2-40B4-BE49-F238E27FC236}">
                <a16:creationId xmlns:a16="http://schemas.microsoft.com/office/drawing/2014/main" id="{646CCC54-4B16-4120-A3BA-A2E3EABB3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" y="977598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1E4D65"/>
                </a:solidFill>
                <a:latin typeface="Glacial Indifference"/>
              </a:rPr>
              <a:pPr algn="l"/>
              <a:t>6</a:t>
            </a:fld>
            <a:endParaRPr lang="en-US" sz="2400" spc="120" dirty="0">
              <a:solidFill>
                <a:srgbClr val="1E4D65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454</Words>
  <Application>Microsoft Office PowerPoint</Application>
  <PresentationFormat>Benutzerdefiniert</PresentationFormat>
  <Paragraphs>54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Glacial Indifference Bold</vt:lpstr>
      <vt:lpstr>Arial</vt:lpstr>
      <vt:lpstr>Glacial Indifference</vt:lpstr>
      <vt:lpstr>League Spartan</vt:lpstr>
      <vt:lpstr>Calibri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Washed Out Fishing Laws Wide Presentation</dc:title>
  <dc:creator>sakis</dc:creator>
  <cp:lastModifiedBy>Robert Pirker</cp:lastModifiedBy>
  <cp:revision>61</cp:revision>
  <dcterms:created xsi:type="dcterms:W3CDTF">2006-08-16T00:00:00Z</dcterms:created>
  <dcterms:modified xsi:type="dcterms:W3CDTF">2021-11-08T16:08:41Z</dcterms:modified>
  <dc:identifier>DAD7Xzioke4</dc:identifier>
</cp:coreProperties>
</file>