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84" r:id="rId5"/>
    <p:sldId id="261" r:id="rId6"/>
    <p:sldId id="282" r:id="rId7"/>
    <p:sldId id="260" r:id="rId8"/>
    <p:sldId id="273" r:id="rId9"/>
    <p:sldId id="263"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0000800000000000000" pitchFamily="50"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1/4/2022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8</a:t>
            </a:fld>
            <a:endParaRPr lang="en-US"/>
          </a:p>
        </p:txBody>
      </p:sp>
    </p:spTree>
    <p:extLst>
      <p:ext uri="{BB962C8B-B14F-4D97-AF65-F5344CB8AC3E}">
        <p14:creationId xmlns:p14="http://schemas.microsoft.com/office/powerpoint/2010/main" val="15011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EL USO DE MATERIAL DE MADERA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Lähikuva puusepästä piirtämässä mittoja puulle">
            <a:extLst>
              <a:ext uri="{FF2B5EF4-FFF2-40B4-BE49-F238E27FC236}">
                <a16:creationId xmlns:a16="http://schemas.microsoft.com/office/drawing/2014/main" id="{229123AD-7F83-4187-B8D1-F00C62A2E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03" y="-342900"/>
            <a:ext cx="16400918" cy="10931276"/>
          </a:xfrm>
          <a:prstGeom prst="rect">
            <a:avLst/>
          </a:prstGeom>
        </p:spPr>
      </p:pic>
      <p:grpSp>
        <p:nvGrpSpPr>
          <p:cNvPr id="3" name="Group 3"/>
          <p:cNvGrpSpPr/>
          <p:nvPr/>
        </p:nvGrpSpPr>
        <p:grpSpPr>
          <a:xfrm>
            <a:off x="0" y="2806797"/>
            <a:ext cx="14956263" cy="5109621"/>
            <a:chOff x="0" y="0"/>
            <a:chExt cx="19941685" cy="6812828"/>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0" y="1490004"/>
              <a:ext cx="19941684" cy="5322824"/>
            </a:xfrm>
            <a:prstGeom prst="rect">
              <a:avLst/>
            </a:prstGeom>
            <a:grpFill/>
          </p:spPr>
          <p:txBody>
            <a:bodyPr wrap="square" lIns="0" tIns="0" rIns="0" bIns="0" rtlCol="0" anchor="t">
              <a:spAutoFit/>
            </a:bodyPr>
            <a:lstStyle/>
            <a:p>
              <a:pPr algn="ctr">
                <a:lnSpc>
                  <a:spcPts val="10580"/>
                </a:lnSpc>
              </a:pPr>
              <a:r>
                <a:rPr lang="es-ES" sz="6600" spc="92" dirty="0">
                  <a:solidFill>
                    <a:srgbClr val="FEFFF8"/>
                  </a:solidFill>
                  <a:latin typeface="League Spartan"/>
                </a:rPr>
                <a:t>INSTRUCCIONES GENERALES PARA EL USO DE MATERIAL DE MADERA</a:t>
              </a:r>
              <a:endParaRPr lang="en-US" sz="66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s-ES" sz="2400" spc="150" dirty="0">
                  <a:solidFill>
                    <a:srgbClr val="FEFFF8"/>
                  </a:solidFill>
                  <a:latin typeface="Glacial Indifference Bold"/>
                </a:rPr>
                <a:t>03-2 / UD2: CONSTRUCCIÓN, RENOVACIÓN Y DECONSTRUCCIÓN DE MADERA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sisäkatto, keittiö&#10;&#10;Kuvaus luotu automaattisesti">
            <a:extLst>
              <a:ext uri="{FF2B5EF4-FFF2-40B4-BE49-F238E27FC236}">
                <a16:creationId xmlns:a16="http://schemas.microsoft.com/office/drawing/2014/main" id="{9278306F-82B1-44ED-984C-74D3CF090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11" y="419100"/>
            <a:ext cx="12877800" cy="8581382"/>
          </a:xfrm>
          <a:prstGeom prst="rect">
            <a:avLst/>
          </a:prstGeom>
        </p:spPr>
      </p:pic>
      <p:grpSp>
        <p:nvGrpSpPr>
          <p:cNvPr id="3" name="Group 3"/>
          <p:cNvGrpSpPr/>
          <p:nvPr/>
        </p:nvGrpSpPr>
        <p:grpSpPr>
          <a:xfrm>
            <a:off x="1219200" y="-571500"/>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762000" y="1694973"/>
              <a:ext cx="10566399" cy="2831544"/>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RESUMEN DE LA PRESENTACI</a:t>
              </a:r>
              <a:r>
                <a:rPr lang="en-US" sz="6200" b="1" spc="310" dirty="0">
                  <a:solidFill>
                    <a:srgbClr val="456A2C"/>
                  </a:solidFill>
                  <a:latin typeface="League Spartan"/>
                </a:rPr>
                <a:t>Ó</a:t>
              </a:r>
              <a:r>
                <a:rPr lang="en-US" sz="6200" spc="310" dirty="0">
                  <a:solidFill>
                    <a:srgbClr val="456A2C"/>
                  </a:solidFill>
                  <a:latin typeface="League Spartan"/>
                </a:rPr>
                <a:t>N</a:t>
              </a:r>
            </a:p>
          </p:txBody>
        </p:sp>
        <p:sp>
          <p:nvSpPr>
            <p:cNvPr id="6" name="TextBox 6"/>
            <p:cNvSpPr txBox="1"/>
            <p:nvPr/>
          </p:nvSpPr>
          <p:spPr>
            <a:xfrm>
              <a:off x="982007" y="5949606"/>
              <a:ext cx="9214823" cy="4608099"/>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Condiciones</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Marcado CE</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Aplicaciones de la madera aserrada</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Componentes de construcción</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El uso del material de madera en la construcción.</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Almacenamiento y manipulación</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Preguntas frecuentes</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Temas</a:t>
              </a:r>
              <a:r>
                <a:rPr lang="en-US" sz="3700" spc="185" dirty="0">
                  <a:solidFill>
                    <a:srgbClr val="456A2C"/>
                  </a:solidFill>
                  <a:latin typeface="League Spartan"/>
                </a:rPr>
                <a:t> </a:t>
              </a:r>
              <a:r>
                <a:rPr lang="en-US" sz="3700" spc="185" dirty="0" err="1">
                  <a:solidFill>
                    <a:srgbClr val="456A2C"/>
                  </a:solidFill>
                  <a:latin typeface="League Spartan"/>
                </a:rPr>
                <a:t>cubiertos</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7380225"/>
          </a:xfrm>
          <a:prstGeom prst="rect">
            <a:avLst/>
          </a:prstGeom>
        </p:spPr>
        <p:txBody>
          <a:bodyPr wrap="square" lIns="0" tIns="0" rIns="0" bIns="0" rtlCol="0" anchor="t">
            <a:spAutoFit/>
          </a:bodyPr>
          <a:lstStyle/>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Madera: Nombre común para los productos de aserraderos y cepilladoras, así como para madera en rollo.</a:t>
            </a:r>
          </a:p>
          <a:p>
            <a:pPr marL="342900" indent="-342900" algn="l">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Madera aserrada: término general para madera aserrada por todos lados.</a:t>
            </a:r>
          </a:p>
          <a:p>
            <a:pPr marL="342900" indent="-342900" algn="l">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Madera cepillada: Término general en al menos tres caras para madera cepillada.</a:t>
            </a:r>
          </a:p>
          <a:p>
            <a:pPr marL="342900" indent="-342900" algn="l">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Madera laminada (</a:t>
            </a:r>
            <a:r>
              <a:rPr lang="es-ES" sz="2400" spc="120" dirty="0" err="1">
                <a:solidFill>
                  <a:srgbClr val="456A2C"/>
                </a:solidFill>
                <a:latin typeface="Glacial Indifference"/>
              </a:rPr>
              <a:t>glulam</a:t>
            </a:r>
            <a:r>
              <a:rPr lang="es-ES" sz="2400" spc="120" dirty="0">
                <a:solidFill>
                  <a:srgbClr val="456A2C"/>
                </a:solidFill>
                <a:latin typeface="Glacial Indifference"/>
              </a:rPr>
              <a:t>): Pieza de madera aserrada que se elabora posteriormente pegando al menos cuatro laminillas de un grosor máximo de 45 </a:t>
            </a:r>
            <a:r>
              <a:rPr lang="es-ES" sz="2400" spc="120" dirty="0" err="1">
                <a:solidFill>
                  <a:srgbClr val="456A2C"/>
                </a:solidFill>
                <a:latin typeface="Glacial Indifference"/>
              </a:rPr>
              <a:t>mm.</a:t>
            </a:r>
            <a:endParaRPr lang="es-ES"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Madera de chapa laminada (LVL): un producto de madera fabricado pegando al menos cinco chapas de hasta 6 mm de espesor.</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447800" y="957263"/>
            <a:ext cx="7467599" cy="1046440"/>
          </a:xfrm>
          <a:prstGeom prst="rect">
            <a:avLst/>
          </a:prstGeom>
        </p:spPr>
        <p:txBody>
          <a:bodyPr wrap="square" lIns="0" tIns="0" rIns="0" bIns="0" rtlCol="0" anchor="t">
            <a:spAutoFit/>
          </a:bodyPr>
          <a:lstStyle/>
          <a:p>
            <a:pPr algn="l">
              <a:lnSpc>
                <a:spcPts val="8370"/>
              </a:lnSpc>
            </a:pPr>
            <a:r>
              <a:rPr lang="fi-FI" sz="6200" spc="310" dirty="0">
                <a:solidFill>
                  <a:schemeClr val="bg1"/>
                </a:solidFill>
                <a:latin typeface="League Spartan"/>
              </a:rPr>
              <a:t>Condiciones</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650819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La </a:t>
            </a:r>
            <a:r>
              <a:rPr lang="es-ES" sz="2400" spc="120" dirty="0" err="1">
                <a:solidFill>
                  <a:srgbClr val="456A2C"/>
                </a:solidFill>
                <a:latin typeface="Glacial Indifference"/>
              </a:rPr>
              <a:t>supervision</a:t>
            </a:r>
            <a:r>
              <a:rPr lang="es-ES" sz="2400" spc="120" dirty="0">
                <a:solidFill>
                  <a:srgbClr val="456A2C"/>
                </a:solidFill>
                <a:latin typeface="Glacial Indifference"/>
              </a:rPr>
              <a:t> del mercado de productos de construcción garantiza que solo haya productos de construcción con el marcado CE en el mercado interior europeo que cumplan los requisitos establecidos para ellos.</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El marcado CE es el marcado de conformidad, que demuestra que el producto de construcción cumple con la norma de producto armonizada pertinente y cumple los requisitos esenciales de seguridad y salud de la Directiva de productos de construcción.</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Un producto de construcción con la marca CE puede exportarse y venderse libremente en el mercado interior europeo.</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447800" y="957263"/>
            <a:ext cx="7467599" cy="1046440"/>
          </a:xfrm>
          <a:prstGeom prst="rect">
            <a:avLst/>
          </a:prstGeom>
        </p:spPr>
        <p:txBody>
          <a:bodyPr wrap="square" lIns="0" tIns="0" rIns="0" bIns="0" rtlCol="0" anchor="t">
            <a:spAutoFit/>
          </a:bodyPr>
          <a:lstStyle/>
          <a:p>
            <a:pPr>
              <a:lnSpc>
                <a:spcPts val="8370"/>
              </a:lnSpc>
            </a:pPr>
            <a:r>
              <a:rPr lang="en-US" sz="6200" spc="310" dirty="0" err="1">
                <a:solidFill>
                  <a:srgbClr val="FEFFF8"/>
                </a:solidFill>
                <a:latin typeface="League Spartan"/>
              </a:rPr>
              <a:t>Marcado</a:t>
            </a:r>
            <a:r>
              <a:rPr lang="en-US" sz="6200" spc="310" dirty="0">
                <a:solidFill>
                  <a:srgbClr val="FEFFF8"/>
                </a:solidFill>
                <a:latin typeface="League Spartan"/>
              </a:rPr>
              <a:t> CE</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19785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291838"/>
            <a:ext cx="13165888" cy="2123658"/>
            <a:chOff x="-104836" y="-3114570"/>
            <a:chExt cx="13280847" cy="1331561"/>
          </a:xfrm>
        </p:grpSpPr>
        <p:sp>
          <p:nvSpPr>
            <p:cNvPr id="5" name="TextBox 5"/>
            <p:cNvSpPr txBox="1"/>
            <p:nvPr/>
          </p:nvSpPr>
          <p:spPr>
            <a:xfrm>
              <a:off x="-1" y="-3114570"/>
              <a:ext cx="13176012" cy="1331561"/>
            </a:xfrm>
            <a:prstGeom prst="rect">
              <a:avLst/>
            </a:prstGeom>
          </p:spPr>
          <p:txBody>
            <a:bodyPr wrap="square" lIns="0" tIns="0" rIns="0" bIns="0" rtlCol="0" anchor="t">
              <a:spAutoFit/>
            </a:bodyPr>
            <a:lstStyle/>
            <a:p>
              <a:pPr algn="ctr">
                <a:lnSpc>
                  <a:spcPts val="8370"/>
                </a:lnSpc>
              </a:pPr>
              <a:r>
                <a:rPr lang="en-US" sz="6200" spc="310" dirty="0" err="1">
                  <a:solidFill>
                    <a:srgbClr val="456A2C"/>
                  </a:solidFill>
                  <a:latin typeface="League Spartan"/>
                </a:rPr>
                <a:t>Aplicaciones</a:t>
              </a:r>
              <a:r>
                <a:rPr lang="en-US" sz="6200" spc="310" dirty="0">
                  <a:solidFill>
                    <a:srgbClr val="456A2C"/>
                  </a:solidFill>
                  <a:latin typeface="League Spartan"/>
                </a:rPr>
                <a:t> de </a:t>
              </a:r>
              <a:r>
                <a:rPr lang="en-US" sz="6200" spc="310" dirty="0" err="1">
                  <a:solidFill>
                    <a:srgbClr val="456A2C"/>
                  </a:solidFill>
                  <a:latin typeface="League Spartan"/>
                </a:rPr>
                <a:t>madera</a:t>
              </a:r>
              <a:r>
                <a:rPr lang="en-US" sz="6200" spc="310" dirty="0">
                  <a:solidFill>
                    <a:srgbClr val="456A2C"/>
                  </a:solidFill>
                  <a:latin typeface="League Spartan"/>
                </a:rPr>
                <a:t> </a:t>
              </a:r>
              <a:r>
                <a:rPr lang="en-US" sz="6200" spc="310" dirty="0" err="1">
                  <a:solidFill>
                    <a:srgbClr val="456A2C"/>
                  </a:solidFill>
                  <a:latin typeface="League Spartan"/>
                </a:rPr>
                <a:t>aserrada</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6190094" y="2466665"/>
            <a:ext cx="11880322" cy="6463308"/>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s-ES" sz="2000" b="1" spc="120" dirty="0">
                <a:solidFill>
                  <a:srgbClr val="456A2C"/>
                </a:solidFill>
                <a:latin typeface="Glacial Indifference"/>
              </a:rPr>
              <a:t>Industria de puertas y ventanas: El duramen de pino tiene una resistencia inherente a los hongos de la pudrición, por lo que resiste mejor las condiciones climáticas sin tratamientos especiales y garantiza un ciclo de vida más largo para el producto de madera a la intemperie.</a:t>
            </a:r>
          </a:p>
          <a:p>
            <a:pPr marL="342900" indent="-342900" algn="just">
              <a:buFont typeface="Arial" panose="020B0604020202020204" pitchFamily="34" charset="0"/>
              <a:buChar char="•"/>
            </a:pPr>
            <a:endParaRPr lang="es-ES" sz="2000" b="1" spc="120" dirty="0">
              <a:solidFill>
                <a:srgbClr val="456A2C"/>
              </a:solidFill>
              <a:latin typeface="Glacial Indifference"/>
            </a:endParaRPr>
          </a:p>
          <a:p>
            <a:pPr marL="342900" indent="-342900" algn="just">
              <a:buFont typeface="Arial" panose="020B0604020202020204" pitchFamily="34" charset="0"/>
              <a:buChar char="•"/>
            </a:pPr>
            <a:r>
              <a:rPr lang="es-ES" sz="2000" b="1" spc="120" dirty="0">
                <a:solidFill>
                  <a:srgbClr val="456A2C"/>
                </a:solidFill>
                <a:latin typeface="Glacial Indifference"/>
              </a:rPr>
              <a:t>Industria del mueble: Tanto los troncos de pino como los de abeto con ramas sanas o tapas de base sin ramas son materias primas muy comunes para las superficies visibles de los muebles de madera maciza.</a:t>
            </a:r>
          </a:p>
          <a:p>
            <a:pPr marL="342900" indent="-342900" algn="just">
              <a:buFont typeface="Arial" panose="020B0604020202020204" pitchFamily="34" charset="0"/>
              <a:buChar char="•"/>
            </a:pPr>
            <a:endParaRPr lang="es-ES" sz="2000" b="1" spc="120" dirty="0">
              <a:solidFill>
                <a:srgbClr val="456A2C"/>
              </a:solidFill>
              <a:latin typeface="Glacial Indifference"/>
            </a:endParaRPr>
          </a:p>
          <a:p>
            <a:pPr marL="342900" indent="-342900" algn="just">
              <a:buFont typeface="Arial" panose="020B0604020202020204" pitchFamily="34" charset="0"/>
              <a:buChar char="•"/>
            </a:pPr>
            <a:r>
              <a:rPr lang="es-ES" sz="2000" b="1" spc="120" dirty="0">
                <a:solidFill>
                  <a:srgbClr val="456A2C"/>
                </a:solidFill>
                <a:latin typeface="Glacial Indifference"/>
              </a:rPr>
              <a:t>Madera cepillada: Madera clasificada para diferentes aplicaciones (EE. UU. I, EE. UU. II, EE. UU. III, EE. UU. IV, V, VI y VII), donde el comprador ha determinado, por ejemplo, el tamaño de la rama, el borde y la rectitud.</a:t>
            </a:r>
          </a:p>
          <a:p>
            <a:pPr marL="342900" indent="-342900" algn="just">
              <a:buFont typeface="Arial" panose="020B0604020202020204" pitchFamily="34" charset="0"/>
              <a:buChar char="•"/>
            </a:pPr>
            <a:endParaRPr lang="es-ES" sz="2000" b="1" spc="120" dirty="0">
              <a:solidFill>
                <a:srgbClr val="456A2C"/>
              </a:solidFill>
              <a:latin typeface="Glacial Indifference"/>
            </a:endParaRPr>
          </a:p>
          <a:p>
            <a:pPr marL="342900" indent="-342900" algn="just">
              <a:buFont typeface="Arial" panose="020B0604020202020204" pitchFamily="34" charset="0"/>
              <a:buChar char="•"/>
            </a:pPr>
            <a:r>
              <a:rPr lang="es-ES" sz="2000" b="1" spc="120" dirty="0">
                <a:solidFill>
                  <a:srgbClr val="456A2C"/>
                </a:solidFill>
                <a:latin typeface="Glacial Indifference"/>
              </a:rPr>
              <a:t>Industria de troncos: La industria de troncos utiliza madera aserrada de soportes intermedios en partes ocultas y madera aserrada con corazón en superficies visibles. El material de los troncos del edificio hecho a mano es madera maciza, pero la industria industrial de troncos pega el tronco en bruto para mecanizarlo a partir de varios núcleos.</a:t>
            </a:r>
          </a:p>
          <a:p>
            <a:pPr marL="342900" indent="-342900" algn="just">
              <a:buFont typeface="Arial" panose="020B0604020202020204" pitchFamily="34" charset="0"/>
              <a:buChar char="•"/>
            </a:pPr>
            <a:endParaRPr lang="es-ES" sz="2000" b="1" spc="120" dirty="0">
              <a:solidFill>
                <a:srgbClr val="456A2C"/>
              </a:solidFill>
              <a:latin typeface="Glacial Indifference"/>
            </a:endParaRPr>
          </a:p>
          <a:p>
            <a:pPr marL="342900" indent="-342900" algn="just">
              <a:buFont typeface="Arial" panose="020B0604020202020204" pitchFamily="34" charset="0"/>
              <a:buChar char="•"/>
            </a:pPr>
            <a:r>
              <a:rPr lang="es-ES" sz="2000" b="1" spc="120" dirty="0">
                <a:solidFill>
                  <a:srgbClr val="456A2C"/>
                </a:solidFill>
                <a:latin typeface="Glacial Indifference"/>
              </a:rPr>
              <a:t>Cerchas de madera: la industria de las </a:t>
            </a:r>
            <a:r>
              <a:rPr lang="es-ES" sz="2000" b="1" spc="120" dirty="0" err="1">
                <a:solidFill>
                  <a:srgbClr val="456A2C"/>
                </a:solidFill>
                <a:latin typeface="Glacial Indifference"/>
              </a:rPr>
              <a:t>cerchac</a:t>
            </a:r>
            <a:r>
              <a:rPr lang="es-ES" sz="2000" b="1" spc="120" dirty="0">
                <a:solidFill>
                  <a:srgbClr val="456A2C"/>
                </a:solidFill>
                <a:latin typeface="Glacial Indifference"/>
              </a:rPr>
              <a:t> utiliza solo material de madera cepillado con un alto grado de resistencia.</a:t>
            </a:r>
            <a:endParaRPr lang="en-US" sz="2000" spc="120" dirty="0">
              <a:solidFill>
                <a:srgbClr val="1E4D65"/>
              </a:solidFill>
              <a:latin typeface="Glacial Indifference"/>
            </a:endParaRPr>
          </a:p>
        </p:txBody>
      </p:sp>
      <p:grpSp>
        <p:nvGrpSpPr>
          <p:cNvPr id="23" name="Ryhmä 22">
            <a:extLst>
              <a:ext uri="{FF2B5EF4-FFF2-40B4-BE49-F238E27FC236}">
                <a16:creationId xmlns:a16="http://schemas.microsoft.com/office/drawing/2014/main" id="{08D9DE2C-61C6-4245-9E47-47F8B36220B4}"/>
              </a:ext>
            </a:extLst>
          </p:cNvPr>
          <p:cNvGrpSpPr/>
          <p:nvPr/>
        </p:nvGrpSpPr>
        <p:grpSpPr>
          <a:xfrm>
            <a:off x="-381000" y="3467100"/>
            <a:ext cx="6324600" cy="6674009"/>
            <a:chOff x="-381000" y="3467100"/>
            <a:chExt cx="6324600" cy="6674009"/>
          </a:xfrm>
        </p:grpSpPr>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grpSp>
          <p:nvGrpSpPr>
            <p:cNvPr id="16" name="Ryhmä 15">
              <a:extLst>
                <a:ext uri="{FF2B5EF4-FFF2-40B4-BE49-F238E27FC236}">
                  <a16:creationId xmlns:a16="http://schemas.microsoft.com/office/drawing/2014/main" id="{08B33E69-35FB-4218-AC1A-0EB85C9E6794}"/>
                </a:ext>
              </a:extLst>
            </p:cNvPr>
            <p:cNvGrpSpPr/>
            <p:nvPr/>
          </p:nvGrpSpPr>
          <p:grpSpPr>
            <a:xfrm>
              <a:off x="-76200" y="3467100"/>
              <a:ext cx="6019800" cy="4800600"/>
              <a:chOff x="76200" y="3467100"/>
              <a:chExt cx="6502400" cy="5229012"/>
            </a:xfrm>
          </p:grpSpPr>
          <p:pic>
            <p:nvPicPr>
              <p:cNvPr id="10" name="Kuva 9">
                <a:extLst>
                  <a:ext uri="{FF2B5EF4-FFF2-40B4-BE49-F238E27FC236}">
                    <a16:creationId xmlns:a16="http://schemas.microsoft.com/office/drawing/2014/main" id="{DC1DF90D-31A6-4FF1-96F6-16B1A46B5E1C}"/>
                  </a:ext>
                </a:extLst>
              </p:cNvPr>
              <p:cNvPicPr>
                <a:picLocks noChangeAspect="1"/>
              </p:cNvPicPr>
              <p:nvPr/>
            </p:nvPicPr>
            <p:blipFill>
              <a:blip r:embed="rId2"/>
              <a:stretch>
                <a:fillRect/>
              </a:stretch>
            </p:blipFill>
            <p:spPr>
              <a:xfrm>
                <a:off x="76200" y="3467100"/>
                <a:ext cx="6467690" cy="2528889"/>
              </a:xfrm>
              <a:prstGeom prst="rect">
                <a:avLst/>
              </a:prstGeom>
            </p:spPr>
          </p:pic>
          <p:pic>
            <p:nvPicPr>
              <p:cNvPr id="15" name="Kuva 14" descr="Kuva, joka sisältää kohteen puinen, kissa, pöytä&#10;&#10;Kuvaus luotu automaattisesti">
                <a:extLst>
                  <a:ext uri="{FF2B5EF4-FFF2-40B4-BE49-F238E27FC236}">
                    <a16:creationId xmlns:a16="http://schemas.microsoft.com/office/drawing/2014/main" id="{C0444C2C-CE5C-4811-AD6A-FD27EB3B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37062"/>
                <a:ext cx="6502400" cy="2559050"/>
              </a:xfrm>
              <a:prstGeom prst="rect">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291837"/>
            <a:ext cx="13487400" cy="2174827"/>
            <a:chOff x="-104836" y="-3114570"/>
            <a:chExt cx="13605166" cy="1213749"/>
          </a:xfrm>
        </p:grpSpPr>
        <p:sp>
          <p:nvSpPr>
            <p:cNvPr id="5" name="TextBox 5"/>
            <p:cNvSpPr txBox="1"/>
            <p:nvPr/>
          </p:nvSpPr>
          <p:spPr>
            <a:xfrm>
              <a:off x="-1" y="-3114570"/>
              <a:ext cx="13500331" cy="584008"/>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Componentes</a:t>
              </a:r>
              <a:r>
                <a:rPr lang="en-US" sz="6200" spc="310" dirty="0">
                  <a:solidFill>
                    <a:srgbClr val="456A2C"/>
                  </a:solidFill>
                  <a:latin typeface="League Spartan"/>
                </a:rPr>
                <a:t> de </a:t>
              </a:r>
              <a:r>
                <a:rPr lang="en-US" sz="6200" spc="310" dirty="0" err="1">
                  <a:solidFill>
                    <a:srgbClr val="456A2C"/>
                  </a:solidFill>
                  <a:latin typeface="League Spartan"/>
                </a:rPr>
                <a:t>construcci</a:t>
              </a:r>
              <a:r>
                <a:rPr lang="en-US" sz="6200" b="1" spc="310" dirty="0" err="1">
                  <a:solidFill>
                    <a:srgbClr val="456A2C"/>
                  </a:solidFill>
                  <a:latin typeface="League Spartan"/>
                </a:rPr>
                <a:t>ó</a:t>
              </a:r>
              <a:r>
                <a:rPr lang="en-US" sz="6200" spc="310" dirty="0" err="1">
                  <a:solidFill>
                    <a:srgbClr val="456A2C"/>
                  </a:solidFill>
                  <a:latin typeface="League Spartan"/>
                </a:rPr>
                <a:t>n</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6190094" y="2466665"/>
            <a:ext cx="11880322" cy="5539978"/>
          </a:xfrm>
          <a:prstGeom prst="rect">
            <a:avLst/>
          </a:prstGeom>
        </p:spPr>
        <p:txBody>
          <a:bodyPr wrap="square" lIns="0" tIns="0" rIns="0" bIns="0" rtlCol="0" anchor="t">
            <a:spAutoFit/>
          </a:bodyPr>
          <a:lstStyle/>
          <a:p>
            <a:pPr algn="just"/>
            <a:r>
              <a:rPr lang="es-ES" sz="2400" b="1" spc="120" dirty="0">
                <a:solidFill>
                  <a:srgbClr val="456A2C"/>
                </a:solidFill>
                <a:latin typeface="Glacial Indifference"/>
              </a:rPr>
              <a:t>Madera laminada: </a:t>
            </a:r>
            <a:r>
              <a:rPr lang="es-ES" sz="2400" spc="120" dirty="0">
                <a:solidFill>
                  <a:srgbClr val="456A2C"/>
                </a:solidFill>
                <a:latin typeface="Glacial Indifference"/>
              </a:rPr>
              <a:t>En este contexto, </a:t>
            </a:r>
            <a:r>
              <a:rPr lang="es-ES" sz="2400" spc="120" dirty="0" err="1">
                <a:solidFill>
                  <a:srgbClr val="456A2C"/>
                </a:solidFill>
                <a:latin typeface="Glacial Indifference"/>
              </a:rPr>
              <a:t>Glulam</a:t>
            </a:r>
            <a:r>
              <a:rPr lang="es-ES" sz="2400" spc="120" dirty="0">
                <a:solidFill>
                  <a:srgbClr val="456A2C"/>
                </a:solidFill>
                <a:latin typeface="Glacial Indifference"/>
              </a:rPr>
              <a:t> se refiere a la madera laminada encolada para estructuras portantes de carga de acuerdo con la norma SFS-EN 14080 y fabricada de acuerdo con la norma SFS-EN 386. Además, la madera laminada a tratar en este contexto consta de un mínimo de cuatro y un máximo de laminillas de madera aserrada de 45 mm de espesor, cuya dirección de la veta sea en la dirección longitudinal del producto laminado.</a:t>
            </a:r>
          </a:p>
          <a:p>
            <a:pPr algn="just"/>
            <a:endParaRPr lang="es-ES" sz="2400" b="1" spc="120" dirty="0">
              <a:solidFill>
                <a:srgbClr val="456A2C"/>
              </a:solidFill>
              <a:latin typeface="Glacial Indifference"/>
            </a:endParaRPr>
          </a:p>
          <a:p>
            <a:pPr algn="just"/>
            <a:r>
              <a:rPr lang="es-ES" sz="2400" b="1" spc="120" dirty="0">
                <a:solidFill>
                  <a:srgbClr val="456A2C"/>
                </a:solidFill>
                <a:latin typeface="Glacial Indifference"/>
              </a:rPr>
              <a:t>Madera de chapa laminada: La m</a:t>
            </a:r>
            <a:r>
              <a:rPr lang="es-ES" sz="2400" spc="120" dirty="0">
                <a:solidFill>
                  <a:srgbClr val="456A2C"/>
                </a:solidFill>
                <a:latin typeface="Glacial Indifference"/>
              </a:rPr>
              <a:t>adera de chapa laminada en este contexto significa chapa para estructuras portantes que cumple con la norma SFS-EN 14374. La chapa finlandesa se fabrica pegando chapas de abeto de 3 mm de grosor de modo que la dirección de la fibra de las chapas sea en la dirección longitudinal del producto de chapa.</a:t>
            </a:r>
          </a:p>
          <a:p>
            <a:pPr algn="just"/>
            <a:endParaRPr lang="es-ES" sz="2400" b="1" spc="120" dirty="0">
              <a:solidFill>
                <a:srgbClr val="456A2C"/>
              </a:solidFill>
              <a:latin typeface="Glacial Indifference"/>
            </a:endParaRPr>
          </a:p>
          <a:p>
            <a:pPr algn="just"/>
            <a:r>
              <a:rPr lang="es-ES" sz="2400" b="1" spc="120" dirty="0">
                <a:solidFill>
                  <a:srgbClr val="456A2C"/>
                </a:solidFill>
                <a:latin typeface="Glacial Indifference"/>
              </a:rPr>
              <a:t>Vigas en I: </a:t>
            </a:r>
            <a:r>
              <a:rPr lang="es-ES" sz="2400" spc="120" dirty="0">
                <a:solidFill>
                  <a:srgbClr val="456A2C"/>
                </a:solidFill>
                <a:latin typeface="Glacial Indifference"/>
              </a:rPr>
              <a:t>por lo general, estos productos se fabrican de acuerdo con un plan separado, pero las vigas en I, por ejemplo, también están disponibles por metro.</a:t>
            </a:r>
            <a:endParaRPr lang="fi-FI" sz="2400" spc="120" dirty="0">
              <a:solidFill>
                <a:srgbClr val="456A2C"/>
              </a:solidFill>
              <a:latin typeface="Glacial Indifference"/>
            </a:endParaRPr>
          </a:p>
        </p:txBody>
      </p:sp>
      <p:pic>
        <p:nvPicPr>
          <p:cNvPr id="9" name="Kuva 8">
            <a:extLst>
              <a:ext uri="{FF2B5EF4-FFF2-40B4-BE49-F238E27FC236}">
                <a16:creationId xmlns:a16="http://schemas.microsoft.com/office/drawing/2014/main" id="{D1B58CC3-033E-4312-8164-D69A17342619}"/>
              </a:ext>
            </a:extLst>
          </p:cNvPr>
          <p:cNvPicPr>
            <a:picLocks noChangeAspect="1"/>
          </p:cNvPicPr>
          <p:nvPr/>
        </p:nvPicPr>
        <p:blipFill rotWithShape="1">
          <a:blip r:embed="rId2"/>
          <a:srcRect l="49259"/>
          <a:stretch/>
        </p:blipFill>
        <p:spPr>
          <a:xfrm>
            <a:off x="3253385" y="2549441"/>
            <a:ext cx="2566305" cy="2438400"/>
          </a:xfrm>
          <a:prstGeom prst="rect">
            <a:avLst/>
          </a:prstGeom>
        </p:spPr>
      </p:pic>
      <p:sp>
        <p:nvSpPr>
          <p:cNvPr id="24" name="Tekstiruutu 23">
            <a:extLst>
              <a:ext uri="{FF2B5EF4-FFF2-40B4-BE49-F238E27FC236}">
                <a16:creationId xmlns:a16="http://schemas.microsoft.com/office/drawing/2014/main" id="{EFA3C9C7-48AD-4C70-ABBE-2840B0953F7B}"/>
              </a:ext>
            </a:extLst>
          </p:cNvPr>
          <p:cNvSpPr txBox="1"/>
          <p:nvPr/>
        </p:nvSpPr>
        <p:spPr>
          <a:xfrm>
            <a:off x="6190093" y="1307768"/>
            <a:ext cx="11880321" cy="1200329"/>
          </a:xfrm>
          <a:prstGeom prst="rect">
            <a:avLst/>
          </a:prstGeom>
          <a:noFill/>
        </p:spPr>
        <p:txBody>
          <a:bodyPr wrap="square">
            <a:spAutoFit/>
          </a:bodyPr>
          <a:lstStyle/>
          <a:p>
            <a:r>
              <a:rPr lang="es-ES" sz="2400" dirty="0">
                <a:solidFill>
                  <a:srgbClr val="456A2C"/>
                </a:solidFill>
                <a:latin typeface="Glacial Indifference" panose="020B0604020202020204" charset="0"/>
              </a:rPr>
              <a:t>Los componentes del edificio son productos de madera encolados EWP (</a:t>
            </a:r>
            <a:r>
              <a:rPr lang="es-ES" sz="2400" dirty="0" err="1">
                <a:solidFill>
                  <a:srgbClr val="456A2C"/>
                </a:solidFill>
                <a:latin typeface="Glacial Indifference" panose="020B0604020202020204" charset="0"/>
              </a:rPr>
              <a:t>Engineered</a:t>
            </a:r>
            <a:r>
              <a:rPr lang="es-ES" sz="2400" dirty="0">
                <a:solidFill>
                  <a:srgbClr val="456A2C"/>
                </a:solidFill>
                <a:latin typeface="Glacial Indifference" panose="020B0604020202020204" charset="0"/>
              </a:rPr>
              <a:t> Wood </a:t>
            </a:r>
            <a:r>
              <a:rPr lang="es-ES" sz="2400" dirty="0" err="1">
                <a:solidFill>
                  <a:srgbClr val="456A2C"/>
                </a:solidFill>
                <a:latin typeface="Glacial Indifference" panose="020B0604020202020204" charset="0"/>
              </a:rPr>
              <a:t>Product</a:t>
            </a:r>
            <a:r>
              <a:rPr lang="es-ES" sz="2400" dirty="0">
                <a:solidFill>
                  <a:srgbClr val="456A2C"/>
                </a:solidFill>
                <a:latin typeface="Glacial Indifference" panose="020B0604020202020204" charset="0"/>
              </a:rPr>
              <a:t>). Los productos EWP más comunes son madera laminada, chapa y vigas en I.</a:t>
            </a:r>
            <a:endParaRPr lang="fi-FI" sz="2400" dirty="0">
              <a:solidFill>
                <a:srgbClr val="456A2C"/>
              </a:solidFill>
              <a:latin typeface="Glacial Indifference" panose="020B0604020202020204" charset="0"/>
            </a:endParaRPr>
          </a:p>
        </p:txBody>
      </p:sp>
      <p:pic>
        <p:nvPicPr>
          <p:cNvPr id="25" name="Kuva 24">
            <a:extLst>
              <a:ext uri="{FF2B5EF4-FFF2-40B4-BE49-F238E27FC236}">
                <a16:creationId xmlns:a16="http://schemas.microsoft.com/office/drawing/2014/main" id="{CEB74459-ECFA-430E-B96B-00011A51D417}"/>
              </a:ext>
            </a:extLst>
          </p:cNvPr>
          <p:cNvPicPr>
            <a:picLocks noChangeAspect="1"/>
          </p:cNvPicPr>
          <p:nvPr/>
        </p:nvPicPr>
        <p:blipFill>
          <a:blip r:embed="rId3"/>
          <a:stretch>
            <a:fillRect/>
          </a:stretch>
        </p:blipFill>
        <p:spPr>
          <a:xfrm>
            <a:off x="3248579" y="5215614"/>
            <a:ext cx="2541724" cy="2065631"/>
          </a:xfrm>
          <a:prstGeom prst="rect">
            <a:avLst/>
          </a:prstGeom>
        </p:spPr>
      </p:pic>
      <p:pic>
        <p:nvPicPr>
          <p:cNvPr id="27" name="Kuva 26">
            <a:extLst>
              <a:ext uri="{FF2B5EF4-FFF2-40B4-BE49-F238E27FC236}">
                <a16:creationId xmlns:a16="http://schemas.microsoft.com/office/drawing/2014/main" id="{8CC08CAF-3562-492E-A16A-0CC8C21E6872}"/>
              </a:ext>
            </a:extLst>
          </p:cNvPr>
          <p:cNvPicPr>
            <a:picLocks noChangeAspect="1"/>
          </p:cNvPicPr>
          <p:nvPr/>
        </p:nvPicPr>
        <p:blipFill rotWithShape="1">
          <a:blip r:embed="rId4"/>
          <a:srcRect l="22476" r="19785"/>
          <a:stretch/>
        </p:blipFill>
        <p:spPr>
          <a:xfrm>
            <a:off x="4956909" y="7509019"/>
            <a:ext cx="838200" cy="2010059"/>
          </a:xfrm>
          <a:prstGeom prst="rect">
            <a:avLst/>
          </a:prstGeom>
        </p:spPr>
      </p:pic>
    </p:spTree>
    <p:extLst>
      <p:ext uri="{BB962C8B-B14F-4D97-AF65-F5344CB8AC3E}">
        <p14:creationId xmlns:p14="http://schemas.microsoft.com/office/powerpoint/2010/main" val="370898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649700" cy="836768"/>
          </a:xfrm>
          <a:prstGeom prst="rect">
            <a:avLst/>
          </a:prstGeom>
        </p:spPr>
        <p:txBody>
          <a:bodyPr wrap="square" lIns="0" tIns="0" rIns="0" bIns="0" rtlCol="0" anchor="t">
            <a:spAutoFit/>
          </a:bodyPr>
          <a:lstStyle/>
          <a:p>
            <a:pPr algn="l">
              <a:lnSpc>
                <a:spcPts val="6682"/>
              </a:lnSpc>
            </a:pPr>
            <a:r>
              <a:rPr lang="es-ES" sz="5000" spc="100" dirty="0">
                <a:solidFill>
                  <a:srgbClr val="456A2C"/>
                </a:solidFill>
                <a:latin typeface="League Spartan"/>
              </a:rPr>
              <a:t>El uso de material de madera en la construcci</a:t>
            </a:r>
            <a:r>
              <a:rPr lang="es-ES" sz="5000" b="1" spc="100" dirty="0">
                <a:solidFill>
                  <a:srgbClr val="456A2C"/>
                </a:solidFill>
                <a:latin typeface="League Spartan"/>
              </a:rPr>
              <a:t>ó</a:t>
            </a:r>
            <a:r>
              <a:rPr lang="es-ES" sz="5000" spc="100" dirty="0">
                <a:solidFill>
                  <a:srgbClr val="456A2C"/>
                </a:solidFill>
                <a:latin typeface="League Spartan"/>
              </a:rPr>
              <a:t>n.</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447338"/>
            <a:chOff x="0" y="-19050"/>
            <a:chExt cx="9013889" cy="326311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MEDIO AMBIENTE</a:t>
              </a:r>
            </a:p>
          </p:txBody>
        </p:sp>
        <p:sp>
          <p:nvSpPr>
            <p:cNvPr id="6" name="TextBox 6"/>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vida útil de un material de madera en una estructura bien protegida puede ser de cientos de años y el material al final de su vida útil es reciclable.</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PRODUCTIVIDAD</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El material de madera es un material ligero, pero resistente en comparación con su peso, que se puede unir de muchas formas diferentes.</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EFICIENCIA</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Las preformas de madera se colocan rápidamente y se pueden usar herramientas y sujetadores básicos para la instalación.</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32177" y="6672746"/>
            <a:ext cx="7136623" cy="2447338"/>
            <a:chOff x="-50800" y="-19050"/>
            <a:chExt cx="9515497" cy="2637283"/>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COSTOS</a:t>
              </a:r>
            </a:p>
          </p:txBody>
        </p:sp>
        <p:sp>
          <p:nvSpPr>
            <p:cNvPr id="18" name="TextBox 18"/>
            <p:cNvSpPr txBox="1"/>
            <p:nvPr/>
          </p:nvSpPr>
          <p:spPr>
            <a:xfrm>
              <a:off x="-50800" y="773352"/>
              <a:ext cx="9515497" cy="1844881"/>
            </a:xfrm>
            <a:prstGeom prst="rect">
              <a:avLst/>
            </a:prstGeom>
          </p:spPr>
          <p:txBody>
            <a:bodyPr wrap="square" lIns="0" tIns="0" rIns="0" bIns="0" rtlCol="0" anchor="t">
              <a:spAutoFit/>
            </a:bodyPr>
            <a:lstStyle/>
            <a:p>
              <a:pPr lvl="0" algn="ctr" eaLnBrk="0" fontAlgn="base" hangingPunct="0">
                <a:lnSpc>
                  <a:spcPts val="3359"/>
                </a:lnSpc>
                <a:spcBef>
                  <a:spcPct val="0"/>
                </a:spcBef>
                <a:spcAft>
                  <a:spcPct val="0"/>
                </a:spcAft>
              </a:pPr>
              <a:r>
                <a:rPr lang="es-ES" altLang="fi-FI" sz="2400" dirty="0">
                  <a:solidFill>
                    <a:srgbClr val="456A2C"/>
                  </a:solidFill>
                  <a:latin typeface="Glacial Indifference" panose="020B0604020202020204" charset="0"/>
                </a:rPr>
                <a:t>Las preparaciones hechas con materia prima de madera son económicas de transportar, se pueden procesar con herramientas básicas. Los residuos generados durante el procesamiento son reciclables.</a:t>
              </a:r>
              <a:endParaRPr lang="fi-FI" altLang="fi-FI" sz="240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811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Almacenamiento</a:t>
            </a:r>
            <a:r>
              <a:rPr lang="en-US" sz="5000" spc="100" dirty="0">
                <a:solidFill>
                  <a:srgbClr val="456A2C"/>
                </a:solidFill>
                <a:latin typeface="League Spartan"/>
              </a:rPr>
              <a:t> y </a:t>
            </a:r>
            <a:r>
              <a:rPr lang="en-US" sz="5000" spc="100" dirty="0" err="1">
                <a:solidFill>
                  <a:srgbClr val="456A2C"/>
                </a:solidFill>
                <a:latin typeface="League Spartan"/>
              </a:rPr>
              <a:t>manipulación</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676400" y="2552700"/>
            <a:ext cx="15087600" cy="5116209"/>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s-ES" sz="2400" spc="120" dirty="0">
                <a:solidFill>
                  <a:srgbClr val="456A2C"/>
                </a:solidFill>
                <a:latin typeface="Glacial Indifference"/>
              </a:rPr>
              <a:t>En el emplazamiento de construcción, la madera siempre debe almacenarse en una superficie seca, estable y nivelada para que la madera se retire del suelo y no se produzcan deformaciones y defectos dañinos que perjudiquen la apariencia de la madera.</a:t>
            </a:r>
          </a:p>
          <a:p>
            <a:pPr marL="342900" indent="-342900" algn="just">
              <a:lnSpc>
                <a:spcPct val="114000"/>
              </a:lnSpc>
              <a:buFont typeface="Arial" panose="020B0604020202020204" pitchFamily="34" charset="0"/>
              <a:buChar char="•"/>
            </a:pPr>
            <a:endParaRPr lang="es-ES"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s-ES" sz="2400" spc="120" dirty="0">
                <a:solidFill>
                  <a:srgbClr val="456A2C"/>
                </a:solidFill>
                <a:latin typeface="Glacial Indifference"/>
              </a:rPr>
              <a:t>Los productos deben estar cubiertos de tal manera que estén protegidos de la lluvia y la nieve.</a:t>
            </a:r>
          </a:p>
          <a:p>
            <a:pPr marL="342900" indent="-342900" algn="just">
              <a:lnSpc>
                <a:spcPct val="114000"/>
              </a:lnSpc>
              <a:buFont typeface="Arial" panose="020B0604020202020204" pitchFamily="34" charset="0"/>
              <a:buChar char="•"/>
            </a:pPr>
            <a:endParaRPr lang="es-ES"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s-ES" sz="2400" spc="120" dirty="0">
                <a:solidFill>
                  <a:srgbClr val="456A2C"/>
                </a:solidFill>
                <a:latin typeface="Glacial Indifference"/>
              </a:rPr>
              <a:t>El almacenamiento de la madera debe realizarse siempre de tal manera que las condiciones de humedad durante el almacenamiento se correspondan lo más posible con las condiciones de humedad final de la madera en el lugar de uso.</a:t>
            </a:r>
          </a:p>
          <a:p>
            <a:pPr marL="342900" indent="-342900" algn="just">
              <a:lnSpc>
                <a:spcPct val="114000"/>
              </a:lnSpc>
              <a:buFont typeface="Arial" panose="020B0604020202020204" pitchFamily="34" charset="0"/>
              <a:buChar char="•"/>
            </a:pPr>
            <a:endParaRPr lang="es-ES"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s-ES" sz="2400" spc="120" dirty="0">
                <a:solidFill>
                  <a:srgbClr val="456A2C"/>
                </a:solidFill>
                <a:latin typeface="Glacial Indifference"/>
              </a:rPr>
              <a:t>Se deben seguir las instrucciones dadas por el fabricante del producto al almacenar madera para estructuras de revestimiento interior, al retirar plásticos protectores y al ventilar el producto.</a:t>
            </a:r>
            <a:endParaRPr lang="fi-FI" sz="2400" spc="120" dirty="0">
              <a:solidFill>
                <a:srgbClr val="456A2C"/>
              </a:solidFill>
              <a:latin typeface="Glacial Indifference"/>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229180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8873877" y="-335920"/>
            <a:ext cx="9185523" cy="10958840"/>
          </a:xfrm>
          <a:prstGeom prst="rect">
            <a:avLst/>
          </a:prstGeom>
          <a:solidFill>
            <a:srgbClr val="52584D"/>
          </a:solidFill>
        </p:spPr>
      </p:sp>
      <p:sp>
        <p:nvSpPr>
          <p:cNvPr id="4" name="TextBox 4"/>
          <p:cNvSpPr txBox="1"/>
          <p:nvPr/>
        </p:nvSpPr>
        <p:spPr>
          <a:xfrm>
            <a:off x="9610382" y="952500"/>
            <a:ext cx="6912414" cy="1921039"/>
          </a:xfrm>
          <a:prstGeom prst="rect">
            <a:avLst/>
          </a:prstGeom>
        </p:spPr>
        <p:txBody>
          <a:bodyPr lIns="0" tIns="0" rIns="0" bIns="0" rtlCol="0" anchor="t">
            <a:spAutoFit/>
          </a:bodyPr>
          <a:lstStyle/>
          <a:p>
            <a:pPr algn="l">
              <a:lnSpc>
                <a:spcPts val="7560"/>
              </a:lnSpc>
            </a:pPr>
            <a:r>
              <a:rPr lang="en-US" sz="5600" spc="280" dirty="0" err="1">
                <a:solidFill>
                  <a:srgbClr val="D9D9D9"/>
                </a:solidFill>
                <a:latin typeface="League Spartan"/>
              </a:rPr>
              <a:t>Preguntas</a:t>
            </a:r>
            <a:r>
              <a:rPr lang="en-US" sz="5600" spc="280" dirty="0">
                <a:solidFill>
                  <a:srgbClr val="D9D9D9"/>
                </a:solidFill>
                <a:latin typeface="League Spartan"/>
              </a:rPr>
              <a:t> </a:t>
            </a:r>
            <a:r>
              <a:rPr lang="en-US" sz="5600" spc="280" dirty="0" err="1">
                <a:solidFill>
                  <a:srgbClr val="D9D9D9"/>
                </a:solidFill>
                <a:latin typeface="League Spartan"/>
              </a:rPr>
              <a:t>frecuentes</a:t>
            </a:r>
            <a:endParaRPr lang="en-US" sz="5600" spc="280" dirty="0">
              <a:solidFill>
                <a:srgbClr val="D9D9D9"/>
              </a:solidFill>
              <a:latin typeface="League Spartan"/>
            </a:endParaRPr>
          </a:p>
        </p:txBody>
      </p:sp>
      <p:grpSp>
        <p:nvGrpSpPr>
          <p:cNvPr id="5" name="Group 5"/>
          <p:cNvGrpSpPr/>
          <p:nvPr/>
        </p:nvGrpSpPr>
        <p:grpSpPr>
          <a:xfrm>
            <a:off x="1028700" y="571500"/>
            <a:ext cx="7171191" cy="5758007"/>
            <a:chOff x="0" y="-19050"/>
            <a:chExt cx="9561589" cy="6718513"/>
          </a:xfrm>
        </p:grpSpPr>
        <p:sp>
          <p:nvSpPr>
            <p:cNvPr id="6" name="TextBox 6"/>
            <p:cNvSpPr txBox="1"/>
            <p:nvPr/>
          </p:nvSpPr>
          <p:spPr>
            <a:xfrm>
              <a:off x="71119" y="631874"/>
              <a:ext cx="9490470" cy="6067589"/>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¿Cuál es la diferencia entre clasificación de calidad y resistencia?</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La clase de calidad está determinada por la apariencia de la madera aserrada y la clase de resistencia por las propiedades relacionadas con la resistencia de la madera, que a menudo también afectan la apariencia.</a:t>
              </a:r>
            </a:p>
            <a:p>
              <a:pPr marL="342900" indent="-342900" algn="l">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¿Qué es típico de un producto LVL diseñado?</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Madera de chapa laminada en este contexto significa chapa para estructuras portantes que cumple con la norma SFS-EN 14374.</a:t>
              </a:r>
              <a:endParaRPr lang="fi-FI" sz="2400" spc="120" dirty="0">
                <a:solidFill>
                  <a:srgbClr val="456A2C"/>
                </a:solidFill>
                <a:latin typeface="Glacial Indifference"/>
              </a:endParaRPr>
            </a:p>
          </p:txBody>
        </p:sp>
        <p:sp>
          <p:nvSpPr>
            <p:cNvPr id="7" name="TextBox 7"/>
            <p:cNvSpPr txBox="1"/>
            <p:nvPr/>
          </p:nvSpPr>
          <p:spPr>
            <a:xfrm>
              <a:off x="0" y="-19050"/>
              <a:ext cx="9490469" cy="583566"/>
            </a:xfrm>
            <a:prstGeom prst="rect">
              <a:avLst/>
            </a:prstGeom>
          </p:spPr>
          <p:txBody>
            <a:bodyPr lIns="0" tIns="0" rIns="0" bIns="0" rtlCol="0" anchor="t">
              <a:spAutoFit/>
            </a:bodyPr>
            <a:lstStyle/>
            <a:p>
              <a:pPr algn="l">
                <a:lnSpc>
                  <a:spcPts val="4125"/>
                </a:lnSpc>
              </a:pPr>
              <a:endParaRPr lang="en-US" sz="3300" b="1" spc="165" dirty="0">
                <a:solidFill>
                  <a:srgbClr val="456A2C"/>
                </a:solidFill>
                <a:latin typeface="Glacial Indifference"/>
              </a:endParaRPr>
            </a:p>
          </p:txBody>
        </p:sp>
      </p:grpSp>
      <p:grpSp>
        <p:nvGrpSpPr>
          <p:cNvPr id="12" name="Group 12"/>
          <p:cNvGrpSpPr/>
          <p:nvPr/>
        </p:nvGrpSpPr>
        <p:grpSpPr>
          <a:xfrm>
            <a:off x="8927216" y="9639299"/>
            <a:ext cx="8332083" cy="407035"/>
            <a:chOff x="0" y="0"/>
            <a:chExt cx="21640800" cy="778933"/>
          </a:xfrm>
        </p:grpSpPr>
        <p:sp>
          <p:nvSpPr>
            <p:cNvPr id="13" name="TextBox 13"/>
            <p:cNvSpPr txBox="1"/>
            <p:nvPr/>
          </p:nvSpPr>
          <p:spPr>
            <a:xfrm>
              <a:off x="11497147" y="428625"/>
              <a:ext cx="10143653" cy="350308"/>
            </a:xfrm>
            <a:prstGeom prst="rect">
              <a:avLst/>
            </a:prstGeom>
          </p:spPr>
          <p:txBody>
            <a:bodyPr lIns="0" tIns="0" rIns="0" bIns="0" rtlCol="0" anchor="t">
              <a:spAutoFit/>
            </a:bodyPr>
            <a:lstStyle/>
            <a:p>
              <a:pPr algn="r">
                <a:lnSpc>
                  <a:spcPts val="2240"/>
                </a:lnSpc>
              </a:pPr>
              <a:r>
                <a:rPr lang="en-US" sz="1600" spc="80" dirty="0">
                  <a:solidFill>
                    <a:srgbClr val="FEFFF8"/>
                  </a:solidFill>
                  <a:latin typeface="Glacial Indifference"/>
                </a:rPr>
                <a:t>TYÖTURVALLISUUS JA ERGONOMIA</a:t>
              </a:r>
            </a:p>
          </p:txBody>
        </p:sp>
        <p:sp>
          <p:nvSpPr>
            <p:cNvPr id="14" name="AutoShape 14"/>
            <p:cNvSpPr/>
            <p:nvPr/>
          </p:nvSpPr>
          <p:spPr>
            <a:xfrm>
              <a:off x="0" y="0"/>
              <a:ext cx="21640800" cy="50800"/>
            </a:xfrm>
            <a:prstGeom prst="rect">
              <a:avLst/>
            </a:prstGeom>
            <a:solidFill>
              <a:srgbClr val="FEFFF8"/>
            </a:solidFill>
          </p:spPr>
        </p:sp>
      </p:grpSp>
      <p:pic>
        <p:nvPicPr>
          <p:cNvPr id="15" name="Kuva 14" descr="Työntekijät kävelemässä ja puhumassa tehtaalla">
            <a:extLst>
              <a:ext uri="{FF2B5EF4-FFF2-40B4-BE49-F238E27FC236}">
                <a16:creationId xmlns:a16="http://schemas.microsoft.com/office/drawing/2014/main" id="{1DEEACA7-E26D-4962-A9B3-8B47AF6AE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797" y="3854628"/>
            <a:ext cx="6481582" cy="432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2841</TotalTime>
  <Words>1027</Words>
  <Application>Microsoft Office PowerPoint</Application>
  <PresentationFormat>Personalizado</PresentationFormat>
  <Paragraphs>75</Paragraphs>
  <Slides>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League Spartan</vt:lpstr>
      <vt:lpstr>Glacial Indifference</vt:lpstr>
      <vt:lpstr>Calibri</vt:lpstr>
      <vt:lpstr>Glacial Indifference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61</cp:revision>
  <dcterms:created xsi:type="dcterms:W3CDTF">2006-08-16T00:00:00Z</dcterms:created>
  <dcterms:modified xsi:type="dcterms:W3CDTF">2022-01-04T13:01:15Z</dcterms:modified>
  <dc:identifier>DAD7Xzioke4</dc:identifier>
</cp:coreProperties>
</file>