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79" r:id="rId6"/>
    <p:sldId id="280"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0000800000000000000" pitchFamily="50" charset="0"/>
      <p:regular r:id="rId15"/>
      <p:bold r:id="rId16"/>
    </p:embeddedFont>
    <p:embeddedFont>
      <p:font typeface="Verdana" panose="020B060403050404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1/14/2022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153189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56275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687915"/>
            </a:xfrm>
            <a:prstGeom prst="rect">
              <a:avLst/>
            </a:prstGeom>
            <a:grpFill/>
          </p:spPr>
          <p:txBody>
            <a:bodyPr lIns="0" tIns="0" rIns="0" bIns="0" rtlCol="0" anchor="t">
              <a:spAutoFit/>
            </a:bodyPr>
            <a:lstStyle/>
            <a:p>
              <a:pPr>
                <a:lnSpc>
                  <a:spcPct val="150000"/>
                </a:lnSpc>
              </a:pPr>
              <a:r>
                <a:rPr lang="en-US" sz="6600" spc="92" dirty="0" err="1">
                  <a:solidFill>
                    <a:srgbClr val="FEFFF8"/>
                  </a:solidFill>
                  <a:latin typeface="League Spartan"/>
                </a:rPr>
                <a:t>Lección</a:t>
              </a:r>
              <a:r>
                <a:rPr lang="en-US" sz="6600" spc="92" dirty="0">
                  <a:solidFill>
                    <a:srgbClr val="FEFFF8"/>
                  </a:solidFill>
                  <a:latin typeface="League Spartan"/>
                </a:rPr>
                <a:t> 5:</a:t>
              </a:r>
            </a:p>
            <a:p>
              <a:pPr>
                <a:lnSpc>
                  <a:spcPct val="150000"/>
                </a:lnSpc>
              </a:pPr>
              <a:r>
                <a:rPr lang="en-GB" sz="2400" spc="150" dirty="0">
                  <a:solidFill>
                    <a:srgbClr val="FEFFF8"/>
                  </a:solidFill>
                  <a:latin typeface="Glacial Indifference Bold"/>
                </a:rPr>
                <a:t>Barrera </a:t>
              </a:r>
              <a:r>
                <a:rPr lang="en-GB" sz="2400" spc="150" dirty="0" err="1">
                  <a:solidFill>
                    <a:srgbClr val="FEFFF8"/>
                  </a:solidFill>
                  <a:latin typeface="Glacial Indifference Bold"/>
                </a:rPr>
                <a:t>corta</a:t>
              </a:r>
              <a:r>
                <a:rPr lang="en-GB" sz="2400" spc="150" dirty="0">
                  <a:solidFill>
                    <a:srgbClr val="FEFFF8"/>
                  </a:solidFill>
                  <a:latin typeface="Glacial Indifference Bold"/>
                </a:rPr>
                <a:t> vapor</a:t>
              </a:r>
              <a:endParaRPr lang="en-US" sz="2400" spc="150" dirty="0">
                <a:solidFill>
                  <a:srgbClr val="FEFFF8"/>
                </a:solidFill>
                <a:latin typeface="Glacial Indifference Bold"/>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Presentación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1913348" y="1021080"/>
              <a:ext cx="17714932" cy="100027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UNIDAD DE DIDÁCTICA 3: Gestión de montaje de construcciones de madera en obra.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Resumen</a:t>
              </a:r>
              <a:r>
                <a:rPr lang="en-US" sz="6200" spc="310" dirty="0">
                  <a:solidFill>
                    <a:srgbClr val="456A2C"/>
                  </a:solidFill>
                  <a:latin typeface="League Spartan"/>
                </a:rPr>
                <a:t> de la </a:t>
              </a:r>
              <a:r>
                <a:rPr lang="en-US" sz="6200" spc="310" dirty="0" err="1">
                  <a:solidFill>
                    <a:srgbClr val="456A2C"/>
                  </a:solidFill>
                  <a:latin typeface="League Spartan"/>
                </a:rPr>
                <a:t>presentaci</a:t>
              </a:r>
              <a:r>
                <a:rPr lang="en-US" sz="6200" b="1" spc="310" dirty="0" err="1">
                  <a:solidFill>
                    <a:srgbClr val="456A2C"/>
                  </a:solidFill>
                  <a:latin typeface="League Spartan"/>
                </a:rPr>
                <a:t>ó</a:t>
              </a:r>
              <a:r>
                <a:rPr lang="en-US" sz="6200" spc="310" dirty="0" err="1">
                  <a:solidFill>
                    <a:srgbClr val="456A2C"/>
                  </a:solidFill>
                  <a:latin typeface="League Spartan"/>
                </a:rPr>
                <a:t>n</a:t>
              </a:r>
              <a:endParaRPr lang="en-US" sz="6200" spc="310" dirty="0">
                <a:solidFill>
                  <a:srgbClr val="456A2C"/>
                </a:solidFill>
                <a:latin typeface="League Spartan"/>
              </a:endParaRPr>
            </a:p>
          </p:txBody>
        </p:sp>
        <p:sp>
          <p:nvSpPr>
            <p:cNvPr id="6" name="TextBox 6"/>
            <p:cNvSpPr txBox="1"/>
            <p:nvPr/>
          </p:nvSpPr>
          <p:spPr>
            <a:xfrm>
              <a:off x="982007" y="6492487"/>
              <a:ext cx="9214823" cy="1701320"/>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Barrera corta vapor </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Materiales</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Disposición</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TEMAS TRATADOS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1" name="TextBox 5">
            <a:extLst>
              <a:ext uri="{FF2B5EF4-FFF2-40B4-BE49-F238E27FC236}">
                <a16:creationId xmlns:a16="http://schemas.microsoft.com/office/drawing/2014/main" id="{477D57B5-7DE5-485D-8821-633EA3C02612}"/>
              </a:ext>
            </a:extLst>
          </p:cNvPr>
          <p:cNvSpPr txBox="1"/>
          <p:nvPr/>
        </p:nvSpPr>
        <p:spPr>
          <a:xfrm>
            <a:off x="14173200" y="9574054"/>
            <a:ext cx="3733800" cy="248914"/>
          </a:xfrm>
          <a:prstGeom prst="rect">
            <a:avLst/>
          </a:prstGeom>
        </p:spPr>
        <p:txBody>
          <a:bodyPr wrap="square" lIns="0" tIns="0" rIns="0" bIns="0" rtlCol="0" anchor="t">
            <a:spAutoFit/>
          </a:bodyPr>
          <a:lstStyle/>
          <a:p>
            <a:pPr marR="17780">
              <a:lnSpc>
                <a:spcPct val="107000"/>
              </a:lnSpc>
              <a:spcAft>
                <a:spcPts val="800"/>
              </a:spcAft>
            </a:pPr>
            <a:r>
              <a:rPr lang="es-ES" sz="1600" spc="80" dirty="0">
                <a:solidFill>
                  <a:srgbClr val="52584D"/>
                </a:solidFill>
                <a:latin typeface="Glacial Indifference"/>
              </a:rPr>
              <a:t>LECCIÓN 5: Barrera corta vapor </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028700" y="957263"/>
            <a:ext cx="8115299" cy="4419778"/>
            <a:chOff x="-982006" y="-95249"/>
            <a:chExt cx="10820397" cy="5893039"/>
          </a:xfrm>
        </p:grpSpPr>
        <p:sp>
          <p:nvSpPr>
            <p:cNvPr id="8" name="TextBox 8"/>
            <p:cNvSpPr txBox="1"/>
            <p:nvPr/>
          </p:nvSpPr>
          <p:spPr>
            <a:xfrm>
              <a:off x="-982006" y="-95249"/>
              <a:ext cx="10820397" cy="1477328"/>
            </a:xfrm>
            <a:prstGeom prst="rect">
              <a:avLst/>
            </a:prstGeom>
          </p:spPr>
          <p:txBody>
            <a:bodyPr wrap="square" lIns="0" tIns="0" rIns="0" bIns="0" rtlCol="0" anchor="t">
              <a:spAutoFit/>
            </a:bodyPr>
            <a:lstStyle/>
            <a:p>
              <a:pPr>
                <a:lnSpc>
                  <a:spcPct val="150000"/>
                </a:lnSpc>
              </a:pPr>
              <a:r>
                <a:rPr lang="en-GB" sz="5400" spc="150" dirty="0">
                  <a:solidFill>
                    <a:srgbClr val="FEFFF8"/>
                  </a:solidFill>
                  <a:latin typeface="Glacial Indifference Bold"/>
                </a:rPr>
                <a:t>BARRERA CORTA VAPOR</a:t>
              </a:r>
              <a:endParaRPr lang="en-US" sz="5400" spc="150" dirty="0">
                <a:solidFill>
                  <a:srgbClr val="FEFFF8"/>
                </a:solidFill>
                <a:latin typeface="Glacial Indifference Bold"/>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557133"/>
          </a:xfrm>
          <a:prstGeom prst="rect">
            <a:avLst/>
          </a:prstGeom>
        </p:spPr>
        <p:txBody>
          <a:bodyPr lIns="0" tIns="0" rIns="0" bIns="0" rtlCol="0" anchor="t">
            <a:spAutoFit/>
          </a:bodyPr>
          <a:lstStyle/>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La madera permite el paso del aire y al mismo tiempo absorbe una gran cantidad de agua, estos aspectos deben ser considerados durante la instalación de la barrera corta de vapor.</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Las consecuencias de no considerar el comportamiento de la madera pueden provocar:</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 hinchazón de las paredes,</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 Colapso del edificio debido al aumento de</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densidad de la madera</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 problemas con la capa de acabado y el revestimiento de las paredes</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 moho en las esquinas del edificio</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 deformación de las paredes debido a grietas y agua helada</a:t>
            </a:r>
          </a:p>
          <a:p>
            <a:pPr marR="17780" indent="-457200" algn="just">
              <a:lnSpc>
                <a:spcPts val="3359"/>
              </a:lnSpc>
              <a:spcAft>
                <a:spcPts val="600"/>
              </a:spcAft>
              <a:buClr>
                <a:srgbClr val="385623"/>
              </a:buClr>
              <a:buSzPts val="2400"/>
              <a:buFont typeface="Arial"/>
              <a:buNone/>
            </a:pPr>
            <a:r>
              <a:rPr lang="es-ES" sz="2400" spc="120" dirty="0">
                <a:solidFill>
                  <a:srgbClr val="456A2C"/>
                </a:solidFill>
                <a:latin typeface="Glacial Indifference"/>
              </a:rPr>
              <a:t>- absorción de humedad por el material aislante y consecuente destrucción del mismo.</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20" name="Imagen 19">
            <a:extLst>
              <a:ext uri="{FF2B5EF4-FFF2-40B4-BE49-F238E27FC236}">
                <a16:creationId xmlns:a16="http://schemas.microsoft.com/office/drawing/2014/main" id="{3AE32BDF-E826-4BA4-A38F-6F10BA455121}"/>
              </a:ext>
            </a:extLst>
          </p:cNvPr>
          <p:cNvPicPr>
            <a:picLocks noChangeAspect="1"/>
          </p:cNvPicPr>
          <p:nvPr/>
        </p:nvPicPr>
        <p:blipFill>
          <a:blip r:embed="rId2"/>
          <a:stretch>
            <a:fillRect/>
          </a:stretch>
        </p:blipFill>
        <p:spPr>
          <a:xfrm>
            <a:off x="2850807" y="3961412"/>
            <a:ext cx="4142892" cy="5646623"/>
          </a:xfrm>
          <a:prstGeom prst="rect">
            <a:avLst/>
          </a:prstGeom>
        </p:spPr>
      </p:pic>
      <p:sp>
        <p:nvSpPr>
          <p:cNvPr id="21" name="TextBox 5">
            <a:extLst>
              <a:ext uri="{FF2B5EF4-FFF2-40B4-BE49-F238E27FC236}">
                <a16:creationId xmlns:a16="http://schemas.microsoft.com/office/drawing/2014/main" id="{2B50F5A0-BC25-4B88-A063-EA7A5DDDFDFF}"/>
              </a:ext>
            </a:extLst>
          </p:cNvPr>
          <p:cNvSpPr txBox="1"/>
          <p:nvPr/>
        </p:nvSpPr>
        <p:spPr>
          <a:xfrm>
            <a:off x="14173200" y="9574054"/>
            <a:ext cx="3733800" cy="248914"/>
          </a:xfrm>
          <a:prstGeom prst="rect">
            <a:avLst/>
          </a:prstGeom>
        </p:spPr>
        <p:txBody>
          <a:bodyPr wrap="square" lIns="0" tIns="0" rIns="0" bIns="0" rtlCol="0" anchor="t">
            <a:spAutoFit/>
          </a:bodyPr>
          <a:lstStyle/>
          <a:p>
            <a:pPr marR="17780">
              <a:lnSpc>
                <a:spcPct val="107000"/>
              </a:lnSpc>
              <a:spcAft>
                <a:spcPts val="800"/>
              </a:spcAft>
            </a:pPr>
            <a:r>
              <a:rPr lang="es-ES" sz="1600" spc="80" dirty="0">
                <a:solidFill>
                  <a:srgbClr val="52584D"/>
                </a:solidFill>
                <a:latin typeface="Glacial Indifference"/>
              </a:rPr>
              <a:t>LECCIÓN 5: Barrera corta vapor </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Materiales</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4782719"/>
            <a:ext cx="7607740" cy="3225242"/>
          </a:xfrm>
          <a:prstGeom prst="rect">
            <a:avLst/>
          </a:prstGeom>
        </p:spPr>
        <p:txBody>
          <a:bodyPr lIns="0" tIns="0" rIns="0" bIns="0" rtlCol="0" anchor="t">
            <a:spAutoFit/>
          </a:bodyPr>
          <a:lstStyle/>
          <a:p>
            <a:pPr marR="17780" indent="-457200" algn="just">
              <a:lnSpc>
                <a:spcPts val="3359"/>
              </a:lnSpc>
              <a:spcBef>
                <a:spcPts val="1000"/>
              </a:spcBef>
              <a:spcAft>
                <a:spcPts val="600"/>
              </a:spcAft>
              <a:buClr>
                <a:srgbClr val="385623"/>
              </a:buClr>
              <a:buSzPts val="2400"/>
            </a:pPr>
            <a:r>
              <a:rPr lang="es-ES" sz="2400" b="1" spc="120" dirty="0">
                <a:solidFill>
                  <a:srgbClr val="456A2C"/>
                </a:solidFill>
                <a:latin typeface="Glacial Indifference"/>
              </a:rPr>
              <a:t>Película de polietileno</a:t>
            </a:r>
          </a:p>
          <a:p>
            <a:pPr marR="17780" indent="-457200" algn="just">
              <a:lnSpc>
                <a:spcPts val="3359"/>
              </a:lnSpc>
              <a:spcBef>
                <a:spcPts val="1000"/>
              </a:spcBef>
              <a:spcAft>
                <a:spcPts val="600"/>
              </a:spcAft>
              <a:buClr>
                <a:srgbClr val="385623"/>
              </a:buClr>
              <a:buSzPts val="2400"/>
            </a:pPr>
            <a:r>
              <a:rPr lang="es-ES" sz="2400" spc="120" dirty="0">
                <a:solidFill>
                  <a:srgbClr val="456A2C"/>
                </a:solidFill>
                <a:latin typeface="Glacial Indifference"/>
              </a:rPr>
              <a:t>Suelen utilizarse con un grosor de 1 mm y son la opción más sencilla y económica. La desventaja es el bloqueo completo de la circulación del aire y las paredes no pueden respirar correctamente. El uso de estos materiales debe hacerse con cuidado y no es necesario estirarlo al instalarlo.</a:t>
            </a:r>
            <a:endParaRPr lang="en-GB" sz="2400" spc="120" dirty="0">
              <a:solidFill>
                <a:srgbClr val="456A2C"/>
              </a:solidFill>
              <a:latin typeface="Glacial Indifference"/>
            </a:endParaRPr>
          </a:p>
        </p:txBody>
      </p:sp>
      <p:pic>
        <p:nvPicPr>
          <p:cNvPr id="29" name="Imagen 28">
            <a:extLst>
              <a:ext uri="{FF2B5EF4-FFF2-40B4-BE49-F238E27FC236}">
                <a16:creationId xmlns:a16="http://schemas.microsoft.com/office/drawing/2014/main" id="{C9CBC7E2-697E-437A-A049-A813D1B6371F}"/>
              </a:ext>
            </a:extLst>
          </p:cNvPr>
          <p:cNvPicPr>
            <a:picLocks noChangeAspect="1"/>
          </p:cNvPicPr>
          <p:nvPr/>
        </p:nvPicPr>
        <p:blipFill>
          <a:blip r:embed="rId3"/>
          <a:stretch>
            <a:fillRect/>
          </a:stretch>
        </p:blipFill>
        <p:spPr>
          <a:xfrm>
            <a:off x="1491442" y="4048517"/>
            <a:ext cx="6619158" cy="4472405"/>
          </a:xfrm>
          <a:prstGeom prst="rect">
            <a:avLst/>
          </a:prstGeom>
        </p:spPr>
      </p:pic>
      <p:sp>
        <p:nvSpPr>
          <p:cNvPr id="12" name="TextBox 5">
            <a:extLst>
              <a:ext uri="{FF2B5EF4-FFF2-40B4-BE49-F238E27FC236}">
                <a16:creationId xmlns:a16="http://schemas.microsoft.com/office/drawing/2014/main" id="{59378BB6-BDD8-4BB8-8110-75E00C2A3BB7}"/>
              </a:ext>
            </a:extLst>
          </p:cNvPr>
          <p:cNvSpPr txBox="1"/>
          <p:nvPr/>
        </p:nvSpPr>
        <p:spPr>
          <a:xfrm>
            <a:off x="14173200" y="9574054"/>
            <a:ext cx="3733800" cy="248914"/>
          </a:xfrm>
          <a:prstGeom prst="rect">
            <a:avLst/>
          </a:prstGeom>
        </p:spPr>
        <p:txBody>
          <a:bodyPr wrap="square" lIns="0" tIns="0" rIns="0" bIns="0" rtlCol="0" anchor="t">
            <a:spAutoFit/>
          </a:bodyPr>
          <a:lstStyle/>
          <a:p>
            <a:pPr marR="17780">
              <a:lnSpc>
                <a:spcPct val="107000"/>
              </a:lnSpc>
              <a:spcAft>
                <a:spcPts val="800"/>
              </a:spcAft>
            </a:pPr>
            <a:r>
              <a:rPr lang="es-ES" sz="1600" spc="80" dirty="0">
                <a:solidFill>
                  <a:srgbClr val="52584D"/>
                </a:solidFill>
                <a:latin typeface="Glacial Indifference"/>
              </a:rPr>
              <a:t>LECCIÓN 5: Barrera corta vapor </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Materiales</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2022968"/>
            <a:ext cx="7081898" cy="7149393"/>
          </a:xfrm>
          <a:prstGeom prst="rect">
            <a:avLst/>
          </a:prstGeom>
        </p:spPr>
        <p:txBody>
          <a:bodyPr wrap="square" lIns="0" tIns="0" rIns="0" bIns="0" rtlCol="0" anchor="t">
            <a:spAutoFit/>
          </a:bodyPr>
          <a:lstStyle/>
          <a:p>
            <a:pPr marR="17780" indent="-457200" algn="just">
              <a:lnSpc>
                <a:spcPts val="3359"/>
              </a:lnSpc>
              <a:spcBef>
                <a:spcPts val="1000"/>
              </a:spcBef>
              <a:spcAft>
                <a:spcPts val="600"/>
              </a:spcAft>
              <a:buClr>
                <a:srgbClr val="385623"/>
              </a:buClr>
              <a:buSzPts val="2400"/>
            </a:pPr>
            <a:r>
              <a:rPr lang="es-ES" sz="2400" b="1" spc="120" dirty="0">
                <a:solidFill>
                  <a:srgbClr val="456A2C"/>
                </a:solidFill>
                <a:latin typeface="Glacial Indifference"/>
              </a:rPr>
              <a:t>Película de membrana</a:t>
            </a:r>
          </a:p>
          <a:p>
            <a:pPr marR="17780" indent="-457200" algn="just">
              <a:lnSpc>
                <a:spcPts val="3359"/>
              </a:lnSpc>
              <a:spcBef>
                <a:spcPts val="1000"/>
              </a:spcBef>
              <a:spcAft>
                <a:spcPts val="600"/>
              </a:spcAft>
              <a:buClr>
                <a:srgbClr val="385623"/>
              </a:buClr>
              <a:buSzPts val="2400"/>
            </a:pPr>
            <a:r>
              <a:rPr lang="es-ES" sz="2400" spc="120" dirty="0">
                <a:solidFill>
                  <a:srgbClr val="456A2C"/>
                </a:solidFill>
                <a:latin typeface="Glacial Indifference"/>
              </a:rPr>
              <a:t>Esta podría ser una opción muy válida gracias a sus características que encarna las de los materiales anteriores. Esta película proporciona el aislamiento adecuado y permite la circulación del aire, es la opción más utilizada en la construcción de madera. Este material ofrece un buen comportamiento frente a la condensación y protege contra la penetración del agua, puede resistir grandes cambios de temperatura, proporciona un adecuado intercambio de gases entre el interior y el exterior, la estructura multicapa del material suele estar reforzada con papel de aluminio lo que ayuda al aislamiento y mantenimiento de la temperatura durante invierno.</a:t>
            </a:r>
            <a:endParaRPr lang="en-GB" sz="2400" spc="120" dirty="0">
              <a:solidFill>
                <a:srgbClr val="456A2C"/>
              </a:solidFill>
              <a:latin typeface="Glacial Indifference"/>
            </a:endParaRPr>
          </a:p>
        </p:txBody>
      </p:sp>
      <p:pic>
        <p:nvPicPr>
          <p:cNvPr id="12" name="Imagen 11">
            <a:extLst>
              <a:ext uri="{FF2B5EF4-FFF2-40B4-BE49-F238E27FC236}">
                <a16:creationId xmlns:a16="http://schemas.microsoft.com/office/drawing/2014/main" id="{1FADFB10-1192-461D-9D31-8FCF3029EB05}"/>
              </a:ext>
            </a:extLst>
          </p:cNvPr>
          <p:cNvPicPr>
            <a:picLocks noChangeAspect="1"/>
          </p:cNvPicPr>
          <p:nvPr/>
        </p:nvPicPr>
        <p:blipFill>
          <a:blip r:embed="rId3"/>
          <a:stretch>
            <a:fillRect/>
          </a:stretch>
        </p:blipFill>
        <p:spPr>
          <a:xfrm>
            <a:off x="2148840" y="3619697"/>
            <a:ext cx="5525550" cy="5514564"/>
          </a:xfrm>
          <a:prstGeom prst="rect">
            <a:avLst/>
          </a:prstGeom>
        </p:spPr>
      </p:pic>
      <p:sp>
        <p:nvSpPr>
          <p:cNvPr id="15" name="TextBox 5">
            <a:extLst>
              <a:ext uri="{FF2B5EF4-FFF2-40B4-BE49-F238E27FC236}">
                <a16:creationId xmlns:a16="http://schemas.microsoft.com/office/drawing/2014/main" id="{8F823D32-A3CC-4E28-AF86-CBE815F4D7F7}"/>
              </a:ext>
            </a:extLst>
          </p:cNvPr>
          <p:cNvSpPr txBox="1"/>
          <p:nvPr/>
        </p:nvSpPr>
        <p:spPr>
          <a:xfrm>
            <a:off x="14173200" y="9574054"/>
            <a:ext cx="3733800" cy="248914"/>
          </a:xfrm>
          <a:prstGeom prst="rect">
            <a:avLst/>
          </a:prstGeom>
        </p:spPr>
        <p:txBody>
          <a:bodyPr wrap="square" lIns="0" tIns="0" rIns="0" bIns="0" rtlCol="0" anchor="t">
            <a:spAutoFit/>
          </a:bodyPr>
          <a:lstStyle/>
          <a:p>
            <a:pPr marR="17780">
              <a:lnSpc>
                <a:spcPct val="107000"/>
              </a:lnSpc>
              <a:spcAft>
                <a:spcPts val="800"/>
              </a:spcAft>
            </a:pPr>
            <a:r>
              <a:rPr lang="es-ES" sz="1600" spc="80" dirty="0">
                <a:solidFill>
                  <a:srgbClr val="52584D"/>
                </a:solidFill>
                <a:latin typeface="Glacial Indifference"/>
              </a:rPr>
              <a:t>LECCIÓN 5: Barrera corta vapor </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42078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Disposici</a:t>
              </a:r>
              <a:r>
                <a:rPr lang="en-US" sz="6200" b="1" spc="310" dirty="0" err="1">
                  <a:solidFill>
                    <a:srgbClr val="FEFFF8"/>
                  </a:solidFill>
                  <a:latin typeface="League Spartan"/>
                </a:rPr>
                <a:t>ó</a:t>
              </a:r>
              <a:r>
                <a:rPr lang="en-US" sz="6200" spc="310" dirty="0" err="1">
                  <a:solidFill>
                    <a:srgbClr val="FEFFF8"/>
                  </a:solidFill>
                  <a:latin typeface="League Spartan"/>
                </a:rPr>
                <a:t>n</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769324" y="3803579"/>
            <a:ext cx="7081898" cy="4328108"/>
          </a:xfrm>
          <a:prstGeom prst="rect">
            <a:avLst/>
          </a:prstGeom>
        </p:spPr>
        <p:txBody>
          <a:bodyPr wrap="square" lIns="0" tIns="0" rIns="0" bIns="0" rtlCol="0" anchor="t">
            <a:spAutoFit/>
          </a:bodyPr>
          <a:lstStyle/>
          <a:p>
            <a:pPr marR="17780" algn="just">
              <a:lnSpc>
                <a:spcPts val="3359"/>
              </a:lnSpc>
              <a:spcAft>
                <a:spcPts val="600"/>
              </a:spcAft>
              <a:buClr>
                <a:srgbClr val="385623"/>
              </a:buClr>
              <a:buSzPts val="2400"/>
            </a:pPr>
            <a:r>
              <a:rPr lang="es-ES" sz="2400" spc="120" dirty="0">
                <a:solidFill>
                  <a:srgbClr val="456A2C"/>
                </a:solidFill>
                <a:latin typeface="Glacial Indifference"/>
              </a:rPr>
              <a:t>La barrera de vapor se dispondrá según el tipo de obra que se realice. En una vivienda se aislará la pared del interior, en un sótano la barrera de vapor estará en el exterior y en alguna situación peculiar el aislamiento se realizará en ambos lados interior y exterior. Cuando la barrera </a:t>
            </a:r>
            <a:r>
              <a:rPr lang="es-ES" sz="2400" spc="120">
                <a:solidFill>
                  <a:srgbClr val="456A2C"/>
                </a:solidFill>
                <a:latin typeface="Glacial Indifference"/>
              </a:rPr>
              <a:t>se coloca </a:t>
            </a:r>
            <a:r>
              <a:rPr lang="es-ES" sz="2400" spc="120" dirty="0">
                <a:solidFill>
                  <a:srgbClr val="456A2C"/>
                </a:solidFill>
                <a:latin typeface="Glacial Indifference"/>
              </a:rPr>
              <a:t>externamente, se debe tener en cuenta la acción de los vientos fríos y la humedad, aportando una lámina que la soporte.</a:t>
            </a:r>
            <a:endParaRPr lang="en-GB" sz="2400" b="1" spc="120" dirty="0">
              <a:solidFill>
                <a:srgbClr val="456A2C"/>
              </a:solidFill>
              <a:latin typeface="Glacial Indifference"/>
            </a:endParaRPr>
          </a:p>
        </p:txBody>
      </p:sp>
      <p:pic>
        <p:nvPicPr>
          <p:cNvPr id="13" name="Imagen 12">
            <a:extLst>
              <a:ext uri="{FF2B5EF4-FFF2-40B4-BE49-F238E27FC236}">
                <a16:creationId xmlns:a16="http://schemas.microsoft.com/office/drawing/2014/main" id="{305AF149-F385-4637-A925-1934350BECAD}"/>
              </a:ext>
            </a:extLst>
          </p:cNvPr>
          <p:cNvPicPr>
            <a:picLocks noChangeAspect="1"/>
          </p:cNvPicPr>
          <p:nvPr/>
        </p:nvPicPr>
        <p:blipFill>
          <a:blip r:embed="rId3"/>
          <a:stretch>
            <a:fillRect/>
          </a:stretch>
        </p:blipFill>
        <p:spPr>
          <a:xfrm>
            <a:off x="10150628" y="599714"/>
            <a:ext cx="6850640" cy="7917991"/>
          </a:xfrm>
          <a:prstGeom prst="rect">
            <a:avLst/>
          </a:prstGeom>
        </p:spPr>
      </p:pic>
      <p:sp>
        <p:nvSpPr>
          <p:cNvPr id="12" name="TextBox 5">
            <a:extLst>
              <a:ext uri="{FF2B5EF4-FFF2-40B4-BE49-F238E27FC236}">
                <a16:creationId xmlns:a16="http://schemas.microsoft.com/office/drawing/2014/main" id="{D07E8F38-248F-4F62-AF47-130EC8A0A20E}"/>
              </a:ext>
            </a:extLst>
          </p:cNvPr>
          <p:cNvSpPr txBox="1"/>
          <p:nvPr/>
        </p:nvSpPr>
        <p:spPr>
          <a:xfrm>
            <a:off x="14173200" y="9574054"/>
            <a:ext cx="3733800" cy="248914"/>
          </a:xfrm>
          <a:prstGeom prst="rect">
            <a:avLst/>
          </a:prstGeom>
        </p:spPr>
        <p:txBody>
          <a:bodyPr wrap="square" lIns="0" tIns="0" rIns="0" bIns="0" rtlCol="0" anchor="t">
            <a:spAutoFit/>
          </a:bodyPr>
          <a:lstStyle/>
          <a:p>
            <a:pPr marR="17780">
              <a:lnSpc>
                <a:spcPct val="107000"/>
              </a:lnSpc>
              <a:spcAft>
                <a:spcPts val="800"/>
              </a:spcAft>
            </a:pPr>
            <a:r>
              <a:rPr lang="es-ES" sz="1600" spc="80" dirty="0">
                <a:solidFill>
                  <a:srgbClr val="52584D"/>
                </a:solidFill>
                <a:latin typeface="Glacial Indifference"/>
              </a:rPr>
              <a:t>LECCIÓN 5: Barrera corta vapor </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76866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432</Words>
  <Application>Microsoft Office PowerPoint</Application>
  <PresentationFormat>Personalizado</PresentationFormat>
  <Paragraphs>42</Paragraphs>
  <Slides>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Glacial Indifference Bold</vt:lpstr>
      <vt:lpstr>Glacial Indifference</vt:lpstr>
      <vt:lpstr>Calibri</vt:lpstr>
      <vt:lpstr>Arial</vt:lpstr>
      <vt:lpstr>Verdana</vt:lpstr>
      <vt:lpstr>League Spartan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64</cp:revision>
  <dcterms:created xsi:type="dcterms:W3CDTF">2006-08-16T00:00:00Z</dcterms:created>
  <dcterms:modified xsi:type="dcterms:W3CDTF">2022-01-14T12:56:53Z</dcterms:modified>
  <dc:identifier>DAD7Xzioke4</dc:identifier>
</cp:coreProperties>
</file>