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70" r:id="rId5"/>
    <p:sldId id="258" r:id="rId6"/>
    <p:sldId id="271" r:id="rId7"/>
    <p:sldId id="269" r:id="rId8"/>
    <p:sldId id="267" r:id="rId9"/>
    <p:sldId id="259" r:id="rId10"/>
    <p:sldId id="260" r:id="rId11"/>
    <p:sldId id="265" r:id="rId12"/>
    <p:sldId id="263" r:id="rId13"/>
    <p:sldId id="264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Glacial Indifference" panose="020B0604020202020204" charset="0"/>
      <p:regular r:id="rId21"/>
    </p:embeddedFont>
    <p:embeddedFont>
      <p:font typeface="Glacial Indifference Bold" panose="020B0604020202020204" charset="0"/>
      <p:regular r:id="rId22"/>
    </p:embeddedFont>
    <p:embeddedFont>
      <p:font typeface="League Spartan" panose="00000800000000000000" pitchFamily="50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5YsAiFLI0cs" TargetMode="External"/><Relationship Id="rId3" Type="http://schemas.openxmlformats.org/officeDocument/2006/relationships/hyperlink" Target="https://www.youtube.com/watch?v=GvHx_NS9wWw" TargetMode="External"/><Relationship Id="rId7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TlXSXnw4v-Q" TargetMode="External"/><Relationship Id="rId11" Type="http://schemas.openxmlformats.org/officeDocument/2006/relationships/image" Target="../media/image57.jpeg"/><Relationship Id="rId5" Type="http://schemas.openxmlformats.org/officeDocument/2006/relationships/hyperlink" Target="https://www.youtube.com/watch?v=e5XsqauBCX4" TargetMode="External"/><Relationship Id="rId10" Type="http://schemas.openxmlformats.org/officeDocument/2006/relationships/hyperlink" Target="https://www.youtube.com/watch?v=raW7j1tUTEI" TargetMode="External"/><Relationship Id="rId4" Type="http://schemas.openxmlformats.org/officeDocument/2006/relationships/hyperlink" Target="https://www.youtube.com/watch?v=Fmuj4XeHsbo" TargetMode="External"/><Relationship Id="rId9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X0k04hjdYuQ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37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26.wmf"/><Relationship Id="rId17" Type="http://schemas.openxmlformats.org/officeDocument/2006/relationships/hyperlink" Target="https://www.youtube.com/watch?v=vk3AkJFhKd8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30.jpeg"/><Relationship Id="rId15" Type="http://schemas.openxmlformats.org/officeDocument/2006/relationships/hyperlink" Target="https://www.youtube.com/watch?v=bz742EaSGNE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https://www.youtube.com/watch?v=ubHuyNF1H8U" TargetMode="External"/><Relationship Id="rId7" Type="http://schemas.openxmlformats.org/officeDocument/2006/relationships/hyperlink" Target="https://www.youtube.com/watch?v=MmsL9Bew6Kg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hyperlink" Target="https://www.youtube.com/watch?v=L2BWrmNhyXU" TargetMode="External"/><Relationship Id="rId4" Type="http://schemas.openxmlformats.org/officeDocument/2006/relationships/image" Target="../media/image4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lataformaarquitectura.cl/cl/971054/vivienda-cooperativa-la-balma-lacol-arquitectura-cooperativa-plus-laboqueria-taller-darquitectura-i-disseny" TargetMode="External"/><Relationship Id="rId3" Type="http://schemas.openxmlformats.org/officeDocument/2006/relationships/image" Target="../media/image50.png"/><Relationship Id="rId7" Type="http://schemas.openxmlformats.org/officeDocument/2006/relationships/image" Target="../media/image52.jpg"/><Relationship Id="rId2" Type="http://schemas.openxmlformats.org/officeDocument/2006/relationships/hyperlink" Target="https://www.youtube.com/watch?v=AkVAO4vrsU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acol.coop/projectes/laborda/" TargetMode="External"/><Relationship Id="rId5" Type="http://schemas.openxmlformats.org/officeDocument/2006/relationships/image" Target="../media/image51.png"/><Relationship Id="rId4" Type="http://schemas.openxmlformats.org/officeDocument/2006/relationships/hyperlink" Target="https://www.youtube.com/watch?v=G-J86Ka9MkQ" TargetMode="External"/><Relationship Id="rId9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26" y="-320807"/>
            <a:ext cx="14575321" cy="109286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0631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294581" cy="172867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80"/>
                </a:lnSpc>
              </a:pPr>
              <a:r>
                <a:rPr lang="en-US" sz="6600" spc="92" dirty="0">
                  <a:solidFill>
                    <a:srgbClr val="FEFFF8"/>
                  </a:solidFill>
                  <a:latin typeface="League Spartan"/>
                </a:rPr>
                <a:t>Unidad 1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13347" y="4842804"/>
              <a:ext cx="15290801" cy="120212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5"/>
                </a:lnSpc>
              </a:pPr>
              <a:r>
                <a:rPr lang="es-ES" sz="2800" dirty="0">
                  <a:solidFill>
                    <a:schemeClr val="bg1"/>
                  </a:solidFill>
                </a:rPr>
                <a:t>Propiedades de la madera, sus limitaciones y la física de la construcción de la madera.</a:t>
              </a:r>
              <a:endParaRPr lang="en-US" sz="2700" spc="135" dirty="0">
                <a:solidFill>
                  <a:schemeClr val="bg1"/>
                </a:solidFill>
                <a:latin typeface="Glacial Indifference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1111249" cy="48731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lv-LV" sz="2400" spc="150" dirty="0">
                  <a:solidFill>
                    <a:srgbClr val="FEFFF8"/>
                  </a:solidFill>
                  <a:latin typeface="Glacial Indifference Bold"/>
                </a:rPr>
                <a:t>UNIDAD </a:t>
              </a:r>
              <a:r>
                <a:rPr lang="es-ES" sz="2400" spc="150" dirty="0">
                  <a:solidFill>
                    <a:srgbClr val="FEFFF8"/>
                  </a:solidFill>
                  <a:latin typeface="Glacial Indifference Bold"/>
                </a:rPr>
                <a:t>DIDÁCTICA</a:t>
              </a:r>
              <a:r>
                <a:rPr lang="lv-LV" sz="2400" spc="150" dirty="0">
                  <a:solidFill>
                    <a:srgbClr val="FEFFF8"/>
                  </a:solidFill>
                  <a:latin typeface="Glacial Indifference Bold"/>
                </a:rPr>
                <a:t>1:</a:t>
              </a:r>
              <a:endParaRPr lang="en-US" sz="2400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101727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GB" sz="5000" spc="100" dirty="0" err="1">
                <a:solidFill>
                  <a:srgbClr val="456A2C"/>
                </a:solidFill>
                <a:latin typeface="League Spartan"/>
              </a:rPr>
              <a:t>Beneficios</a:t>
            </a:r>
            <a:r>
              <a:rPr lang="en-GB" sz="5000" spc="100" dirty="0">
                <a:solidFill>
                  <a:srgbClr val="456A2C"/>
                </a:solidFill>
                <a:latin typeface="League Spartan"/>
              </a:rPr>
              <a:t> + o </a:t>
            </a:r>
            <a:r>
              <a:rPr lang="en-GB" sz="5000" spc="100" dirty="0" err="1">
                <a:solidFill>
                  <a:srgbClr val="456A2C"/>
                </a:solidFill>
                <a:latin typeface="League Spartan"/>
              </a:rPr>
              <a:t>Desventajas</a:t>
            </a:r>
            <a:r>
              <a:rPr lang="en-GB" sz="5000" spc="100" dirty="0">
                <a:solidFill>
                  <a:srgbClr val="456A2C"/>
                </a:solidFill>
                <a:latin typeface="League Spartan"/>
              </a:rPr>
              <a:t> -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1956545"/>
            <a:chOff x="0" y="-19050"/>
            <a:chExt cx="9013889" cy="2000849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511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GB" sz="3300" b="1" spc="165" dirty="0">
                  <a:solidFill>
                    <a:srgbClr val="456A2C"/>
                  </a:solidFill>
                  <a:latin typeface="Glacial Indifference"/>
                </a:rPr>
                <a:t>ARQUITECTOS +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76915"/>
              <a:ext cx="9013889" cy="1304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Es un material muy amigable para el diseño constructivo, al tratarse de un material cálido, versátil y de cierta belleza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1028700" y="241436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1607365"/>
            <a:chOff x="0" y="-19050"/>
            <a:chExt cx="9013889" cy="2143153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GB" sz="3300" b="1" spc="165" dirty="0">
                  <a:solidFill>
                    <a:srgbClr val="456A2C"/>
                  </a:solidFill>
                  <a:latin typeface="Glacial Indifference"/>
                </a:rPr>
                <a:t>MEDIO AMBIENTE y SALUD +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Material natural, renovable, neutro en CO2 y reciclable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374934" y="2415209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011321"/>
            <a:chOff x="0" y="-19050"/>
            <a:chExt cx="9013889" cy="2681760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GB" sz="3300" b="1" spc="165" dirty="0">
                  <a:solidFill>
                    <a:srgbClr val="456A2C"/>
                  </a:solidFill>
                  <a:latin typeface="Glacial Indifference"/>
                </a:rPr>
                <a:t>INGENIEROS CIVILES -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Material no amigable para el diseño constructivo (las propiedades son muy diversas y complejas)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011321"/>
            <a:chOff x="0" y="-19050"/>
            <a:chExt cx="9013889" cy="2681761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GB" sz="3300" b="1" spc="165" dirty="0">
                  <a:solidFill>
                    <a:srgbClr val="456A2C"/>
                  </a:solidFill>
                  <a:latin typeface="Glacial Indifference"/>
                </a:rPr>
                <a:t>COSTOS -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1391"/>
              <a:ext cx="9013889" cy="1701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No siempre es el material de construcción más barato en comparación con el acero estructural o el hormigón.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95573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GB" sz="2400" spc="120" smtClean="0">
                <a:solidFill>
                  <a:srgbClr val="1E4D65"/>
                </a:solidFill>
                <a:latin typeface="Glacial Indifference"/>
              </a:rPr>
              <a:pPr algn="l"/>
              <a:t>10</a:t>
            </a:fld>
            <a:endParaRPr lang="en-GB" sz="2400" spc="120" dirty="0">
              <a:solidFill>
                <a:srgbClr val="1E4D65"/>
              </a:solidFill>
              <a:latin typeface="Glacial Indifference"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3E71F7B1-C743-48A0-9219-9E89BCC35289}"/>
              </a:ext>
            </a:extLst>
          </p:cNvPr>
          <p:cNvSpPr txBox="1"/>
          <p:nvPr/>
        </p:nvSpPr>
        <p:spPr>
          <a:xfrm>
            <a:off x="11506200" y="9791700"/>
            <a:ext cx="66294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s-ES" sz="1400" spc="80" dirty="0">
                <a:solidFill>
                  <a:srgbClr val="52584D"/>
                </a:solidFill>
                <a:latin typeface="Glacial Indifference"/>
              </a:rPr>
              <a:t>UNIDAD 1: Propiedades de la madera, sus limitaciones y la física de la construcción de la madera</a:t>
            </a:r>
            <a:endParaRPr lang="en-US" sz="1400" spc="80" dirty="0">
              <a:solidFill>
                <a:srgbClr val="5258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E384467-A922-4266-84E3-4D621C1B71E0}"/>
              </a:ext>
            </a:extLst>
          </p:cNvPr>
          <p:cNvSpPr txBox="1"/>
          <p:nvPr/>
        </p:nvSpPr>
        <p:spPr>
          <a:xfrm>
            <a:off x="1028700" y="962977"/>
            <a:ext cx="7581900" cy="782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s-ES" sz="3600" spc="100" dirty="0" err="1">
                <a:solidFill>
                  <a:srgbClr val="456A2C"/>
                </a:solidFill>
                <a:latin typeface="League Spartan"/>
              </a:rPr>
              <a:t>Vision</a:t>
            </a:r>
            <a:r>
              <a:rPr lang="es-ES" sz="3600" spc="100" dirty="0">
                <a:solidFill>
                  <a:srgbClr val="456A2C"/>
                </a:solidFill>
                <a:latin typeface="League Spartan"/>
              </a:rPr>
              <a:t> de futuro</a:t>
            </a:r>
            <a:r>
              <a:rPr lang="es-ES" sz="1600" spc="100" dirty="0">
                <a:solidFill>
                  <a:srgbClr val="456A2C"/>
                </a:solidFill>
                <a:latin typeface="League Spartan"/>
              </a:rPr>
              <a:t>(haga clic en las imágenes)</a:t>
            </a:r>
            <a:endParaRPr lang="en-GB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9" name="AutoShape 21">
            <a:extLst>
              <a:ext uri="{FF2B5EF4-FFF2-40B4-BE49-F238E27FC236}">
                <a16:creationId xmlns:a16="http://schemas.microsoft.com/office/drawing/2014/main" id="{959EB84F-AE78-4847-8617-4D37ACF1781B}"/>
              </a:ext>
            </a:extLst>
          </p:cNvPr>
          <p:cNvSpPr/>
          <p:nvPr/>
        </p:nvSpPr>
        <p:spPr>
          <a:xfrm>
            <a:off x="1028700" y="9410700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1" name="Θέση αριθμού διαφάνειας 12">
            <a:extLst>
              <a:ext uri="{FF2B5EF4-FFF2-40B4-BE49-F238E27FC236}">
                <a16:creationId xmlns:a16="http://schemas.microsoft.com/office/drawing/2014/main" id="{DD1E1239-7B18-4E1E-89E8-B9B58C4F475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1E4D65"/>
                </a:solidFill>
                <a:latin typeface="Glacial Indifference"/>
              </a:rPr>
              <a:pPr algn="l"/>
              <a:t>11</a:t>
            </a:fld>
            <a:endParaRPr lang="en-GB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8" name="Picture 7" descr="Tall wood buildings around the world | Wood building, Building, Woo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12700"/>
            <a:ext cx="8267700" cy="9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all wood buildings around the world | Wood building, Building, Wood">
            <a:hlinkClick r:id="rId3"/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5" t="364" r="23454" b="78240"/>
          <a:stretch/>
        </p:blipFill>
        <p:spPr bwMode="auto">
          <a:xfrm>
            <a:off x="6614748" y="4555663"/>
            <a:ext cx="1600200" cy="202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Tall wood buildings around the world | Wood building, Building, Wood">
            <a:hlinkClick r:id="rId4"/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1" t="40665" r="59989" b="37204"/>
          <a:stretch/>
        </p:blipFill>
        <p:spPr bwMode="auto">
          <a:xfrm>
            <a:off x="4941321" y="4489966"/>
            <a:ext cx="1371601" cy="205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Tall wood buildings around the world | Wood building, Building, Wood">
            <a:hlinkClick r:id="rId5"/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9" t="62097" r="25346" b="19051"/>
          <a:stretch/>
        </p:blipFill>
        <p:spPr bwMode="auto">
          <a:xfrm>
            <a:off x="3343912" y="4693521"/>
            <a:ext cx="11430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22" y="4660900"/>
            <a:ext cx="1440000" cy="1724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946742" y="9550400"/>
            <a:ext cx="36247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latin typeface="Glacial Indifference" panose="020B0604020202020204" charset="0"/>
              </a:rPr>
              <a:t>https://www.creebuildings.com/project/life-cycle-tower-one</a:t>
            </a:r>
          </a:p>
          <a:p>
            <a:r>
              <a:rPr lang="en-GB" sz="1000" dirty="0">
                <a:latin typeface="Glacial Indifference" panose="020B0604020202020204" charset="0"/>
              </a:rPr>
              <a:t>https://www.thinkwood.com </a:t>
            </a:r>
          </a:p>
          <a:p>
            <a:endParaRPr lang="en-GB" sz="1000" dirty="0">
              <a:latin typeface="Glacial Indifference" panose="020B0604020202020204" charset="0"/>
            </a:endParaRPr>
          </a:p>
        </p:txBody>
      </p:sp>
      <p:pic>
        <p:nvPicPr>
          <p:cNvPr id="7" name="Picture 6">
            <a:hlinkClick r:id="rId8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562" y="2241704"/>
            <a:ext cx="1440000" cy="1985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217701" y="2241703"/>
            <a:ext cx="1305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League Spartan"/>
              </a:rPr>
              <a:t>PASADO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7701" y="4305300"/>
            <a:ext cx="1795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League Spartan"/>
              </a:rPr>
              <a:t>HOY EN D</a:t>
            </a:r>
            <a:r>
              <a:rPr lang="en-GB" b="1" spc="100" dirty="0">
                <a:solidFill>
                  <a:srgbClr val="456A2C"/>
                </a:solidFill>
                <a:latin typeface="League Spartan"/>
              </a:rPr>
              <a:t>Í</a:t>
            </a:r>
            <a:r>
              <a:rPr lang="en-GB" spc="100" dirty="0">
                <a:solidFill>
                  <a:srgbClr val="456A2C"/>
                </a:solidFill>
                <a:latin typeface="League Spartan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5271" y="6570280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League Spartan"/>
              </a:rPr>
              <a:t>FUTURO</a:t>
            </a:r>
          </a:p>
        </p:txBody>
      </p:sp>
      <p:pic>
        <p:nvPicPr>
          <p:cNvPr id="18" name="Picture 17">
            <a:hlinkClick r:id="rId10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690" y="6605890"/>
            <a:ext cx="2695371" cy="2695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B2BE93DA-5A17-41D8-9AD2-A8267CCC08CA}"/>
              </a:ext>
            </a:extLst>
          </p:cNvPr>
          <p:cNvCxnSpPr>
            <a:cxnSpLocks/>
          </p:cNvCxnSpPr>
          <p:nvPr/>
        </p:nvCxnSpPr>
        <p:spPr>
          <a:xfrm flipV="1">
            <a:off x="2072640" y="1143425"/>
            <a:ext cx="137160" cy="113875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9">
            <a:extLst>
              <a:ext uri="{FF2B5EF4-FFF2-40B4-BE49-F238E27FC236}">
                <a16:creationId xmlns:a16="http://schemas.microsoft.com/office/drawing/2014/main" id="{0226D54C-BF1C-42CD-92E3-54897167AE29}"/>
              </a:ext>
            </a:extLst>
          </p:cNvPr>
          <p:cNvSpPr txBox="1"/>
          <p:nvPr/>
        </p:nvSpPr>
        <p:spPr>
          <a:xfrm>
            <a:off x="11506200" y="9791700"/>
            <a:ext cx="66294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s-ES" sz="1400" spc="80" dirty="0">
                <a:solidFill>
                  <a:srgbClr val="52584D"/>
                </a:solidFill>
                <a:latin typeface="Glacial Indifference"/>
              </a:rPr>
              <a:t>UNIDAD 1: Propiedades de la madera, sus limitaciones y la física de la construcción de la madera</a:t>
            </a:r>
            <a:endParaRPr lang="en-US" sz="1400" spc="80" dirty="0">
              <a:solidFill>
                <a:srgbClr val="52584D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117926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988177" y="-335920"/>
            <a:ext cx="8385423" cy="1095884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4" name="TextBox 4"/>
          <p:cNvSpPr txBox="1"/>
          <p:nvPr/>
        </p:nvSpPr>
        <p:spPr>
          <a:xfrm>
            <a:off x="9610382" y="952500"/>
            <a:ext cx="6912414" cy="1921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GB" sz="5600" spc="280" dirty="0">
                <a:solidFill>
                  <a:srgbClr val="D9D9D9"/>
                </a:solidFill>
                <a:latin typeface="League Spartan"/>
              </a:rPr>
              <a:t>PREGUNTAS Y RESPUESTAS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028700" y="9462135"/>
            <a:ext cx="16230600" cy="38100"/>
          </a:xfrm>
          <a:prstGeom prst="rect">
            <a:avLst/>
          </a:prstGeom>
          <a:solidFill>
            <a:srgbClr val="FEFFF8"/>
          </a:solidFill>
        </p:spPr>
      </p:sp>
      <p:sp>
        <p:nvSpPr>
          <p:cNvPr id="18" name="Θέση αριθμού διαφάνειας 12">
            <a:extLst>
              <a:ext uri="{FF2B5EF4-FFF2-40B4-BE49-F238E27FC236}">
                <a16:creationId xmlns:a16="http://schemas.microsoft.com/office/drawing/2014/main" id="{1107291F-F80D-40CD-B204-BDDDC334CF3D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12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457200" y="79695"/>
            <a:ext cx="9414123" cy="9855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1. ¿Cuáles son las principales secciones del tronco del pino?</a:t>
            </a:r>
          </a:p>
          <a:p>
            <a:pPr lvl="2" algn="just">
              <a:lnSpc>
                <a:spcPct val="107000"/>
              </a:lnSpc>
            </a:pPr>
            <a:r>
              <a:rPr lang="es-ES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R: Parte inferior del tronco sin nudos; parte media del tronco con nudos muertos; parte superior del tronco con nudos vivos.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2. ¿Qué componentes del tronco son visibles en su sección transversal? (mencione al menos 3 de ellos)</a:t>
            </a:r>
          </a:p>
          <a:p>
            <a:pPr lvl="2" algn="just">
              <a:lnSpc>
                <a:spcPct val="107000"/>
              </a:lnSpc>
            </a:pPr>
            <a:r>
              <a:rPr lang="es-ES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R: Corteza; médula; albura; duramen; anillos de crecimiento anual; madera temprana; madera tardía.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3. ¿Qué elementos químicos hay en la madera?</a:t>
            </a:r>
          </a:p>
          <a:p>
            <a:pPr lvl="2" algn="just">
              <a:lnSpc>
                <a:spcPct val="107000"/>
              </a:lnSpc>
            </a:pPr>
            <a:r>
              <a:rPr lang="es-ES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R: Carbono (C), hidrógeno (H), oxígeno (O) y nitrógeno (N).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4. ¿Qué es el contenido de humedad de la madera (CM)?</a:t>
            </a:r>
          </a:p>
          <a:p>
            <a:pPr lvl="2" algn="just">
              <a:lnSpc>
                <a:spcPct val="107000"/>
              </a:lnSpc>
            </a:pPr>
            <a:r>
              <a:rPr lang="es-ES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R: Es el contenido de agua en la madera, calculado en porcentaje.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5. ¿Qué métodos de determinación del contenido de humedad de la madera (CM) conoces?</a:t>
            </a:r>
          </a:p>
          <a:p>
            <a:pPr lvl="2" algn="just">
              <a:lnSpc>
                <a:spcPct val="107000"/>
              </a:lnSpc>
            </a:pPr>
            <a:r>
              <a:rPr lang="es-ES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R: Método de humedad eléctrica; método de secado al horno; método higrométrico y método de destilación.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6. ¿Qué es la contracción e hinchado de la madera? ¿en qué dirección es la mayor?</a:t>
            </a:r>
          </a:p>
          <a:p>
            <a:pPr lvl="2" algn="just">
              <a:lnSpc>
                <a:spcPct val="107000"/>
              </a:lnSpc>
            </a:pPr>
            <a:r>
              <a:rPr lang="es-ES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R: Cambios de cotas; en tangencial.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7. ¿Cuál es la densidad de la madera, en unidades? ¿Por qué determinar la densidad estándar en P12?</a:t>
            </a:r>
          </a:p>
          <a:p>
            <a:pPr lvl="2" algn="just">
              <a:lnSpc>
                <a:spcPct val="107000"/>
              </a:lnSpc>
            </a:pPr>
            <a:r>
              <a:rPr lang="es-ES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R: Es la masa de la pieza de madera dividida por su volumen, kg m-3. Solo para comparar la densidad entre especies de madera.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8. ¿Cuál es la resistencia de la madera?</a:t>
            </a:r>
          </a:p>
          <a:p>
            <a:pPr lvl="2" algn="just">
              <a:lnSpc>
                <a:spcPct val="107000"/>
              </a:lnSpc>
            </a:pPr>
            <a:r>
              <a:rPr lang="es-ES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R: Es la fuerza máxima que se puede aplicar al material exacto.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9. ¿En qué dirección es mayor la fuerza?</a:t>
            </a:r>
          </a:p>
          <a:p>
            <a:pPr lvl="2" algn="just">
              <a:lnSpc>
                <a:spcPct val="107000"/>
              </a:lnSpc>
            </a:pPr>
            <a:r>
              <a:rPr lang="es-ES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R: En la dirección de la fibra de madera (paralelo a la dirección de la fibra)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10. ¿Qué tipos de ramas se pueden encontrar en la superficie de la madera aserrada?</a:t>
            </a:r>
          </a:p>
          <a:p>
            <a:pPr lvl="2" algn="just">
              <a:lnSpc>
                <a:spcPct val="107000"/>
              </a:lnSpc>
            </a:pPr>
            <a:r>
              <a:rPr lang="es-ES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R: Nudo vivo; nudo muerto; nudo con corteza; nudo podrido; nudo de borde; nudo de cuña; nudo frondoso; grupo de nudos.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11. ¿Cómo afectan los nudos a la resistencia y la calidad de la madera?</a:t>
            </a:r>
          </a:p>
          <a:p>
            <a:pPr lvl="2" algn="just">
              <a:lnSpc>
                <a:spcPct val="107000"/>
              </a:lnSpc>
            </a:pPr>
            <a:r>
              <a:rPr lang="es-ES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R: Un grupo de nudos disminuye la fuerza de los nudos.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12. ¿Cuáles son los defectos de la madera de los árboles en pie?</a:t>
            </a:r>
          </a:p>
          <a:p>
            <a:pPr lvl="2" algn="just">
              <a:lnSpc>
                <a:spcPct val="107000"/>
              </a:lnSpc>
            </a:pPr>
            <a:r>
              <a:rPr lang="es-ES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R: Madera juvenil, madera de reacción y pendiente de la veta.</a:t>
            </a:r>
            <a:endParaRPr lang="en-GB" u="sng" dirty="0">
              <a:solidFill>
                <a:srgbClr val="456A2C"/>
              </a:solidFill>
              <a:effectLst/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888" y="3827546"/>
            <a:ext cx="5519999" cy="4140000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74363EE2-2629-4E88-86E0-87B20EC17BBD}"/>
              </a:ext>
            </a:extLst>
          </p:cNvPr>
          <p:cNvSpPr txBox="1"/>
          <p:nvPr/>
        </p:nvSpPr>
        <p:spPr>
          <a:xfrm>
            <a:off x="10435402" y="9791700"/>
            <a:ext cx="66294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s-ES" sz="1400" spc="80" dirty="0">
                <a:solidFill>
                  <a:schemeClr val="bg1"/>
                </a:solidFill>
                <a:latin typeface="Glacial Indifference"/>
              </a:rPr>
              <a:t>UNIDAD 1: Propiedades de la madera, sus limitaciones y la física de la construcción de la madera</a:t>
            </a:r>
            <a:endParaRPr lang="en-US" sz="1400" spc="80" dirty="0">
              <a:solidFill>
                <a:schemeClr val="bg1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-313967"/>
            <a:ext cx="8385423" cy="4559205"/>
            <a:chOff x="0" y="0"/>
            <a:chExt cx="11180564" cy="607894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6078940"/>
            </a:xfrm>
            <a:prstGeom prst="rect">
              <a:avLst/>
            </a:prstGeom>
            <a:solidFill>
              <a:srgbClr val="456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1395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6200" spc="310" dirty="0" err="1">
                  <a:solidFill>
                    <a:srgbClr val="FEFFF8"/>
                  </a:solidFill>
                  <a:latin typeface="League Spartan"/>
                </a:rPr>
                <a:t>Referencias</a:t>
              </a:r>
              <a:endParaRPr lang="en-GB" sz="6200" spc="310" dirty="0">
                <a:solidFill>
                  <a:srgbClr val="FEFFF8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3543283"/>
              <a:ext cx="9215776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GB" sz="3700" spc="185" dirty="0">
                  <a:solidFill>
                    <a:srgbClr val="FEFFF8"/>
                  </a:solidFill>
                  <a:latin typeface="League Spartan"/>
                </a:rPr>
                <a:t>REVISTAS Y PUBLICACIONES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829800" y="495300"/>
            <a:ext cx="8305800" cy="7201972"/>
            <a:chOff x="0" y="1558158"/>
            <a:chExt cx="9490469" cy="9602628"/>
          </a:xfrm>
        </p:grpSpPr>
        <p:sp>
          <p:nvSpPr>
            <p:cNvPr id="8" name="TextBox 8"/>
            <p:cNvSpPr txBox="1"/>
            <p:nvPr/>
          </p:nvSpPr>
          <p:spPr>
            <a:xfrm>
              <a:off x="0" y="1558158"/>
              <a:ext cx="9490469" cy="9602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lvl="0" indent="-342900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EN 13183-1:2002 Moisture content of a piece of sawn timber. Determination by oven dry method.</a:t>
              </a:r>
              <a:endParaRPr lang="lv-LV" dirty="0">
                <a:solidFill>
                  <a:srgbClr val="456A2C"/>
                </a:solidFill>
                <a:latin typeface="Glacial Indifference" panose="020B0604020202020204" charset="0"/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EN 13183-2:2002 Moisture content of a piece of sawn timber. Estimation by electrical resistance method.</a:t>
              </a:r>
              <a:endParaRPr lang="lv-LV" dirty="0">
                <a:solidFill>
                  <a:srgbClr val="456A2C"/>
                </a:solidFill>
                <a:latin typeface="Glacial Indifference" panose="020B0604020202020204" charset="0"/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EN 13183-3:2005 Moisture content of a piece of sawn timber. Estimation by capacitance method.</a:t>
              </a:r>
              <a:endParaRPr lang="lv-LV" dirty="0">
                <a:solidFill>
                  <a:srgbClr val="456A2C"/>
                </a:solidFill>
                <a:latin typeface="Glacial Indifference" panose="020B0604020202020204" charset="0"/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Gupta and Sinha. Effect of grain angle on shear strength of Douglas-fir wood. 2012., DOI:10.1515/hf-2011-0031Hoadley R.B. Understanding wood. The Taunton Press, China, 2000., 280 p.</a:t>
              </a:r>
              <a:endParaRPr lang="lv-LV" dirty="0">
                <a:solidFill>
                  <a:srgbClr val="456A2C"/>
                </a:solidFill>
                <a:latin typeface="Glacial Indifference" panose="020B0604020202020204" charset="0"/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es-ES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Hodley</a:t>
              </a:r>
              <a:r>
                <a:rPr lang="es-ES" dirty="0">
                  <a:solidFill>
                    <a:srgbClr val="456A2C"/>
                  </a:solidFill>
                  <a:latin typeface="Glacial Indifference" panose="020B0604020202020204" charset="0"/>
                </a:rPr>
                <a:t> R.B. </a:t>
              </a:r>
              <a:r>
                <a:rPr lang="es-ES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Understanding</a:t>
              </a:r>
              <a:r>
                <a:rPr lang="es-ES" dirty="0">
                  <a:solidFill>
                    <a:srgbClr val="456A2C"/>
                  </a:solidFill>
                  <a:latin typeface="Glacial Indifference" panose="020B0604020202020204" charset="0"/>
                </a:rPr>
                <a:t> Wood: A </a:t>
              </a:r>
              <a:r>
                <a:rPr lang="es-ES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Craftsman's</a:t>
              </a:r>
              <a:r>
                <a:rPr lang="es-ES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s-ES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Guide</a:t>
              </a:r>
              <a:r>
                <a:rPr lang="es-ES" dirty="0">
                  <a:solidFill>
                    <a:srgbClr val="456A2C"/>
                  </a:solidFill>
                  <a:latin typeface="Glacial Indifference" panose="020B0604020202020204" charset="0"/>
                </a:rPr>
                <a:t> to Wood </a:t>
              </a:r>
              <a:r>
                <a:rPr lang="es-ES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Technology</a:t>
              </a:r>
              <a:r>
                <a:rPr lang="es-ES" dirty="0">
                  <a:solidFill>
                    <a:srgbClr val="456A2C"/>
                  </a:solidFill>
                  <a:latin typeface="Glacial Indifference" panose="020B0604020202020204" charset="0"/>
                </a:rPr>
                <a:t>.  </a:t>
              </a:r>
              <a:r>
                <a:rPr lang="es-ES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The</a:t>
              </a:r>
              <a:r>
                <a:rPr lang="es-ES" dirty="0">
                  <a:solidFill>
                    <a:srgbClr val="456A2C"/>
                  </a:solidFill>
                  <a:latin typeface="Glacial Indifference" panose="020B0604020202020204" charset="0"/>
                </a:rPr>
                <a:t> Taunton </a:t>
              </a:r>
              <a:r>
                <a:rPr lang="es-ES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Press</a:t>
              </a:r>
              <a:r>
                <a:rPr lang="es-ES" dirty="0">
                  <a:solidFill>
                    <a:srgbClr val="456A2C"/>
                  </a:solidFill>
                  <a:latin typeface="Glacial Indifference" panose="020B0604020202020204" charset="0"/>
                </a:rPr>
                <a:t>; 1st </a:t>
              </a:r>
              <a:r>
                <a:rPr lang="es-ES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edition</a:t>
              </a:r>
              <a:r>
                <a:rPr lang="es-ES" dirty="0">
                  <a:solidFill>
                    <a:srgbClr val="456A2C"/>
                  </a:solidFill>
                  <a:latin typeface="Glacial Indifference" panose="020B0604020202020204" charset="0"/>
                </a:rPr>
                <a:t>, 2000., 288 p.</a:t>
              </a:r>
              <a:endParaRPr lang="lv-LV" dirty="0">
                <a:solidFill>
                  <a:srgbClr val="456A2C"/>
                </a:solidFill>
                <a:latin typeface="Glacial Indifference" panose="020B0604020202020204" charset="0"/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Liepiņš J. Methodology development for forest stand biomass and carbon stock estimates in Latvia, doctoral thesis, LLU, 2019., 60 p.</a:t>
              </a:r>
              <a:endParaRPr lang="lv-LV" dirty="0">
                <a:solidFill>
                  <a:srgbClr val="456A2C"/>
                </a:solidFill>
                <a:latin typeface="Glacial Indifference" panose="020B0604020202020204" charset="0"/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Softwood sawn material application. Guidelines. (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Skujkoku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zāģmateriālu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pielietošana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.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Vadlīnijas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. In Latvian). 2009., ISBN/ISMN 978-9984-39-720-7. </a:t>
              </a:r>
              <a:endParaRPr lang="lv-LV" dirty="0">
                <a:solidFill>
                  <a:srgbClr val="456A2C"/>
                </a:solidFill>
                <a:latin typeface="Glacial Indifference" panose="020B0604020202020204" charset="0"/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Theapparat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Y.,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Chandumpai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A. and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Faroongsarng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D.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Physicochemistry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and Utilization of Wood Vinegar from Carbonization of Tropical Biomass Waste. DOI: 10.5772/intechopen.77380</a:t>
              </a:r>
              <a:endParaRPr lang="lv-LV" dirty="0">
                <a:solidFill>
                  <a:srgbClr val="456A2C"/>
                </a:solidFill>
                <a:latin typeface="Glacial Indifference" panose="020B0604020202020204" charset="0"/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Wertheimer D. Moisture &amp; Wood Movement. How To &amp; Calculators, 2019., https://www.branchingoutwood.com/blog/wood-movement-and-moisture.</a:t>
              </a:r>
              <a:endParaRPr lang="lv-LV" dirty="0">
                <a:solidFill>
                  <a:srgbClr val="456A2C"/>
                </a:solidFill>
                <a:latin typeface="Glacial Indifference" panose="020B0604020202020204" charset="0"/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Wood Handbook, </a:t>
              </a:r>
              <a:r>
                <a:rPr lang="lv-LV" b="1" dirty="0">
                  <a:solidFill>
                    <a:srgbClr val="456A2C"/>
                  </a:solidFill>
                  <a:latin typeface="Glacial Indifference" panose="020B0604020202020204" charset="0"/>
                </a:rPr>
                <a:t>Robert J. Ross</a:t>
              </a:r>
              <a:r>
                <a:rPr lang="lv-LV" dirty="0">
                  <a:solidFill>
                    <a:srgbClr val="456A2C"/>
                  </a:solidFill>
                  <a:latin typeface="Glacial Indifference" panose="020B0604020202020204" charset="0"/>
                </a:rPr>
                <a:t>. </a:t>
              </a:r>
              <a:r>
                <a:rPr lang="lv-LV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Forest</a:t>
              </a:r>
              <a:r>
                <a:rPr lang="lv-LV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lv-LV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Products</a:t>
              </a:r>
              <a:r>
                <a:rPr lang="lv-LV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lv-LV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Laboratory</a:t>
              </a:r>
              <a:r>
                <a:rPr lang="lv-LV" dirty="0">
                  <a:solidFill>
                    <a:srgbClr val="456A2C"/>
                  </a:solidFill>
                  <a:latin typeface="Glacial Indifference" panose="020B0604020202020204" charset="0"/>
                </a:rPr>
                <a:t> USDA </a:t>
              </a:r>
              <a:r>
                <a:rPr lang="lv-LV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Forest</a:t>
              </a:r>
              <a:r>
                <a:rPr lang="lv-LV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lv-LV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Service</a:t>
              </a:r>
              <a:r>
                <a:rPr lang="lv-LV" dirty="0">
                  <a:solidFill>
                    <a:srgbClr val="456A2C"/>
                  </a:solidFill>
                  <a:latin typeface="Glacial Indifference" panose="020B0604020202020204" charset="0"/>
                </a:rPr>
                <a:t>.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2010, https://www.fs.usda.gov/treesearch/pubs/37440</a:t>
              </a:r>
              <a:endParaRPr lang="lv-LV" dirty="0">
                <a:solidFill>
                  <a:srgbClr val="456A2C"/>
                </a:solidFill>
                <a:latin typeface="Glacial Indifference" panose="020B0604020202020204" charset="0"/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Xu M., Cui Z., Chen Z. and Xiang J. Experimental study on compressive and tensile properties of a bamboo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scrimber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at elevated temperatures. Construction and Building Materials, Volume 151, 2017, pp. 732-741.</a:t>
              </a:r>
              <a:endParaRPr lang="lv-LV" dirty="0">
                <a:solidFill>
                  <a:srgbClr val="456A2C"/>
                </a:solidFill>
                <a:latin typeface="Glacial Indifference" panose="020B0604020202020204" charset="0"/>
              </a:endParaRPr>
            </a:p>
            <a:p>
              <a:pPr marL="342900" lvl="0" indent="-342900">
                <a:buFont typeface="+mj-lt"/>
                <a:buAutoNum type="arabicPeriod"/>
              </a:pPr>
              <a:endParaRPr lang="en-GB" dirty="0">
                <a:solidFill>
                  <a:srgbClr val="456A2C"/>
                </a:solidFill>
                <a:latin typeface="Glacial Indifference" panose="020B060402020202020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486009"/>
              <a:ext cx="9490469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 lang="en-GB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6" name="AutoShape 16"/>
          <p:cNvSpPr/>
          <p:nvPr/>
        </p:nvSpPr>
        <p:spPr>
          <a:xfrm>
            <a:off x="1028700" y="946213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sp>
        <p:nvSpPr>
          <p:cNvPr id="20" name="Θέση αριθμού διαφάνειας 12">
            <a:extLst>
              <a:ext uri="{FF2B5EF4-FFF2-40B4-BE49-F238E27FC236}">
                <a16:creationId xmlns:a16="http://schemas.microsoft.com/office/drawing/2014/main" id="{6C18FE1D-2033-417B-8412-E2501E5D108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13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9FCDA389-0B19-4D7A-8D02-27D039286BDC}"/>
              </a:ext>
            </a:extLst>
          </p:cNvPr>
          <p:cNvSpPr txBox="1"/>
          <p:nvPr/>
        </p:nvSpPr>
        <p:spPr>
          <a:xfrm>
            <a:off x="11506200" y="9791700"/>
            <a:ext cx="66294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s-ES" sz="1400" spc="80" dirty="0">
                <a:solidFill>
                  <a:srgbClr val="52584D"/>
                </a:solidFill>
                <a:latin typeface="Glacial Indifference"/>
              </a:rPr>
              <a:t>UNIDAD 1: Propiedades de la madera, sus limitaciones y la física de la construcción de la madera</a:t>
            </a:r>
            <a:endParaRPr lang="en-US" sz="1400" spc="80" dirty="0">
              <a:solidFill>
                <a:srgbClr val="5258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600" y="1183500"/>
            <a:ext cx="10560000" cy="7920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6200" spc="310" dirty="0" err="1">
                  <a:solidFill>
                    <a:srgbClr val="456A2C"/>
                  </a:solidFill>
                  <a:latin typeface="League Spartan"/>
                </a:rPr>
                <a:t>Resumen</a:t>
              </a:r>
              <a:r>
                <a:rPr lang="en-GB" sz="6200" spc="310" dirty="0">
                  <a:solidFill>
                    <a:srgbClr val="456A2C"/>
                  </a:solidFill>
                  <a:latin typeface="League Spartan"/>
                </a:rPr>
                <a:t> de la </a:t>
              </a:r>
              <a:r>
                <a:rPr lang="en-GB" sz="6200" spc="310" dirty="0" err="1">
                  <a:solidFill>
                    <a:srgbClr val="456A2C"/>
                  </a:solidFill>
                  <a:latin typeface="League Spartan"/>
                </a:rPr>
                <a:t>presentaci</a:t>
              </a:r>
              <a:r>
                <a:rPr lang="en-GB" sz="6200" b="1" spc="310" dirty="0" err="1">
                  <a:solidFill>
                    <a:srgbClr val="456A2C"/>
                  </a:solidFill>
                  <a:latin typeface="League Spartan"/>
                </a:rPr>
                <a:t>o</a:t>
              </a:r>
              <a:r>
                <a:rPr lang="en-GB" sz="6200" spc="310" dirty="0" err="1">
                  <a:solidFill>
                    <a:srgbClr val="456A2C"/>
                  </a:solidFill>
                  <a:latin typeface="League Spartan"/>
                </a:rPr>
                <a:t>n</a:t>
              </a:r>
              <a:endParaRPr lang="en-GB" sz="6200" spc="310" dirty="0">
                <a:solidFill>
                  <a:srgbClr val="456A2C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7"/>
              <a:ext cx="9214823" cy="286403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Estructura y apariencia de madera.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Propiedades físicas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Propiedades mecánicas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Propiedades tecnológicas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Propiedades operativas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82073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GB" sz="3700" spc="185" dirty="0">
                  <a:solidFill>
                    <a:srgbClr val="456A2C"/>
                  </a:solidFill>
                  <a:latin typeface="League Spartan"/>
                </a:rPr>
                <a:t>TEMAS TRATADOS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GB" sz="2400" spc="120" smtClean="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GB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085582E-5EA1-438A-ABBB-B308B8ADE26B}"/>
              </a:ext>
            </a:extLst>
          </p:cNvPr>
          <p:cNvSpPr txBox="1"/>
          <p:nvPr/>
        </p:nvSpPr>
        <p:spPr>
          <a:xfrm>
            <a:off x="11506200" y="9791700"/>
            <a:ext cx="66294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s-ES" sz="1400" spc="80" dirty="0">
                <a:solidFill>
                  <a:srgbClr val="52584D"/>
                </a:solidFill>
                <a:latin typeface="Glacial Indifference"/>
              </a:rPr>
              <a:t>UNIDAD 1: Propiedades de la madera, sus limitaciones y la física de la construcción de la madera</a:t>
            </a:r>
            <a:endParaRPr lang="en-US" sz="1400" spc="80" dirty="0">
              <a:solidFill>
                <a:srgbClr val="52584D"/>
              </a:solidFill>
              <a:latin typeface="Glacial Indifference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84F9779C-D305-4742-8E9B-46C94EC7528C}"/>
              </a:ext>
            </a:extLst>
          </p:cNvPr>
          <p:cNvCxnSpPr/>
          <p:nvPr/>
        </p:nvCxnSpPr>
        <p:spPr>
          <a:xfrm flipV="1">
            <a:off x="6673948" y="2102953"/>
            <a:ext cx="152400" cy="152400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4278094"/>
            <a:chOff x="0" y="-95249"/>
            <a:chExt cx="9216551" cy="5704127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5704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s-ES" sz="6200" spc="310" dirty="0">
                  <a:solidFill>
                    <a:schemeClr val="bg1"/>
                  </a:solidFill>
                  <a:latin typeface="League Spartan"/>
                </a:rPr>
                <a:t>ESTRUCTURA Y APARIENCIA DE LA MADERA</a:t>
              </a:r>
            </a:p>
            <a:p>
              <a:pPr algn="l">
                <a:lnSpc>
                  <a:spcPts val="8370"/>
                </a:lnSpc>
              </a:pPr>
              <a:r>
                <a:rPr lang="es-ES" sz="6200" spc="310" dirty="0">
                  <a:solidFill>
                    <a:schemeClr val="bg1"/>
                  </a:solidFill>
                  <a:latin typeface="League Spartan"/>
                </a:rPr>
                <a:t>1/2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10" name="Picture 9" descr="https://www.intechopen.com/media/chapter/61747/media/F2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357" y="1210090"/>
            <a:ext cx="3886200" cy="320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Uldis\Pictures\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599" y="701477"/>
            <a:ext cx="3581400" cy="256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Uldis\Pictures\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603" y="3422520"/>
            <a:ext cx="3147391" cy="242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Uldis\Pictures\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599" y="6585561"/>
            <a:ext cx="3857819" cy="18040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0795993" y="80337"/>
            <a:ext cx="6324600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Micro y Macro 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estructura</a:t>
            </a:r>
            <a:endParaRPr lang="en-US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pic>
        <p:nvPicPr>
          <p:cNvPr id="16" name="Picture 15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008" y="5634877"/>
            <a:ext cx="4207285" cy="2785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9799209" y="4403231"/>
            <a:ext cx="39624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spc="120" dirty="0">
                <a:solidFill>
                  <a:srgbClr val="456A2C"/>
                </a:solidFill>
                <a:latin typeface="Glacial Indifference"/>
              </a:rPr>
              <a:t>¿Cómo se puede utilizar?</a:t>
            </a:r>
          </a:p>
          <a:p>
            <a:pPr algn="ctr"/>
            <a:r>
              <a:rPr lang="es-ES" b="1" spc="120" dirty="0">
                <a:solidFill>
                  <a:srgbClr val="456A2C"/>
                </a:solidFill>
                <a:latin typeface="Glacial Indifference"/>
              </a:rPr>
              <a:t>Soldadura de madera</a:t>
            </a:r>
          </a:p>
          <a:p>
            <a:pPr algn="ctr"/>
            <a:r>
              <a:rPr lang="es-ES" sz="1100" b="1" spc="120" dirty="0">
                <a:solidFill>
                  <a:srgbClr val="456A2C"/>
                </a:solidFill>
                <a:latin typeface="Glacial Indifference"/>
              </a:rPr>
              <a:t>(haga clic en la imagen)</a:t>
            </a:r>
            <a:endParaRPr lang="en-US" sz="105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2040" y="9416768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Glacial Indifference" panose="020B0604020202020204" charset="0"/>
              </a:rPr>
              <a:t>https://www.twi-global.com/media-and-events/press-releases/2019/twi-develops-wood-welding-process</a:t>
            </a:r>
          </a:p>
          <a:p>
            <a:r>
              <a:rPr lang="en-US" sz="800" kern="1000" spc="-20" dirty="0" err="1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Theapparat</a:t>
            </a:r>
            <a:r>
              <a:rPr lang="en-US" sz="800" kern="1000" spc="-2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and </a:t>
            </a:r>
            <a:r>
              <a:rPr lang="en-US" sz="800" kern="1000" spc="-20" dirty="0" err="1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Chandumpai</a:t>
            </a:r>
            <a:r>
              <a:rPr lang="en-US" sz="800" kern="1000" spc="-2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, </a:t>
            </a:r>
            <a:r>
              <a:rPr lang="en-US" sz="800" dirty="0" err="1">
                <a:solidFill>
                  <a:schemeClr val="bg1"/>
                </a:solidFill>
                <a:latin typeface="Glacial Indifference" panose="020B0604020202020204" charset="0"/>
              </a:rPr>
              <a:t>Physicochemistry</a:t>
            </a:r>
            <a:r>
              <a:rPr lang="en-US" sz="800" dirty="0">
                <a:solidFill>
                  <a:schemeClr val="bg1"/>
                </a:solidFill>
                <a:latin typeface="Glacial Indifference" panose="020B0604020202020204" charset="0"/>
              </a:rPr>
              <a:t> and Utilization of Wood Vinegar from Carbonization of Tropical Biomass Waste.</a:t>
            </a:r>
            <a:r>
              <a:rPr lang="en-US" sz="800" kern="1000" spc="-2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2018</a:t>
            </a:r>
          </a:p>
          <a:p>
            <a:pPr lvl="0"/>
            <a:r>
              <a:rPr lang="en-US" sz="800" dirty="0" err="1">
                <a:solidFill>
                  <a:schemeClr val="bg1"/>
                </a:solidFill>
                <a:latin typeface="Glacial Indifference" panose="020B0604020202020204" charset="0"/>
              </a:rPr>
              <a:t>Hodley</a:t>
            </a:r>
            <a:r>
              <a:rPr lang="en-US" sz="800" dirty="0">
                <a:solidFill>
                  <a:schemeClr val="bg1"/>
                </a:solidFill>
                <a:latin typeface="Glacial Indifference" panose="020B0604020202020204" charset="0"/>
              </a:rPr>
              <a:t> R.B. Understanding Wood: A Craftsman's Guide to Wood Technology. 2000</a:t>
            </a:r>
          </a:p>
          <a:p>
            <a:pPr lvl="0"/>
            <a:r>
              <a:rPr lang="en-US" sz="800" dirty="0">
                <a:solidFill>
                  <a:schemeClr val="bg1"/>
                </a:solidFill>
                <a:latin typeface="Glacial Indifference" panose="020B0604020202020204" charset="0"/>
              </a:rPr>
              <a:t>Wertheimer D. Moisture &amp; Wood Movement. How To &amp; Calculators, 2019</a:t>
            </a:r>
            <a:endParaRPr lang="en-US" sz="800" kern="1000" spc="-20" dirty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542603" y="6078896"/>
            <a:ext cx="3278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1000" spc="-20" dirty="0">
                <a:solidFill>
                  <a:srgbClr val="456A2C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Cortes de </a:t>
            </a:r>
            <a:r>
              <a:rPr lang="en-US" kern="1000" spc="-20" dirty="0" err="1">
                <a:solidFill>
                  <a:srgbClr val="456A2C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madera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41FDEF64-D206-405F-875C-DE874F6198A0}"/>
              </a:ext>
            </a:extLst>
          </p:cNvPr>
          <p:cNvSpPr txBox="1"/>
          <p:nvPr/>
        </p:nvSpPr>
        <p:spPr>
          <a:xfrm>
            <a:off x="11506200" y="9791700"/>
            <a:ext cx="66294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s-ES" sz="1400" spc="80" dirty="0">
                <a:solidFill>
                  <a:srgbClr val="52584D"/>
                </a:solidFill>
                <a:latin typeface="Glacial Indifference"/>
              </a:rPr>
              <a:t>UNIDAD 1: Propiedades de la madera, sus limitaciones y la física de la construcción de la madera</a:t>
            </a:r>
            <a:endParaRPr lang="en-US" sz="1400" spc="80" dirty="0">
              <a:solidFill>
                <a:srgbClr val="52584D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79538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4278094"/>
            <a:chOff x="0" y="-95249"/>
            <a:chExt cx="9216551" cy="5704127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5704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s-ES" sz="6200" spc="310" dirty="0">
                  <a:solidFill>
                    <a:schemeClr val="bg1"/>
                  </a:solidFill>
                  <a:latin typeface="League Spartan"/>
                </a:rPr>
                <a:t>ESTRUCTURA </a:t>
              </a:r>
            </a:p>
            <a:p>
              <a:pPr algn="l">
                <a:lnSpc>
                  <a:spcPts val="8370"/>
                </a:lnSpc>
              </a:pPr>
              <a:r>
                <a:rPr lang="es-ES" sz="6200" spc="310" dirty="0">
                  <a:solidFill>
                    <a:schemeClr val="bg1"/>
                  </a:solidFill>
                  <a:latin typeface="League Spartan"/>
                </a:rPr>
                <a:t>Y APARIENCIA DE LA MADERA</a:t>
              </a:r>
            </a:p>
            <a:p>
              <a:pPr algn="l">
                <a:lnSpc>
                  <a:spcPts val="8370"/>
                </a:lnSpc>
              </a:pPr>
              <a:r>
                <a:rPr lang="es-ES" sz="6200" spc="310" dirty="0">
                  <a:solidFill>
                    <a:schemeClr val="bg1"/>
                  </a:solidFill>
                  <a:latin typeface="League Spartan"/>
                </a:rPr>
                <a:t>2/2</a:t>
              </a:r>
              <a:endParaRPr lang="en-GB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GB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95993" y="80337"/>
            <a:ext cx="6324600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s-ES" sz="2400" b="1" spc="120" dirty="0">
                <a:solidFill>
                  <a:srgbClr val="456A2C"/>
                </a:solidFill>
                <a:latin typeface="Glacial Indifference"/>
              </a:rPr>
              <a:t>Defectos de la madera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600" y="1241309"/>
            <a:ext cx="2376000" cy="22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:\Users\Uldis\Pictures\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268" y="1257300"/>
            <a:ext cx="2412000" cy="22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Uldis\Pictures\89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625" y="3784160"/>
            <a:ext cx="5604234" cy="31881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94529"/>
              </p:ext>
            </p:extLst>
          </p:nvPr>
        </p:nvGraphicFramePr>
        <p:xfrm>
          <a:off x="4495800" y="7805420"/>
          <a:ext cx="13167392" cy="9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5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59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459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v-LV" sz="1800" dirty="0">
                        <a:latin typeface="Glacial Indifference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800" dirty="0">
                        <a:latin typeface="Glacial Indifference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800" dirty="0">
                        <a:latin typeface="Glacial Indifference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800" dirty="0">
                        <a:latin typeface="Glacial Indifference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800" dirty="0">
                        <a:latin typeface="Glacial Indifference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800">
                        <a:latin typeface="Glacial Indifference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800">
                        <a:latin typeface="Glacial Indifference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800">
                        <a:latin typeface="Glacial Indifference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kern="1000" spc="-20" dirty="0" err="1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nudo</a:t>
                      </a:r>
                      <a:r>
                        <a:rPr lang="en-GB" sz="1800" i="0" kern="1000" spc="-20" dirty="0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vivo</a:t>
                      </a:r>
                      <a:endParaRPr lang="lv-LV" sz="1800" i="0" kern="1000" dirty="0">
                        <a:solidFill>
                          <a:schemeClr val="bg1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kern="1000" spc="-20" dirty="0" err="1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nudo</a:t>
                      </a:r>
                      <a:r>
                        <a:rPr lang="en-GB" sz="1800" i="0" kern="1000" spc="-20" dirty="0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800" i="0" kern="1000" spc="-20" dirty="0" err="1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muerto</a:t>
                      </a:r>
                      <a:endParaRPr lang="lv-LV" sz="1800" i="0" kern="1000" dirty="0">
                        <a:solidFill>
                          <a:schemeClr val="bg1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kern="1000" spc="-20" dirty="0" err="1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nudo</a:t>
                      </a:r>
                      <a:r>
                        <a:rPr lang="en-GB" sz="1800" i="0" kern="1000" spc="-20" dirty="0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con </a:t>
                      </a:r>
                      <a:r>
                        <a:rPr lang="en-GB" sz="1800" i="0" kern="1000" spc="-20" dirty="0" err="1">
                          <a:solidFill>
                            <a:schemeClr val="bg1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corteza</a:t>
                      </a:r>
                      <a:endParaRPr lang="lv-LV" sz="1800" i="0" kern="1000" dirty="0">
                        <a:solidFill>
                          <a:schemeClr val="bg1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kern="1000" spc="-20" dirty="0" err="1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nudo</a:t>
                      </a:r>
                      <a:r>
                        <a:rPr lang="en-GB" sz="1800" i="0" kern="1000" spc="-20" dirty="0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800" i="0" kern="1000" spc="-20" dirty="0" err="1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podrido</a:t>
                      </a:r>
                      <a:endParaRPr lang="lv-LV" sz="1800" i="0" kern="1000" dirty="0">
                        <a:solidFill>
                          <a:srgbClr val="456A2C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kern="1000" spc="-20" dirty="0" err="1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nudo</a:t>
                      </a:r>
                      <a:r>
                        <a:rPr lang="en-GB" sz="1800" i="0" kern="1000" spc="-20" dirty="0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de </a:t>
                      </a:r>
                      <a:r>
                        <a:rPr lang="en-GB" sz="1800" i="0" kern="1000" spc="-20" dirty="0" err="1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borde</a:t>
                      </a:r>
                      <a:endParaRPr lang="lv-LV" sz="1800" i="0" kern="1000" dirty="0">
                        <a:solidFill>
                          <a:srgbClr val="456A2C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kern="1000" spc="-20" dirty="0" err="1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Nudo</a:t>
                      </a:r>
                      <a:r>
                        <a:rPr lang="en-GB" sz="1800" i="0" kern="1000" spc="-20" dirty="0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de </a:t>
                      </a:r>
                      <a:r>
                        <a:rPr lang="en-GB" sz="1800" i="0" kern="1000" spc="-20" dirty="0" err="1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cuña</a:t>
                      </a:r>
                      <a:endParaRPr lang="lv-LV" sz="1800" i="0" kern="1000" dirty="0">
                        <a:solidFill>
                          <a:srgbClr val="456A2C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kern="1000" spc="-20" dirty="0" err="1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nudo</a:t>
                      </a:r>
                      <a:r>
                        <a:rPr lang="en-GB" sz="1800" i="0" kern="1000" spc="-20" dirty="0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GB" sz="1800" i="0" kern="1000" spc="-20" dirty="0" err="1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frondoso</a:t>
                      </a:r>
                      <a:endParaRPr lang="lv-LV" sz="1800" i="0" kern="1000" dirty="0">
                        <a:solidFill>
                          <a:srgbClr val="456A2C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kern="1000" spc="-20" dirty="0" err="1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grupo</a:t>
                      </a:r>
                      <a:r>
                        <a:rPr lang="en-GB" sz="1800" i="0" kern="1000" spc="-20" dirty="0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de </a:t>
                      </a:r>
                      <a:r>
                        <a:rPr lang="en-GB" sz="1800" i="0" kern="1000" spc="-20" dirty="0" err="1">
                          <a:solidFill>
                            <a:srgbClr val="456A2C"/>
                          </a:solidFill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nudos</a:t>
                      </a:r>
                      <a:endParaRPr lang="lv-LV" sz="1800" i="0" kern="1000" dirty="0">
                        <a:solidFill>
                          <a:srgbClr val="456A2C"/>
                        </a:solidFill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" name="Picture 30" descr="Graphic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6800" y="7183500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Graphic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200" y="7183500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Graphic11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53400" y="7180062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Graphic11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53600" y="7180061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Graphic11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30316" y="7155214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Graphic11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30200" y="7151176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Graphic11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49747" y="7153195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Graphic11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275095" y="7138285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C:\Users\Uldis\Pictures\555.pn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434" y="1313099"/>
            <a:ext cx="3268166" cy="290990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10144002" y="657355"/>
            <a:ext cx="3894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kern="1000" spc="-2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Vistas </a:t>
            </a:r>
            <a:r>
              <a:rPr lang="en-GB" kern="1000" spc="-2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macroscópicas</a:t>
            </a:r>
            <a:r>
              <a:rPr lang="en-GB" kern="1000" spc="-2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/ </a:t>
            </a:r>
            <a:r>
              <a:rPr lang="en-GB" kern="1000" spc="-2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microscópicas</a:t>
            </a:r>
            <a:r>
              <a:rPr lang="en-GB" kern="1000" spc="-2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de </a:t>
            </a:r>
            <a:r>
              <a:rPr lang="en-GB" kern="1000" spc="-2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reacción</a:t>
            </a:r>
            <a:r>
              <a:rPr lang="en-GB" kern="1000" spc="-2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de la </a:t>
            </a:r>
            <a:r>
              <a:rPr lang="en-GB" kern="1000" spc="-2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madera</a:t>
            </a:r>
            <a:endParaRPr lang="en-GB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649747" y="811768"/>
            <a:ext cx="3638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1000" spc="-2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Defectos relacionados con el tablero</a:t>
            </a:r>
            <a:endParaRPr lang="en-GB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54206" y="3800151"/>
            <a:ext cx="3278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1000" spc="-20" dirty="0">
                <a:solidFill>
                  <a:srgbClr val="456A2C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Árbol en pie (pino y abeto)</a:t>
            </a:r>
            <a:endParaRPr lang="en-GB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65218" y="6726990"/>
            <a:ext cx="3278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kern="1000" spc="-20" dirty="0" err="1">
                <a:solidFill>
                  <a:schemeClr val="bg1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Tipos</a:t>
            </a:r>
            <a:r>
              <a:rPr lang="en-GB" kern="1000" spc="-20" dirty="0">
                <a:solidFill>
                  <a:schemeClr val="bg1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 de </a:t>
            </a:r>
            <a:r>
              <a:rPr lang="en-GB" kern="1000" spc="-20" dirty="0" err="1">
                <a:solidFill>
                  <a:schemeClr val="bg1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nudos</a:t>
            </a:r>
            <a:endParaRPr lang="en-GB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2040" y="9433222"/>
            <a:ext cx="83320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800" dirty="0" err="1">
                <a:solidFill>
                  <a:schemeClr val="bg1"/>
                </a:solidFill>
                <a:latin typeface="Glacial Indifference" panose="020B0604020202020204" charset="0"/>
              </a:rPr>
              <a:t>Hodley</a:t>
            </a:r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 R.B. Understanding Wood: A Craftsman's Guide to Wood Technology. 2000</a:t>
            </a:r>
          </a:p>
          <a:p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https://20d54786-a-62cb3a1a-s-sites.googlegroups.com/site/leonardoguitarresearch/glossary/Eng%20-%20Deformations.png?attachauth=ANoY7cpapMBSW-3jG8m2jTfvC0iWvOV2qhpRFY_6NjGeyQ5k9rnYg7qjkoj6p7ElcN3HaESI3-yCK9ZVQ-blXo_CeNBUmtt8TG-OSd3CbYG5ygBmqDLpz_3sy2ED1R4tNuMOPe0pjeUr8V82WpbNzWs6q_RP7iJ95pFDwuFXNibm_sE1-hsmLKqeKHr1AtS03ymwZvOPvIA51S0ZBoZNLJkgTklHStCakbNZS18oGgCPxu1uYCffzXRks-zjdcuNxPOtH9r7GCMq&amp;attredirects=0 </a:t>
            </a:r>
          </a:p>
          <a:p>
            <a:pPr lvl="0"/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Wood Handbook, 2010</a:t>
            </a: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95AA741F-BA6D-4143-9B05-348EA3AA5F5B}"/>
              </a:ext>
            </a:extLst>
          </p:cNvPr>
          <p:cNvSpPr txBox="1"/>
          <p:nvPr/>
        </p:nvSpPr>
        <p:spPr>
          <a:xfrm>
            <a:off x="11506200" y="9791700"/>
            <a:ext cx="66294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s-ES" sz="1400" spc="80" dirty="0">
                <a:solidFill>
                  <a:srgbClr val="52584D"/>
                </a:solidFill>
                <a:latin typeface="Glacial Indifference"/>
              </a:rPr>
              <a:t>UNIDAD 1: Propiedades de la madera, sus limitaciones y la física de la construcción de la madera</a:t>
            </a:r>
            <a:endParaRPr lang="en-US" sz="1400" spc="80" dirty="0">
              <a:solidFill>
                <a:srgbClr val="52584D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80200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3062868"/>
            <a:chOff x="0" y="-95249"/>
            <a:chExt cx="9216551" cy="4083825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2831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6200" b="1" spc="310" dirty="0">
                  <a:solidFill>
                    <a:schemeClr val="bg1"/>
                  </a:solidFill>
                  <a:latin typeface="League Spartan" panose="00000800000000000000" charset="0"/>
                  <a:ea typeface="Verdana" panose="020B0604030504040204" pitchFamily="34" charset="0"/>
                </a:rPr>
                <a:t>PROPIEDADES FISICAS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GB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5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41280" y="114300"/>
            <a:ext cx="7284720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s-ES" sz="2400" b="1" spc="120" dirty="0">
                <a:solidFill>
                  <a:srgbClr val="456A2C"/>
                </a:solidFill>
                <a:latin typeface="Glacial Indifference"/>
              </a:rPr>
              <a:t>Contenido de humedad (MC) y densidad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67294" y="832653"/>
            <a:ext cx="3669417" cy="2917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C:\Users\Uldis\Pictures\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0" y="788112"/>
            <a:ext cx="3651568" cy="2924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Uldis\Pictures\b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0" y="4755418"/>
            <a:ext cx="2057400" cy="3218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The difference in density in wood from 1918 to 2018 : Damnthatsinterest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269" y="4850691"/>
            <a:ext cx="2536384" cy="26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Uldis\Pictures\asdf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630" y="4751949"/>
            <a:ext cx="1922339" cy="32184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097280" y="9433222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https://www.wooduchoose.com/BlogPost/?Moisture-Content-of-Wood </a:t>
            </a:r>
            <a:endParaRPr lang="en-GB" sz="800" kern="1000" dirty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r>
              <a:rPr lang="en-GB" sz="800" kern="1000" dirty="0">
                <a:solidFill>
                  <a:schemeClr val="bg1"/>
                </a:solidFill>
                <a:latin typeface="Glacial Indifference" panose="020B0604020202020204" charset="0"/>
                <a:ea typeface="TimesNewRomanPSMT"/>
                <a:cs typeface="Angsana New" panose="02020603050405020304" pitchFamily="18" charset="-34"/>
              </a:rPr>
              <a:t>https://www.reddit.com/r/Damnthatsinteresting/comments/fbhmw1/the_difference_in_density_in_wood_from_1918_to/</a:t>
            </a:r>
          </a:p>
          <a:p>
            <a:pPr lvl="0"/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Wood Handbook, Robert J. Ross. Forest Products Laboratory USDA Forest Service. 2010, https://www.fs.usda.gov/treesearch/pubs/37440</a:t>
            </a:r>
          </a:p>
          <a:p>
            <a:pPr lvl="0"/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Liepiņš J. Methodology development for forest stand biomass and carbon stock estimates in Latvia, doctoral thesis, LLU, 2019., 60 p.</a:t>
            </a:r>
          </a:p>
          <a:p>
            <a:r>
              <a:rPr lang="en-GB" sz="800" kern="1000" dirty="0">
                <a:solidFill>
                  <a:schemeClr val="bg1"/>
                </a:solidFill>
                <a:latin typeface="Glacial Indifference" panose="020B0604020202020204" charset="0"/>
                <a:ea typeface="TimesNewRomanPSMT"/>
                <a:cs typeface="Angsana New" panose="02020603050405020304" pitchFamily="18" charset="-34"/>
              </a:rPr>
              <a:t> </a:t>
            </a:r>
            <a:endParaRPr lang="en-GB" sz="800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BBA6B1A-AC93-4A4F-A8E8-8AFF10C49829}"/>
              </a:ext>
            </a:extLst>
          </p:cNvPr>
          <p:cNvCxnSpPr/>
          <p:nvPr/>
        </p:nvCxnSpPr>
        <p:spPr>
          <a:xfrm flipV="1">
            <a:off x="2362200" y="1866900"/>
            <a:ext cx="152400" cy="152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9">
            <a:extLst>
              <a:ext uri="{FF2B5EF4-FFF2-40B4-BE49-F238E27FC236}">
                <a16:creationId xmlns:a16="http://schemas.microsoft.com/office/drawing/2014/main" id="{59D735D6-9442-4BAF-846C-CB03C4E50F3E}"/>
              </a:ext>
            </a:extLst>
          </p:cNvPr>
          <p:cNvSpPr txBox="1"/>
          <p:nvPr/>
        </p:nvSpPr>
        <p:spPr>
          <a:xfrm>
            <a:off x="11506200" y="9791700"/>
            <a:ext cx="66294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s-ES" sz="1400" spc="80" dirty="0">
                <a:solidFill>
                  <a:srgbClr val="52584D"/>
                </a:solidFill>
                <a:latin typeface="Glacial Indifference"/>
              </a:rPr>
              <a:t>UNIDAD 1: Propiedades de la madera, sus limitaciones y la física de la construcción de la madera</a:t>
            </a:r>
            <a:endParaRPr lang="en-US" sz="1400" spc="80" dirty="0">
              <a:solidFill>
                <a:srgbClr val="5258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9" name="TextBox 9"/>
          <p:cNvSpPr txBox="1"/>
          <p:nvPr/>
        </p:nvSpPr>
        <p:spPr>
          <a:xfrm>
            <a:off x="1765205" y="3404580"/>
            <a:ext cx="691183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10"/>
              </a:lnSpc>
            </a:pPr>
            <a:endParaRPr lang="en-GB" sz="3700" spc="185" dirty="0">
              <a:solidFill>
                <a:schemeClr val="bg1"/>
              </a:solidFill>
              <a:latin typeface="League Spartan"/>
            </a:endParaRPr>
          </a:p>
        </p:txBody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6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9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21" name="Group 7"/>
          <p:cNvGrpSpPr/>
          <p:nvPr/>
        </p:nvGrpSpPr>
        <p:grpSpPr>
          <a:xfrm>
            <a:off x="1765205" y="957263"/>
            <a:ext cx="6912414" cy="3062868"/>
            <a:chOff x="0" y="-95249"/>
            <a:chExt cx="9216551" cy="4083825"/>
          </a:xfrm>
        </p:grpSpPr>
        <p:sp>
          <p:nvSpPr>
            <p:cNvPr id="22" name="TextBox 8"/>
            <p:cNvSpPr txBox="1"/>
            <p:nvPr/>
          </p:nvSpPr>
          <p:spPr>
            <a:xfrm>
              <a:off x="0" y="-95249"/>
              <a:ext cx="9216551" cy="2872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6200" spc="310" dirty="0">
                  <a:solidFill>
                    <a:schemeClr val="bg1"/>
                  </a:solidFill>
                  <a:latin typeface="League Spartan" panose="00000800000000000000" charset="0"/>
                </a:rPr>
                <a:t>PROPIEDADES MECANICAS</a:t>
              </a:r>
            </a:p>
          </p:txBody>
        </p:sp>
        <p:sp>
          <p:nvSpPr>
            <p:cNvPr id="23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GB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24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6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26" name="Picture 25" descr="C:\Users\Uldis\Pictures\rthrty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6"/>
          <a:stretch/>
        </p:blipFill>
        <p:spPr bwMode="auto">
          <a:xfrm>
            <a:off x="9645687" y="2781300"/>
            <a:ext cx="4398963" cy="144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LCT ONE Deckenmontage © DarkoTodorov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471" y="495300"/>
            <a:ext cx="2590800" cy="1876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https://inhabitat.com/wp-content/blogs.dir/1/files/2010/10/new-25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429471" y="266700"/>
            <a:ext cx="1995488" cy="2139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https://nptel.ac.in/content/storage2/courses/101104010/lecture39/images/figure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76214" y="2705100"/>
            <a:ext cx="3859386" cy="2734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Experimental study on compressive and tensile properties of a bamboo  scrimber at elevated temperatures - ScienceDirect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8495348" y="7223753"/>
            <a:ext cx="2717800" cy="658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Experimental study on compressive and tensile properties of a bamboo  scrimber at elevated temperatures - ScienceDirect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9255760" y="7215286"/>
            <a:ext cx="2781300" cy="718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C:\Users\Uldis\Pictures\sdfg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654" y="5483774"/>
            <a:ext cx="3830320" cy="5346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4734663" y="951227"/>
                <a:ext cx="966867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GB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Glacial Indifference" panose="020B060402020202020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4663" y="951227"/>
                <a:ext cx="966867" cy="495649"/>
              </a:xfrm>
              <a:prstGeom prst="rect">
                <a:avLst/>
              </a:prstGeom>
              <a:blipFill rotWithShape="0">
                <a:blip r:embed="rId10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14725721" y="1603278"/>
            <a:ext cx="3635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i="1" kern="1000" dirty="0">
                <a:solidFill>
                  <a:srgbClr val="00000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F- </a:t>
            </a:r>
            <a:r>
              <a:rPr lang="en-GB" sz="1200" kern="1000" dirty="0">
                <a:solidFill>
                  <a:srgbClr val="00000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load, N</a:t>
            </a:r>
            <a:r>
              <a:rPr lang="en-GB" sz="1200" kern="1000" dirty="0">
                <a:solidFill>
                  <a:srgbClr val="23202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;</a:t>
            </a:r>
            <a:endParaRPr lang="en-GB" sz="1200" kern="1000" dirty="0">
              <a:latin typeface="Glacial Indifference" panose="020B0604020202020204" charset="0"/>
              <a:ea typeface="TimesNewRomanPSMT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</a:pPr>
            <a:r>
              <a:rPr lang="en-GB" sz="1200" i="1" kern="1000" dirty="0">
                <a:solidFill>
                  <a:srgbClr val="00000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a –</a:t>
            </a:r>
            <a:r>
              <a:rPr lang="en-GB" sz="1200" kern="1000" dirty="0">
                <a:solidFill>
                  <a:srgbClr val="23202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 sample cross section width, mm;</a:t>
            </a:r>
            <a:endParaRPr lang="en-GB" sz="1200" kern="1000" dirty="0">
              <a:latin typeface="Glacial Indifference" panose="020B0604020202020204" charset="0"/>
              <a:ea typeface="TimesNewRomanPSMT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</a:pPr>
            <a:r>
              <a:rPr lang="en-GB" sz="1200" i="1" kern="1000" dirty="0">
                <a:solidFill>
                  <a:srgbClr val="00000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l –</a:t>
            </a:r>
            <a:r>
              <a:rPr lang="en-GB" sz="1200" kern="1000" dirty="0">
                <a:solidFill>
                  <a:srgbClr val="23202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 sample cross section</a:t>
            </a:r>
            <a:r>
              <a:rPr lang="en-GB" sz="1200" i="1" kern="1000" dirty="0">
                <a:solidFill>
                  <a:srgbClr val="00000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en-GB" sz="1200" kern="1000" dirty="0">
                <a:solidFill>
                  <a:srgbClr val="00000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length</a:t>
            </a:r>
            <a:r>
              <a:rPr lang="en-GB" sz="1200" kern="1000" dirty="0">
                <a:solidFill>
                  <a:srgbClr val="232020"/>
                </a:solidFill>
                <a:latin typeface="Glacial Indifference" panose="020B0604020202020204" charset="0"/>
                <a:ea typeface="TimesNewRomanPSMT"/>
                <a:cs typeface="Times New Roman" panose="02020603050405020304" pitchFamily="18" charset="0"/>
              </a:rPr>
              <a:t>, mm.</a:t>
            </a:r>
            <a:endParaRPr lang="en-GB" sz="1200" kern="1000" dirty="0">
              <a:effectLst/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698427" y="190500"/>
            <a:ext cx="1978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League Spartan"/>
              </a:rPr>
              <a:t>COMPRESIÓN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762471" y="2476500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League Spartan"/>
              </a:rPr>
              <a:t>PLIEGUE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781621" y="5687073"/>
            <a:ext cx="1351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League Spartan"/>
              </a:rPr>
              <a:t>TENSI</a:t>
            </a:r>
            <a:r>
              <a:rPr lang="en-GB" b="1" spc="100" dirty="0">
                <a:solidFill>
                  <a:srgbClr val="456A2C"/>
                </a:solidFill>
                <a:latin typeface="League Spartan"/>
              </a:rPr>
              <a:t>Ó</a:t>
            </a:r>
            <a:r>
              <a:rPr lang="en-GB" spc="100" dirty="0">
                <a:solidFill>
                  <a:srgbClr val="456A2C"/>
                </a:solidFill>
                <a:latin typeface="League Spartan"/>
              </a:rPr>
              <a:t>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2207128" y="5694448"/>
            <a:ext cx="1052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League Spartan"/>
              </a:rPr>
              <a:t>CORTE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557233"/>
              </p:ext>
            </p:extLst>
          </p:nvPr>
        </p:nvGraphicFramePr>
        <p:xfrm>
          <a:off x="13139738" y="4446306"/>
          <a:ext cx="1050837" cy="51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11" imgW="812447" imgH="393529" progId="Equation.3">
                  <p:embed/>
                </p:oleObj>
              </mc:Choice>
              <mc:Fallback>
                <p:oleObj name="Equation" r:id="rId11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39738" y="4446306"/>
                        <a:ext cx="1050837" cy="516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9523497" y="4277005"/>
            <a:ext cx="4794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i="1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F</a:t>
            </a:r>
            <a:r>
              <a:rPr lang="en-GB" sz="1200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– max. load, N;</a:t>
            </a:r>
          </a:p>
          <a:p>
            <a:pPr>
              <a:spcAft>
                <a:spcPts val="0"/>
              </a:spcAft>
            </a:pPr>
            <a:r>
              <a:rPr lang="en-GB" sz="1200" i="1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l</a:t>
            </a:r>
            <a:r>
              <a:rPr lang="en-GB" sz="1200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– span, mm;</a:t>
            </a:r>
          </a:p>
          <a:p>
            <a:pPr>
              <a:spcAft>
                <a:spcPts val="0"/>
              </a:spcAft>
            </a:pPr>
            <a:r>
              <a:rPr lang="en-GB" sz="1200" i="1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b</a:t>
            </a:r>
            <a:r>
              <a:rPr lang="en-GB" sz="1200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- width of the sample, mm;</a:t>
            </a:r>
          </a:p>
          <a:p>
            <a:pPr>
              <a:spcAft>
                <a:spcPts val="0"/>
              </a:spcAft>
            </a:pPr>
            <a:r>
              <a:rPr lang="en-GB" sz="1200" i="1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h</a:t>
            </a:r>
            <a:r>
              <a:rPr lang="en-GB" sz="1200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- thickness of the sample, mm;</a:t>
            </a:r>
          </a:p>
          <a:p>
            <a:pPr>
              <a:spcAft>
                <a:spcPts val="0"/>
              </a:spcAft>
            </a:pPr>
            <a:r>
              <a:rPr lang="en-GB" sz="1200" i="1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  <a:sym typeface="Symbol" panose="05050102010706020507" pitchFamily="18" charset="2"/>
              </a:rPr>
              <a:t>F </a:t>
            </a:r>
            <a:r>
              <a:rPr lang="en-GB" sz="1200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  <a:sym typeface="Symbol" panose="05050102010706020507" pitchFamily="18" charset="2"/>
              </a:rPr>
              <a:t>- </a:t>
            </a:r>
            <a:r>
              <a:rPr lang="en-GB" sz="1200" dirty="0">
                <a:latin typeface="Glacial Indifference" panose="020B0604020202020204" charset="0"/>
              </a:rPr>
              <a:t>load difference at elastic deformation, N;</a:t>
            </a:r>
            <a:endParaRPr lang="en-GB" sz="1200" kern="1000" dirty="0"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  <a:sym typeface="Symbol" panose="05050102010706020507" pitchFamily="18" charset="2"/>
            </a:endParaRPr>
          </a:p>
          <a:p>
            <a:pPr>
              <a:spcAft>
                <a:spcPts val="0"/>
              </a:spcAft>
            </a:pPr>
            <a:r>
              <a:rPr lang="en-GB" sz="1200" i="1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  <a:sym typeface="Symbol" panose="05050102010706020507" pitchFamily="18" charset="2"/>
              </a:rPr>
              <a:t>f</a:t>
            </a:r>
            <a:r>
              <a:rPr lang="en-GB" sz="1200" kern="1000" dirty="0"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  <a:sym typeface="Symbol" panose="05050102010706020507" pitchFamily="18" charset="2"/>
              </a:rPr>
              <a:t> - </a:t>
            </a:r>
            <a:r>
              <a:rPr lang="en-GB" sz="1200" dirty="0">
                <a:latin typeface="Glacial Indifference" panose="020B0604020202020204" charset="0"/>
              </a:rPr>
              <a:t>displacement difference at elastic deformation, mm;</a:t>
            </a:r>
            <a:endParaRPr lang="en-GB" sz="1200" kern="1000" dirty="0"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003082"/>
              </p:ext>
            </p:extLst>
          </p:nvPr>
        </p:nvGraphicFramePr>
        <p:xfrm>
          <a:off x="11639493" y="4410178"/>
          <a:ext cx="1135270" cy="484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13" imgW="1130300" imgH="457200" progId="Equation.3">
                  <p:embed/>
                </p:oleObj>
              </mc:Choice>
              <mc:Fallback>
                <p:oleObj name="Equation" r:id="rId13" imgW="1130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9493" y="4410178"/>
                        <a:ext cx="1135270" cy="4847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918524"/>
              </p:ext>
            </p:extLst>
          </p:nvPr>
        </p:nvGraphicFramePr>
        <p:xfrm>
          <a:off x="11138084" y="7498839"/>
          <a:ext cx="6997515" cy="16459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13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5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5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3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1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1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Especie</a:t>
                      </a:r>
                      <a:r>
                        <a:rPr lang="en-GB" sz="1200" kern="100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de </a:t>
                      </a:r>
                      <a:r>
                        <a:rPr lang="en-GB" sz="1200" kern="100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madera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Resistencia a </a:t>
                      </a:r>
                      <a:r>
                        <a:rPr lang="en-GB" sz="1200" kern="1000" dirty="0" err="1">
                          <a:effectLst/>
                        </a:rPr>
                        <a:t>flexión</a:t>
                      </a:r>
                      <a:r>
                        <a:rPr lang="en-GB" sz="1200" kern="1000" dirty="0">
                          <a:effectLst/>
                        </a:rPr>
                        <a:t>, </a:t>
                      </a:r>
                      <a:endParaRPr lang="lv-LV" sz="1200" kern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N mm</a:t>
                      </a:r>
                      <a:r>
                        <a:rPr lang="en-GB" sz="1200" kern="1000" baseline="30000" dirty="0">
                          <a:effectLst/>
                        </a:rPr>
                        <a:t>-2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Resistencia a compression </a:t>
                      </a:r>
                      <a:r>
                        <a:rPr lang="en-GB" sz="1200" kern="1000" dirty="0" err="1">
                          <a:effectLst/>
                        </a:rPr>
                        <a:t>paralela</a:t>
                      </a:r>
                      <a:r>
                        <a:rPr lang="en-GB" sz="1200" kern="1000" dirty="0">
                          <a:effectLst/>
                        </a:rPr>
                        <a:t> a las </a:t>
                      </a:r>
                      <a:r>
                        <a:rPr lang="en-GB" sz="1200" kern="1000" dirty="0" err="1">
                          <a:effectLst/>
                        </a:rPr>
                        <a:t>vetas</a:t>
                      </a:r>
                      <a:r>
                        <a:rPr lang="en-GB" sz="1200" kern="1000" dirty="0">
                          <a:effectLst/>
                        </a:rPr>
                        <a:t>, N mm</a:t>
                      </a:r>
                      <a:r>
                        <a:rPr lang="en-GB" sz="1200" kern="1000" baseline="30000" dirty="0">
                          <a:effectLst/>
                        </a:rPr>
                        <a:t>-2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Resistencia a compression perpendicular a las </a:t>
                      </a:r>
                      <a:r>
                        <a:rPr lang="en-GB" sz="1200" kern="1000" dirty="0" err="1">
                          <a:effectLst/>
                        </a:rPr>
                        <a:t>vetas</a:t>
                      </a:r>
                      <a:r>
                        <a:rPr lang="en-GB" sz="1200" kern="1000" dirty="0">
                          <a:effectLst/>
                        </a:rPr>
                        <a:t>, N mm</a:t>
                      </a:r>
                      <a:r>
                        <a:rPr lang="en-GB" sz="1200" kern="1000" baseline="30000" dirty="0">
                          <a:effectLst/>
                        </a:rPr>
                        <a:t>-2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Resistencia a tension </a:t>
                      </a:r>
                      <a:r>
                        <a:rPr lang="en-GB" sz="1200" kern="1000" dirty="0" err="1">
                          <a:effectLst/>
                        </a:rPr>
                        <a:t>paralela</a:t>
                      </a:r>
                      <a:r>
                        <a:rPr lang="en-GB" sz="1200" kern="1000" dirty="0">
                          <a:effectLst/>
                        </a:rPr>
                        <a:t> a las </a:t>
                      </a:r>
                      <a:r>
                        <a:rPr lang="en-GB" sz="1200" kern="1000" dirty="0" err="1">
                          <a:effectLst/>
                        </a:rPr>
                        <a:t>vetas</a:t>
                      </a:r>
                      <a:r>
                        <a:rPr lang="en-GB" sz="1200" kern="1000" dirty="0">
                          <a:effectLst/>
                        </a:rPr>
                        <a:t>, N mm</a:t>
                      </a:r>
                      <a:r>
                        <a:rPr lang="en-GB" sz="1200" kern="1000" baseline="30000" dirty="0">
                          <a:effectLst/>
                        </a:rPr>
                        <a:t>-2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 err="1">
                          <a:effectLst/>
                        </a:rPr>
                        <a:t>Densidad</a:t>
                      </a:r>
                      <a:r>
                        <a:rPr lang="en-GB" sz="1200" kern="1000" dirty="0">
                          <a:effectLst/>
                        </a:rPr>
                        <a:t>, </a:t>
                      </a:r>
                      <a:endParaRPr lang="lv-LV" sz="1200" kern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kg m</a:t>
                      </a:r>
                      <a:r>
                        <a:rPr lang="en-GB" sz="1200" kern="1000" baseline="30000" dirty="0">
                          <a:effectLst/>
                        </a:rPr>
                        <a:t>-3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MC 12%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MC </a:t>
                      </a:r>
                      <a:r>
                        <a:rPr lang="en-GB" sz="1200" kern="1000" dirty="0">
                          <a:effectLst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GB" sz="1200" kern="1000" dirty="0">
                          <a:effectLst/>
                        </a:rPr>
                        <a:t>30%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MC 12%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MC </a:t>
                      </a:r>
                      <a:r>
                        <a:rPr lang="en-GB" sz="1200" kern="1000" dirty="0">
                          <a:effectLst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GB" sz="1200" kern="1000" dirty="0">
                          <a:effectLst/>
                        </a:rPr>
                        <a:t>30%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MC 12%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MC </a:t>
                      </a:r>
                      <a:r>
                        <a:rPr lang="en-GB" sz="1200" kern="1000" dirty="0">
                          <a:effectLst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GB" sz="1200" kern="1000" dirty="0">
                          <a:effectLst/>
                        </a:rPr>
                        <a:t>30%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MC 12%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MC </a:t>
                      </a:r>
                      <a:r>
                        <a:rPr lang="en-GB" sz="1200" kern="1000" dirty="0">
                          <a:effectLst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GB" sz="1200" kern="1000" dirty="0">
                          <a:effectLst/>
                        </a:rPr>
                        <a:t>30%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>
                          <a:effectLst/>
                        </a:rPr>
                        <a:t>Pino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91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49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50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21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7,0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5,0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95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78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540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dirty="0" err="1">
                          <a:effectLst/>
                        </a:rPr>
                        <a:t>Abeto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87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43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39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19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5,3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3,8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116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77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>
                          <a:effectLst/>
                        </a:rPr>
                        <a:t>470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 dirty="0">
                          <a:effectLst/>
                        </a:rPr>
                        <a:t>Roble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103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66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57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31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10,2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7,2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140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>
                          <a:effectLst/>
                        </a:rPr>
                        <a:t>107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0" dirty="0">
                          <a:effectLst/>
                        </a:rPr>
                        <a:t>820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1028648" y="9328063"/>
            <a:ext cx="7102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https://extension.okstate.edu/fact-sheets/strength-properties-of-wood-for-practical-applications.html</a:t>
            </a:r>
          </a:p>
          <a:p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https://www.buildup.eu/en/practices/cases/lifecycle-tower-one-building</a:t>
            </a:r>
          </a:p>
          <a:p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https://inhabitat.com/lifecycle-tower-in-austria-will-be-worlds-tallest-wooden-building/new-25-8/</a:t>
            </a:r>
          </a:p>
          <a:p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https://nptel.ac.in/content/storage2/courses/101104010/lecture39/39_6.htm</a:t>
            </a:r>
          </a:p>
          <a:p>
            <a:pPr lvl="0"/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Xu M., Cui Z., Chen Z. and Xiang J. Experimental study on compressive and tensile properties of a bamboo </a:t>
            </a:r>
            <a:r>
              <a:rPr lang="en-GB" sz="800" dirty="0" err="1">
                <a:solidFill>
                  <a:schemeClr val="bg1"/>
                </a:solidFill>
                <a:latin typeface="Glacial Indifference" panose="020B0604020202020204" charset="0"/>
              </a:rPr>
              <a:t>scrimber</a:t>
            </a:r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 at elevated temperatures. Construction and Building Materials, Volume 151, 2017</a:t>
            </a:r>
          </a:p>
          <a:p>
            <a:pPr lvl="0"/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Gupta and Sinha. Effect of grain angle on shear strength of Douglas-fir wood. 2012.</a:t>
            </a:r>
          </a:p>
          <a:p>
            <a:endParaRPr lang="en-GB" sz="800" kern="1000" dirty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r>
              <a:rPr lang="en-GB" sz="8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endParaRPr lang="en-GB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014920" y="7220044"/>
            <a:ext cx="49135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spc="100" dirty="0">
                <a:solidFill>
                  <a:srgbClr val="456A2C"/>
                </a:solidFill>
                <a:latin typeface="League Spartan"/>
              </a:rPr>
              <a:t>DESCRIPCION GENERAL DE LAS PROPIEDADES</a:t>
            </a:r>
            <a:endParaRPr lang="en-GB" sz="1400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348312" y="6062610"/>
            <a:ext cx="4882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League Spartan"/>
              </a:rPr>
              <a:t>VISCOELASTICIDAD </a:t>
            </a:r>
            <a:r>
              <a:rPr lang="en-GB" sz="1400" spc="100" dirty="0">
                <a:solidFill>
                  <a:srgbClr val="456A2C"/>
                </a:solidFill>
                <a:latin typeface="League Spartan"/>
              </a:rPr>
              <a:t>(Click </a:t>
            </a:r>
            <a:r>
              <a:rPr lang="en-GB" sz="1400" spc="100" dirty="0" err="1">
                <a:solidFill>
                  <a:srgbClr val="456A2C"/>
                </a:solidFill>
                <a:latin typeface="League Spartan"/>
              </a:rPr>
              <a:t>en</a:t>
            </a:r>
            <a:r>
              <a:rPr lang="en-GB" sz="1400" spc="100" dirty="0">
                <a:solidFill>
                  <a:srgbClr val="456A2C"/>
                </a:solidFill>
                <a:latin typeface="League Spartan"/>
              </a:rPr>
              <a:t> la imagen)</a:t>
            </a:r>
            <a:endParaRPr lang="en-GB" sz="1200" spc="100" dirty="0">
              <a:solidFill>
                <a:srgbClr val="456A2C"/>
              </a:solidFill>
              <a:latin typeface="League Spartan"/>
            </a:endParaRPr>
          </a:p>
        </p:txBody>
      </p:sp>
      <p:pic>
        <p:nvPicPr>
          <p:cNvPr id="48" name="Picture 47">
            <a:hlinkClick r:id="rId15"/>
          </p:cNvPr>
          <p:cNvPicPr>
            <a:picLocks noChangeAspect="1"/>
          </p:cNvPicPr>
          <p:nvPr/>
        </p:nvPicPr>
        <p:blipFill rotWithShape="1">
          <a:blip r:embed="rId16"/>
          <a:srcRect l="12500" t="11481" r="15833" b="11481"/>
          <a:stretch/>
        </p:blipFill>
        <p:spPr>
          <a:xfrm>
            <a:off x="11390941" y="6425700"/>
            <a:ext cx="1190769" cy="720000"/>
          </a:xfrm>
          <a:prstGeom prst="rect">
            <a:avLst/>
          </a:prstGeom>
        </p:spPr>
      </p:pic>
      <p:pic>
        <p:nvPicPr>
          <p:cNvPr id="49" name="Picture 48">
            <a:hlinkClick r:id="rId17"/>
          </p:cNvPr>
          <p:cNvPicPr>
            <a:picLocks noChangeAspect="1"/>
          </p:cNvPicPr>
          <p:nvPr/>
        </p:nvPicPr>
        <p:blipFill rotWithShape="1">
          <a:blip r:embed="rId18"/>
          <a:srcRect l="13333" t="20371" r="15833" b="11482"/>
          <a:stretch/>
        </p:blipFill>
        <p:spPr>
          <a:xfrm>
            <a:off x="13115019" y="6445164"/>
            <a:ext cx="1330435" cy="720000"/>
          </a:xfrm>
          <a:prstGeom prst="rect">
            <a:avLst/>
          </a:prstGeom>
        </p:spPr>
      </p:pic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5228F2D5-178B-4C60-A11B-AF642EB32A4D}"/>
              </a:ext>
            </a:extLst>
          </p:cNvPr>
          <p:cNvCxnSpPr/>
          <p:nvPr/>
        </p:nvCxnSpPr>
        <p:spPr>
          <a:xfrm flipV="1">
            <a:off x="3962400" y="1866900"/>
            <a:ext cx="152400" cy="152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3F3E3FB-E105-46A0-B380-AEF3DB77D2F9}"/>
              </a:ext>
            </a:extLst>
          </p:cNvPr>
          <p:cNvCxnSpPr>
            <a:cxnSpLocks/>
          </p:cNvCxnSpPr>
          <p:nvPr/>
        </p:nvCxnSpPr>
        <p:spPr>
          <a:xfrm flipV="1">
            <a:off x="14268909" y="7340099"/>
            <a:ext cx="56691" cy="57135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9">
            <a:extLst>
              <a:ext uri="{FF2B5EF4-FFF2-40B4-BE49-F238E27FC236}">
                <a16:creationId xmlns:a16="http://schemas.microsoft.com/office/drawing/2014/main" id="{4726A9C1-F9FB-479F-9C9D-785BBCBB3BCB}"/>
              </a:ext>
            </a:extLst>
          </p:cNvPr>
          <p:cNvSpPr txBox="1"/>
          <p:nvPr/>
        </p:nvSpPr>
        <p:spPr>
          <a:xfrm>
            <a:off x="11506200" y="9791700"/>
            <a:ext cx="66294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s-ES" sz="1400" spc="80" dirty="0">
                <a:solidFill>
                  <a:srgbClr val="52584D"/>
                </a:solidFill>
                <a:latin typeface="Glacial Indifference"/>
              </a:rPr>
              <a:t>UNIDAD 1: Propiedades de la madera, sus limitaciones y la física de la construcción de la madera</a:t>
            </a:r>
            <a:endParaRPr lang="en-US" sz="1400" spc="80" dirty="0">
              <a:solidFill>
                <a:srgbClr val="52584D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75351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147719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295400" y="957263"/>
            <a:ext cx="7696200" cy="3062868"/>
            <a:chOff x="0" y="-95249"/>
            <a:chExt cx="9216551" cy="4083825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2872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6200" spc="310" dirty="0">
                  <a:solidFill>
                    <a:schemeClr val="bg1"/>
                  </a:solidFill>
                  <a:latin typeface="League Spartan"/>
                </a:rPr>
                <a:t>PROPIEDADES TECNOLOGICAS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GB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7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11" name="Picture 10" descr="C:\Users\Uldis\Pictures\77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884" y="342900"/>
            <a:ext cx="4939547" cy="377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Uldis\Pictures\787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091" y="800100"/>
            <a:ext cx="2648869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Graphic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025" y="4076700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Graphic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87106" y="4076700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Graphic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71187" y="4076700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Graphic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93"/>
          <a:stretch/>
        </p:blipFill>
        <p:spPr bwMode="auto">
          <a:xfrm>
            <a:off x="16259400" y="4076700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089820"/>
              </p:ext>
            </p:extLst>
          </p:nvPr>
        </p:nvGraphicFramePr>
        <p:xfrm>
          <a:off x="9492847" y="5829300"/>
          <a:ext cx="8795153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8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5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spc="-20" dirty="0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</a:rPr>
                        <a:t>saw-frame sawing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Glacial Indifference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lv-LV" sz="1200" spc="-20" dirty="0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</a:rPr>
                        <a:t>       </a:t>
                      </a:r>
                      <a:r>
                        <a:rPr lang="en-GB" sz="1200" spc="-20" dirty="0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</a:rPr>
                        <a:t>bend-saw sawing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Glacial Indifference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lv-LV" sz="1200" spc="-20" dirty="0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</a:rPr>
                        <a:t>          </a:t>
                      </a:r>
                      <a:r>
                        <a:rPr lang="en-GB" sz="1200" spc="-20" dirty="0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</a:rPr>
                        <a:t>ripsaw sawing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Glacial Indifference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lv-LV" sz="1200" spc="-20" dirty="0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</a:rPr>
                        <a:t>      </a:t>
                      </a:r>
                      <a:r>
                        <a:rPr lang="en-GB" sz="1200" spc="-20" dirty="0">
                          <a:solidFill>
                            <a:schemeClr val="tx1"/>
                          </a:solidFill>
                          <a:effectLst/>
                          <a:latin typeface="Glacial Indifference" panose="020B0604020202020204" charset="0"/>
                        </a:rPr>
                        <a:t>milling machine used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Glacial Indifference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9698427" y="190500"/>
            <a:ext cx="3522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League Spartan"/>
              </a:rPr>
              <a:t>MATERIALES ASERRADOS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637754" y="3619500"/>
            <a:ext cx="239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League Spartan"/>
              </a:rPr>
              <a:t>TIPOS DE SIERRA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564632" y="6057900"/>
            <a:ext cx="3301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00" dirty="0">
                <a:solidFill>
                  <a:srgbClr val="456A2C"/>
                </a:solidFill>
                <a:latin typeface="League Spartan"/>
              </a:rPr>
              <a:t>SECADO DE LA MADERA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t="8536" r="800" b="-356"/>
          <a:stretch/>
        </p:blipFill>
        <p:spPr>
          <a:xfrm>
            <a:off x="12852400" y="6210300"/>
            <a:ext cx="5359400" cy="345949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127735" y="9404548"/>
            <a:ext cx="4069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Glacial Indifference" panose="020B0604020202020204" charset="0"/>
              </a:rPr>
              <a:t>https://www.woodcraft.com/blog_entries/how-to-air-dry-lumber-turn-freshly-cut-stock-into-a-cash-crop-of-woodworking-woods#</a:t>
            </a:r>
          </a:p>
          <a:p>
            <a:r>
              <a:rPr lang="en-GB" sz="1000" dirty="0">
                <a:solidFill>
                  <a:schemeClr val="bg1"/>
                </a:solidFill>
                <a:latin typeface="Glacial Indifference" panose="020B0604020202020204" charset="0"/>
              </a:rPr>
              <a:t>https://www.incomac.com/en/prodotti/pal-wood-dryer/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67" y="6362700"/>
            <a:ext cx="3686494" cy="23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30B41BD5-ECEC-4A8F-8988-D37E55C49931}"/>
              </a:ext>
            </a:extLst>
          </p:cNvPr>
          <p:cNvCxnSpPr/>
          <p:nvPr/>
        </p:nvCxnSpPr>
        <p:spPr>
          <a:xfrm flipV="1">
            <a:off x="5120664" y="1866900"/>
            <a:ext cx="152400" cy="152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">
            <a:extLst>
              <a:ext uri="{FF2B5EF4-FFF2-40B4-BE49-F238E27FC236}">
                <a16:creationId xmlns:a16="http://schemas.microsoft.com/office/drawing/2014/main" id="{C84DA2A4-D2DC-4D35-A112-590D69AB2EEB}"/>
              </a:ext>
            </a:extLst>
          </p:cNvPr>
          <p:cNvSpPr txBox="1"/>
          <p:nvPr/>
        </p:nvSpPr>
        <p:spPr>
          <a:xfrm>
            <a:off x="11506200" y="9791700"/>
            <a:ext cx="66294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s-ES" sz="1400" spc="80" dirty="0">
                <a:solidFill>
                  <a:srgbClr val="52584D"/>
                </a:solidFill>
                <a:latin typeface="Glacial Indifference"/>
              </a:rPr>
              <a:t>UNIDAD 1: Propiedades de la madera, sus limitaciones y la física de la construcción de la madera</a:t>
            </a:r>
            <a:endParaRPr lang="en-US" sz="1400" spc="80" dirty="0">
              <a:solidFill>
                <a:srgbClr val="52584D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3556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3062868"/>
            <a:chOff x="0" y="-95249"/>
            <a:chExt cx="9216551" cy="4083825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2872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chemeClr val="bg1"/>
                  </a:solidFill>
                  <a:latin typeface="League Spartan"/>
                </a:rPr>
                <a:t>PROPIEDADES OPERATIVAS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8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788792"/>
              </p:ext>
            </p:extLst>
          </p:nvPr>
        </p:nvGraphicFramePr>
        <p:xfrm>
          <a:off x="9546510" y="4974620"/>
          <a:ext cx="4943476" cy="9144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96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89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 dirty="0">
                          <a:effectLst/>
                          <a:latin typeface="Glacial Indifference" panose="020B0604020202020204" charset="0"/>
                        </a:rPr>
                        <a:t>Wood Species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>
                          <a:effectLst/>
                          <a:latin typeface="Glacial Indifference" panose="020B0604020202020204" charset="0"/>
                        </a:rPr>
                        <a:t>Hardness, N mm</a:t>
                      </a:r>
                      <a:r>
                        <a:rPr lang="en-GB" sz="1200" kern="1000" spc="-20" baseline="30000">
                          <a:effectLst/>
                          <a:latin typeface="Glacial Indifference" panose="020B0604020202020204" charset="0"/>
                        </a:rPr>
                        <a:t>-2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>
                          <a:effectLst/>
                          <a:latin typeface="Glacial Indifference" panose="020B0604020202020204" charset="0"/>
                        </a:rPr>
                        <a:t>Density, kg m</a:t>
                      </a:r>
                      <a:r>
                        <a:rPr lang="en-GB" sz="1200" kern="1000" spc="-20" baseline="30000">
                          <a:effectLst/>
                          <a:latin typeface="Glacial Indifference" panose="020B0604020202020204" charset="0"/>
                        </a:rPr>
                        <a:t>-3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893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20">
                          <a:effectLst/>
                          <a:latin typeface="Glacial Indifference" panose="020B0604020202020204" charset="0"/>
                        </a:rPr>
                        <a:t>MC 12%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8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>
                          <a:effectLst/>
                          <a:latin typeface="Glacial Indifference" panose="020B0604020202020204" charset="0"/>
                        </a:rPr>
                        <a:t>Pine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 dirty="0">
                          <a:effectLst/>
                          <a:latin typeface="Glacial Indifference" panose="020B0604020202020204" charset="0"/>
                        </a:rPr>
                        <a:t>29/14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>
                          <a:effectLst/>
                          <a:latin typeface="Glacial Indifference" panose="020B0604020202020204" charset="0"/>
                        </a:rPr>
                        <a:t>540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8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>
                          <a:effectLst/>
                          <a:latin typeface="Glacial Indifference" panose="020B0604020202020204" charset="0"/>
                        </a:rPr>
                        <a:t>Spruce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 dirty="0">
                          <a:effectLst/>
                          <a:latin typeface="Glacial Indifference" panose="020B0604020202020204" charset="0"/>
                        </a:rPr>
                        <a:t>26/12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>
                          <a:effectLst/>
                          <a:latin typeface="Glacial Indifference" panose="020B0604020202020204" charset="0"/>
                        </a:rPr>
                        <a:t>470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8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 dirty="0">
                          <a:effectLst/>
                          <a:latin typeface="Glacial Indifference" panose="020B0604020202020204" charset="0"/>
                        </a:rPr>
                        <a:t>Oak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>
                          <a:effectLst/>
                          <a:latin typeface="Glacial Indifference" panose="020B0604020202020204" charset="0"/>
                        </a:rPr>
                        <a:t>68/40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20" dirty="0">
                          <a:effectLst/>
                          <a:latin typeface="Glacial Indifference" panose="020B0604020202020204" charset="0"/>
                        </a:rPr>
                        <a:t>820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Picture 13" descr="C:\Users\Uldis\Pictures\65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900" y="1867243"/>
            <a:ext cx="3260284" cy="2819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953447"/>
            <a:ext cx="2970379" cy="1980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9525000" y="301565"/>
            <a:ext cx="5638800" cy="651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pc="100" dirty="0">
                <a:solidFill>
                  <a:srgbClr val="456A2C"/>
                </a:solidFill>
                <a:latin typeface="League Spartan"/>
              </a:rPr>
              <a:t>RESISTENCIA A LA ABRASIÓN DE LA MADERA</a:t>
            </a:r>
            <a:r>
              <a:rPr lang="es-ES" sz="1400" spc="100" dirty="0">
                <a:solidFill>
                  <a:srgbClr val="456A2C"/>
                </a:solidFill>
                <a:latin typeface="League Spartan"/>
              </a:rPr>
              <a:t>(haga clic en la imagen)</a:t>
            </a:r>
            <a:endParaRPr lang="en-US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7750" y="9414073"/>
            <a:ext cx="591059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https://catas.com/en-GB/news/the-abrasion-resistance-test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https://www.iml-service.com/sound-velocity-measurement/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https://www.swedishwood.com/wood-facts/about-wood/from-log-to-plank/properties-of-softwood/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https://na.pergo.com/</a:t>
            </a:r>
          </a:p>
          <a:p>
            <a:endParaRPr lang="en-US" sz="1000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563600" y="1573768"/>
            <a:ext cx="3988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100" dirty="0">
                <a:solidFill>
                  <a:srgbClr val="456A2C"/>
                </a:solidFill>
                <a:latin typeface="League Spartan"/>
              </a:rPr>
              <a:t>CARACTERISTICAS TÉRMICAS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491820" y="4501634"/>
            <a:ext cx="328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100" dirty="0">
                <a:solidFill>
                  <a:srgbClr val="456A2C"/>
                </a:solidFill>
                <a:latin typeface="League Spartan"/>
              </a:rPr>
              <a:t>DUREZA DE LA MADERA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602079" y="7200900"/>
            <a:ext cx="48879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pc="100" dirty="0">
                <a:solidFill>
                  <a:srgbClr val="456A2C"/>
                </a:solidFill>
                <a:latin typeface="League Spartan"/>
              </a:rPr>
              <a:t>VELOCIDAD DE SONIDO</a:t>
            </a:r>
            <a:r>
              <a:rPr lang="es-ES" sz="1400" spc="100" dirty="0">
                <a:solidFill>
                  <a:srgbClr val="456A2C"/>
                </a:solidFill>
                <a:latin typeface="League Spartan"/>
              </a:rPr>
              <a:t>(haga clic en la imagen)</a:t>
            </a:r>
            <a:endParaRPr lang="en-US" sz="1200" spc="100" dirty="0">
              <a:solidFill>
                <a:srgbClr val="456A2C"/>
              </a:solidFill>
              <a:latin typeface="League Spartan"/>
            </a:endParaRPr>
          </a:p>
        </p:txBody>
      </p:sp>
      <p:pic>
        <p:nvPicPr>
          <p:cNvPr id="22" name="Picture 21" descr="https://www.iml.de/wp-content/uploads/2017/01/Schallgeschwindigkeitsmessung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510" y="7750057"/>
            <a:ext cx="2899778" cy="1303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22"/>
          <p:cNvSpPr/>
          <p:nvPr/>
        </p:nvSpPr>
        <p:spPr>
          <a:xfrm>
            <a:off x="16078200" y="6743700"/>
            <a:ext cx="2192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Por </a:t>
            </a:r>
            <a:r>
              <a:rPr lang="en-US" b="1" dirty="0" err="1"/>
              <a:t>ejemplo</a:t>
            </a:r>
            <a:r>
              <a:rPr lang="en-US" b="1" dirty="0"/>
              <a:t> PERGO®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303914" y="6210300"/>
            <a:ext cx="4984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pc="100" dirty="0">
                <a:solidFill>
                  <a:srgbClr val="456A2C"/>
                </a:solidFill>
                <a:latin typeface="League Spartan"/>
              </a:rPr>
              <a:t>ALGUNAS PRUEBAS DE PRODUCTOS DE MADERA</a:t>
            </a:r>
            <a:r>
              <a:rPr lang="es-ES" sz="1200" spc="100" dirty="0">
                <a:solidFill>
                  <a:srgbClr val="456A2C"/>
                </a:solidFill>
                <a:latin typeface="League Spartan"/>
              </a:rPr>
              <a:t>(haga clic en la imagen)</a:t>
            </a:r>
            <a:endParaRPr lang="en-US" sz="1200" spc="100" dirty="0">
              <a:solidFill>
                <a:srgbClr val="456A2C"/>
              </a:solidFill>
              <a:latin typeface="League Spartan"/>
            </a:endParaRPr>
          </a:p>
        </p:txBody>
      </p:sp>
      <p:pic>
        <p:nvPicPr>
          <p:cNvPr id="25" name="Picture 24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3543" y="7133214"/>
            <a:ext cx="2465857" cy="1972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9">
            <a:extLst>
              <a:ext uri="{FF2B5EF4-FFF2-40B4-BE49-F238E27FC236}">
                <a16:creationId xmlns:a16="http://schemas.microsoft.com/office/drawing/2014/main" id="{F50C92A4-2B63-40C3-9F44-FFCB7C71090D}"/>
              </a:ext>
            </a:extLst>
          </p:cNvPr>
          <p:cNvSpPr txBox="1"/>
          <p:nvPr/>
        </p:nvSpPr>
        <p:spPr>
          <a:xfrm>
            <a:off x="11506200" y="9791700"/>
            <a:ext cx="66294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s-ES" sz="1400" spc="80" dirty="0">
                <a:solidFill>
                  <a:srgbClr val="52584D"/>
                </a:solidFill>
                <a:latin typeface="Glacial Indifference"/>
              </a:rPr>
              <a:t>UNIDAD 1: Propiedades de la madera, sus limitaciones y la física de la construcción de la madera</a:t>
            </a:r>
            <a:endParaRPr lang="en-US" sz="1400" spc="80" dirty="0">
              <a:solidFill>
                <a:srgbClr val="52584D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899806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028700" y="-313967"/>
            <a:ext cx="8385423" cy="4008151"/>
            <a:chOff x="0" y="0"/>
            <a:chExt cx="11180564" cy="5344201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180564" cy="5344201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982007" y="1694973"/>
              <a:ext cx="9216551" cy="143629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6200" spc="310" dirty="0" err="1">
                  <a:solidFill>
                    <a:srgbClr val="FEFFF8"/>
                  </a:solidFill>
                  <a:latin typeface="League Spartan"/>
                </a:rPr>
                <a:t>Limitaciones</a:t>
              </a:r>
              <a:r>
                <a:rPr lang="en-GB" sz="6200" spc="310" dirty="0">
                  <a:solidFill>
                    <a:srgbClr val="FEFFF8"/>
                  </a:solidFill>
                  <a:latin typeface="League Spartan"/>
                </a:rPr>
                <a:t>: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96A11BDA-2832-45CF-BDF1-2AF286A16224}"/>
              </a:ext>
            </a:extLst>
          </p:cNvPr>
          <p:cNvGrpSpPr/>
          <p:nvPr/>
        </p:nvGrpSpPr>
        <p:grpSpPr>
          <a:xfrm>
            <a:off x="1371599" y="4901009"/>
            <a:ext cx="7117852" cy="2799066"/>
            <a:chOff x="-1" y="859658"/>
            <a:chExt cx="9490470" cy="2784489"/>
          </a:xfrm>
        </p:grpSpPr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8251BD57-DF4A-4786-9DA0-D4F84A416FEC}"/>
                </a:ext>
              </a:extLst>
            </p:cNvPr>
            <p:cNvSpPr txBox="1"/>
            <p:nvPr/>
          </p:nvSpPr>
          <p:spPr>
            <a:xfrm>
              <a:off x="0" y="859658"/>
              <a:ext cx="9490469" cy="835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En ocasiones, las leyes nacionales no permiten la construcción de casas de varios pisos.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46B5FDEF-22AE-4FA8-96B5-96DFEAA6B405}"/>
                </a:ext>
              </a:extLst>
            </p:cNvPr>
            <p:cNvSpPr txBox="1"/>
            <p:nvPr/>
          </p:nvSpPr>
          <p:spPr>
            <a:xfrm>
              <a:off x="-1" y="2374802"/>
              <a:ext cx="9490469" cy="1269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A veces los ciudadanos tienen algunos prejuicios: las casas de madera se queman, no son sostenibles, etc.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23" name="Θέση αριθμού διαφάνειας 12">
            <a:extLst>
              <a:ext uri="{FF2B5EF4-FFF2-40B4-BE49-F238E27FC236}">
                <a16:creationId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9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46B5FDEF-22AE-4FA8-96B5-96DFEAA6B405}"/>
              </a:ext>
            </a:extLst>
          </p:cNvPr>
          <p:cNvSpPr txBox="1"/>
          <p:nvPr/>
        </p:nvSpPr>
        <p:spPr>
          <a:xfrm>
            <a:off x="1348408" y="7886700"/>
            <a:ext cx="7117851" cy="127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De hecho, la mayoría de las veces no se tiene el suficiente conocimiento para construir estas casas de madera.</a:t>
            </a:r>
            <a:endParaRPr lang="en-GB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98427" y="190500"/>
            <a:ext cx="782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pc="100" dirty="0">
                <a:solidFill>
                  <a:srgbClr val="456A2C"/>
                </a:solidFill>
                <a:latin typeface="League Spartan"/>
              </a:rPr>
              <a:t>ALGUNOS EJEMPLOS INTERESANTES </a:t>
            </a:r>
            <a:r>
              <a:rPr lang="es-ES" sz="1400" spc="100" dirty="0">
                <a:solidFill>
                  <a:srgbClr val="456A2C"/>
                </a:solidFill>
                <a:latin typeface="League Spartan"/>
              </a:rPr>
              <a:t>(haga clic en las imágenes)</a:t>
            </a:r>
            <a:endParaRPr lang="en-GB" sz="1200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68610" y="5076989"/>
            <a:ext cx="1298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spc="100" dirty="0">
                <a:solidFill>
                  <a:srgbClr val="456A2C"/>
                </a:solidFill>
                <a:latin typeface="League Spartan"/>
              </a:rPr>
              <a:t>De </a:t>
            </a:r>
            <a:r>
              <a:rPr lang="en-GB" sz="1400" spc="100" dirty="0" err="1">
                <a:solidFill>
                  <a:srgbClr val="456A2C"/>
                </a:solidFill>
                <a:latin typeface="League Spartan"/>
              </a:rPr>
              <a:t>Letonia</a:t>
            </a:r>
            <a:endParaRPr lang="en-GB" sz="1400" spc="100" dirty="0">
              <a:solidFill>
                <a:srgbClr val="456A2C"/>
              </a:solidFill>
              <a:latin typeface="League Spartan"/>
            </a:endParaRPr>
          </a:p>
        </p:txBody>
      </p:sp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0673" y="5378928"/>
            <a:ext cx="3224118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hlinkClick r:id="rId4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64203" y="5378928"/>
            <a:ext cx="2638823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ectangle 25"/>
          <p:cNvSpPr/>
          <p:nvPr/>
        </p:nvSpPr>
        <p:spPr>
          <a:xfrm>
            <a:off x="9668610" y="478457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spc="100" dirty="0">
                <a:solidFill>
                  <a:srgbClr val="456A2C"/>
                </a:solidFill>
                <a:latin typeface="League Spartan"/>
              </a:rPr>
              <a:t>De AUSTRIA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698427" y="1792655"/>
            <a:ext cx="12041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spc="100" dirty="0">
                <a:solidFill>
                  <a:srgbClr val="456A2C"/>
                </a:solidFill>
                <a:latin typeface="League Spartan"/>
              </a:rPr>
              <a:t>De Grecia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696816" y="7124700"/>
            <a:ext cx="12506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spc="100" dirty="0">
                <a:solidFill>
                  <a:srgbClr val="456A2C"/>
                </a:solidFill>
                <a:latin typeface="League Spartan"/>
              </a:rPr>
              <a:t>De </a:t>
            </a:r>
            <a:r>
              <a:rPr lang="en-GB" sz="1400" spc="100" dirty="0" err="1">
                <a:solidFill>
                  <a:srgbClr val="456A2C"/>
                </a:solidFill>
                <a:latin typeface="League Spartan"/>
              </a:rPr>
              <a:t>España</a:t>
            </a:r>
            <a:endParaRPr lang="en-GB" sz="1400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696816" y="3356525"/>
            <a:ext cx="1497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spc="100" dirty="0">
                <a:solidFill>
                  <a:srgbClr val="456A2C"/>
                </a:solidFill>
                <a:latin typeface="League Spartan"/>
              </a:rPr>
              <a:t>De Finlandia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2AA50691-0187-46C1-81B2-E5BEA6D04556}"/>
              </a:ext>
            </a:extLst>
          </p:cNvPr>
          <p:cNvSpPr txBox="1"/>
          <p:nvPr/>
        </p:nvSpPr>
        <p:spPr>
          <a:xfrm>
            <a:off x="11506200" y="9791700"/>
            <a:ext cx="66294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s-ES" sz="1400" spc="80" dirty="0">
                <a:solidFill>
                  <a:srgbClr val="52584D"/>
                </a:solidFill>
                <a:latin typeface="Glacial Indifference"/>
              </a:rPr>
              <a:t>UNIDAD 1: Propiedades de la madera, sus limitaciones y la física de la construcción de la madera</a:t>
            </a:r>
            <a:endParaRPr lang="en-US" sz="1400" spc="80" dirty="0">
              <a:solidFill>
                <a:srgbClr val="52584D"/>
              </a:solidFill>
              <a:latin typeface="Glacial Indifference"/>
            </a:endParaRPr>
          </a:p>
        </p:txBody>
      </p:sp>
      <p:pic>
        <p:nvPicPr>
          <p:cNvPr id="4" name="Imagen 3" descr="Vista de un edificio&#10;&#10;Descripción generada automáticamente con confianza media">
            <a:hlinkClick r:id="rId6"/>
            <a:extLst>
              <a:ext uri="{FF2B5EF4-FFF2-40B4-BE49-F238E27FC236}">
                <a16:creationId xmlns:a16="http://schemas.microsoft.com/office/drawing/2014/main" id="{4D05F0A8-33F7-4E51-AE93-7B4E2CD524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710" y="7499943"/>
            <a:ext cx="2418043" cy="161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 descr="Edificio en medio de calle&#10;&#10;Descripción generada automáticamente">
            <a:hlinkClick r:id="rId8"/>
            <a:extLst>
              <a:ext uri="{FF2B5EF4-FFF2-40B4-BE49-F238E27FC236}">
                <a16:creationId xmlns:a16="http://schemas.microsoft.com/office/drawing/2014/main" id="{1F52DC31-A964-478F-B527-F903DB2D4F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769" y="7374527"/>
            <a:ext cx="2259689" cy="1807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2013</Words>
  <Application>Microsoft Office PowerPoint</Application>
  <PresentationFormat>Personalizado</PresentationFormat>
  <Paragraphs>241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Glacial Indifference</vt:lpstr>
      <vt:lpstr>Symbol</vt:lpstr>
      <vt:lpstr>Arial</vt:lpstr>
      <vt:lpstr>Calibri</vt:lpstr>
      <vt:lpstr>Cambria Math</vt:lpstr>
      <vt:lpstr>League Spartan</vt:lpstr>
      <vt:lpstr>Glacial Indifference Bold</vt:lpstr>
      <vt:lpstr>Office Theme</vt:lpstr>
      <vt:lpstr>Equation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Alonso García García</cp:lastModifiedBy>
  <cp:revision>83</cp:revision>
  <dcterms:created xsi:type="dcterms:W3CDTF">2006-08-16T00:00:00Z</dcterms:created>
  <dcterms:modified xsi:type="dcterms:W3CDTF">2021-12-01T11:49:23Z</dcterms:modified>
  <dc:identifier>DAD7Xzioke4</dc:identifier>
</cp:coreProperties>
</file>