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1" r:id="rId6"/>
    <p:sldId id="272" r:id="rId7"/>
    <p:sldId id="273" r:id="rId8"/>
    <p:sldId id="260" r:id="rId9"/>
  </p:sldIdLst>
  <p:sldSz cx="18288000" cy="10287000"/>
  <p:notesSz cx="6858000" cy="9144000"/>
  <p:embeddedFontLst>
    <p:embeddedFont>
      <p:font typeface="Arial Black" panose="020B0A04020102020204" pitchFamily="34" charset="0"/>
      <p:bold r:id="rId11"/>
    </p:embeddedFont>
    <p:embeddedFont>
      <p:font typeface="Calibri" panose="020F0502020204030204" pitchFamily="34" charset="0"/>
      <p:regular r:id="rId12"/>
      <p:bold r:id="rId13"/>
      <p:italic r:id="rId14"/>
      <p:boldItalic r:id="rId15"/>
    </p:embeddedFont>
    <p:embeddedFont>
      <p:font typeface="Glacial Indifference" panose="020B0604020202020204" charset="0"/>
      <p:regular r:id="rId16"/>
    </p:embeddedFont>
    <p:embeddedFont>
      <p:font typeface="Glacial Indifference Bold" panose="020B0604020202020204" charset="0"/>
      <p:regular r:id="rId17"/>
    </p:embeddedFont>
    <p:embeddedFont>
      <p:font typeface="League Spartan" panose="020B0604020202020204" charset="0"/>
      <p:regular r:id="rId18"/>
    </p:embeddedFont>
    <p:embeddedFont>
      <p:font typeface="Verdana" panose="020B060403050404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8" d="100"/>
          <a:sy n="48" d="100"/>
        </p:scale>
        <p:origin x="73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commentAuthors" Target="commentAuthor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4/19/2022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4/19/2022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2310291"/>
            </a:xfrm>
            <a:prstGeom prst="rect">
              <a:avLst/>
            </a:prstGeom>
            <a:grpFill/>
          </p:spPr>
          <p:txBody>
            <a:bodyPr lIns="0" tIns="0" rIns="0" bIns="0" rtlCol="0" anchor="t">
              <a:spAutoFit/>
            </a:bodyPr>
            <a:lstStyle/>
            <a:p>
              <a:pPr>
                <a:lnSpc>
                  <a:spcPts val="10580"/>
                </a:lnSpc>
              </a:pPr>
              <a:r>
                <a:rPr lang="en-US" sz="6600" spc="92" dirty="0" err="1">
                  <a:solidFill>
                    <a:srgbClr val="FEFFF8"/>
                  </a:solidFill>
                  <a:latin typeface="Arial Black" panose="020B0A04020102020204" pitchFamily="34" charset="0"/>
                </a:rPr>
                <a:t>Luento</a:t>
              </a:r>
              <a:r>
                <a:rPr lang="en-US" sz="6600" spc="92" dirty="0">
                  <a:solidFill>
                    <a:srgbClr val="FEFFF8"/>
                  </a:solidFill>
                  <a:latin typeface="Arial Black" panose="020B0A04020102020204" pitchFamily="34" charset="0"/>
                </a:rPr>
                <a:t> 2: </a:t>
              </a:r>
            </a:p>
            <a:p>
              <a:pPr marR="17780" lvl="0">
                <a:lnSpc>
                  <a:spcPct val="107000"/>
                </a:lnSpc>
                <a:spcAft>
                  <a:spcPts val="800"/>
                </a:spcAft>
              </a:pPr>
              <a:r>
                <a:rPr lang="fi-FI" sz="2400" spc="150" dirty="0">
                  <a:solidFill>
                    <a:srgbClr val="FEFFF8"/>
                  </a:solidFill>
                  <a:latin typeface="Glacial Indifference Bold"/>
                </a:rPr>
                <a:t>ILMASTON VAIKUTUS PUURAKENNUKSIIN</a:t>
              </a:r>
              <a:endParaRPr lang="es-ES" sz="2400" spc="150" dirty="0">
                <a:solidFill>
                  <a:srgbClr val="FEFFF8"/>
                </a:solidFill>
                <a:latin typeface="Glacial Indifference Bold"/>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1513235"/>
            </a:xfrm>
            <a:prstGeom prst="rect">
              <a:avLst/>
            </a:prstGeom>
            <a:grpFill/>
          </p:spPr>
          <p:txBody>
            <a:bodyPr wrap="square" lIns="0" tIns="0" rIns="0" bIns="0" rtlCol="0" anchor="t">
              <a:spAutoFit/>
            </a:bodyPr>
            <a:lstStyle/>
            <a:p>
              <a:pPr>
                <a:lnSpc>
                  <a:spcPts val="3000"/>
                </a:lnSpc>
              </a:pPr>
              <a:r>
                <a:rPr lang="fi-FI" sz="2400" spc="150">
                  <a:solidFill>
                    <a:srgbClr val="FEFFF8"/>
                  </a:solidFill>
                  <a:latin typeface="Glacial Indifference Bold"/>
                </a:rPr>
                <a:t>OPINTOYKSIKKÖ 4: PUURAKENNUSTEN TOIMIVUUS JA TEHOKKUUS</a:t>
              </a:r>
              <a:endParaRPr lang="es-ES" sz="2400" spc="150" dirty="0">
                <a:solidFill>
                  <a:srgbClr val="FEFFF8"/>
                </a:solidFill>
                <a:latin typeface="Glacial Indifference Bold"/>
              </a:endParaRPr>
            </a:p>
            <a:p>
              <a:pPr algn="l">
                <a:lnSpc>
                  <a:spcPts val="3000"/>
                </a:lnSpc>
              </a:pPr>
              <a:r>
                <a:rPr lang="en-US" sz="2400" spc="150" dirty="0">
                  <a:solidFill>
                    <a:srgbClr val="FEFFF8"/>
                  </a:solidFill>
                  <a:latin typeface="Glacial Indifference Bold"/>
                </a:rPr>
                <a:t> </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a:solidFill>
                    <a:srgbClr val="456A2C"/>
                  </a:solidFill>
                  <a:latin typeface="Arial Black" panose="020B0A04020102020204" pitchFamily="34" charset="0"/>
                </a:rPr>
                <a:t>ESITYKSEN SISÄLTÖ</a:t>
              </a:r>
            </a:p>
          </p:txBody>
        </p:sp>
        <p:sp>
          <p:nvSpPr>
            <p:cNvPr id="6" name="TextBox 6"/>
            <p:cNvSpPr txBox="1"/>
            <p:nvPr/>
          </p:nvSpPr>
          <p:spPr>
            <a:xfrm>
              <a:off x="982007" y="6492487"/>
              <a:ext cx="9214823" cy="1701320"/>
            </a:xfrm>
            <a:prstGeom prst="rect">
              <a:avLst/>
            </a:prstGeom>
            <a:grpFill/>
          </p:spPr>
          <p:txBody>
            <a:bodyPr lIns="0" tIns="0" rIns="0" bIns="0" rtlCol="0" anchor="t">
              <a:spAutoFit/>
            </a:bodyPr>
            <a:lstStyle/>
            <a:p>
              <a:pPr algn="l">
                <a:lnSpc>
                  <a:spcPts val="3359"/>
                </a:lnSpc>
              </a:pPr>
              <a:r>
                <a:rPr lang="en-US" sz="2400" spc="120" dirty="0">
                  <a:solidFill>
                    <a:srgbClr val="456A2C"/>
                  </a:solidFill>
                  <a:latin typeface="Glacial Indifference"/>
                </a:rPr>
                <a:t>- </a:t>
              </a:r>
              <a:r>
                <a:rPr lang="en-US" sz="2400" spc="120" dirty="0" err="1">
                  <a:solidFill>
                    <a:srgbClr val="456A2C"/>
                  </a:solidFill>
                  <a:latin typeface="Glacial Indifference"/>
                </a:rPr>
                <a:t>Ilmaston</a:t>
              </a:r>
              <a:r>
                <a:rPr lang="en-US" sz="2400" spc="120" dirty="0">
                  <a:solidFill>
                    <a:srgbClr val="456A2C"/>
                  </a:solidFill>
                  <a:latin typeface="Glacial Indifference"/>
                </a:rPr>
                <a:t> </a:t>
              </a:r>
              <a:r>
                <a:rPr lang="en-US" sz="2400" spc="120" dirty="0" err="1">
                  <a:solidFill>
                    <a:srgbClr val="456A2C"/>
                  </a:solidFill>
                  <a:latin typeface="Glacial Indifference"/>
                </a:rPr>
                <a:t>vaikutus</a:t>
              </a:r>
              <a:r>
                <a:rPr lang="en-US" sz="2400" spc="120" dirty="0">
                  <a:solidFill>
                    <a:srgbClr val="456A2C"/>
                  </a:solidFill>
                  <a:latin typeface="Glacial Indifference"/>
                </a:rPr>
                <a:t> </a:t>
              </a:r>
              <a:r>
                <a:rPr lang="en-US" sz="2400" spc="120" dirty="0" err="1">
                  <a:solidFill>
                    <a:srgbClr val="456A2C"/>
                  </a:solidFill>
                  <a:latin typeface="Glacial Indifference"/>
                </a:rPr>
                <a:t>puurakennuksiin</a:t>
              </a:r>
              <a:endParaRPr lang="en-US" sz="2400" spc="120" dirty="0">
                <a:solidFill>
                  <a:srgbClr val="456A2C"/>
                </a:solidFill>
                <a:latin typeface="Glacial Indifference"/>
              </a:endParaRPr>
            </a:p>
            <a:p>
              <a:pPr algn="l">
                <a:lnSpc>
                  <a:spcPts val="3359"/>
                </a:lnSpc>
              </a:pPr>
              <a:r>
                <a:rPr lang="en-US" sz="2400" spc="120" dirty="0">
                  <a:solidFill>
                    <a:srgbClr val="456A2C"/>
                  </a:solidFill>
                  <a:latin typeface="Glacial Indifference"/>
                </a:rPr>
                <a:t>- </a:t>
              </a:r>
              <a:r>
                <a:rPr lang="en-US" sz="2400" spc="120" dirty="0" err="1">
                  <a:solidFill>
                    <a:srgbClr val="456A2C"/>
                  </a:solidFill>
                  <a:latin typeface="Glacial Indifference"/>
                </a:rPr>
                <a:t>Puun</a:t>
              </a:r>
              <a:r>
                <a:rPr lang="en-US" sz="2400" spc="120" dirty="0">
                  <a:solidFill>
                    <a:srgbClr val="456A2C"/>
                  </a:solidFill>
                  <a:latin typeface="Glacial Indifference"/>
                </a:rPr>
                <a:t> </a:t>
              </a:r>
              <a:r>
                <a:rPr lang="en-US" sz="2400" spc="120" dirty="0" err="1">
                  <a:solidFill>
                    <a:srgbClr val="456A2C"/>
                  </a:solidFill>
                  <a:latin typeface="Glacial Indifference"/>
                </a:rPr>
                <a:t>käytön</a:t>
              </a:r>
              <a:r>
                <a:rPr lang="en-US" sz="2400" spc="120" dirty="0">
                  <a:solidFill>
                    <a:srgbClr val="456A2C"/>
                  </a:solidFill>
                  <a:latin typeface="Glacial Indifference"/>
                </a:rPr>
                <a:t> </a:t>
              </a:r>
              <a:r>
                <a:rPr lang="en-US" sz="2400" spc="120" dirty="0" err="1">
                  <a:solidFill>
                    <a:srgbClr val="456A2C"/>
                  </a:solidFill>
                  <a:latin typeface="Glacial Indifference"/>
                </a:rPr>
                <a:t>vaikutus</a:t>
              </a:r>
              <a:r>
                <a:rPr lang="en-US" sz="2400" spc="120" dirty="0">
                  <a:solidFill>
                    <a:srgbClr val="456A2C"/>
                  </a:solidFill>
                  <a:latin typeface="Glacial Indifference"/>
                </a:rPr>
                <a:t> </a:t>
              </a:r>
              <a:r>
                <a:rPr lang="en-US" sz="2400" spc="120" dirty="0" err="1">
                  <a:solidFill>
                    <a:srgbClr val="456A2C"/>
                  </a:solidFill>
                  <a:latin typeface="Glacial Indifference"/>
                </a:rPr>
                <a:t>ympäristöön</a:t>
              </a:r>
              <a:endParaRPr lang="en-US" sz="2400" spc="120" dirty="0">
                <a:solidFill>
                  <a:srgbClr val="456A2C"/>
                </a:solidFill>
                <a:latin typeface="Glacial Indifference"/>
              </a:endParaRPr>
            </a:p>
            <a:p>
              <a:pPr algn="l">
                <a:lnSpc>
                  <a:spcPts val="3359"/>
                </a:lnSpc>
              </a:pPr>
              <a:endParaRPr lang="en-US" sz="2400" spc="120" dirty="0">
                <a:solidFill>
                  <a:srgbClr val="456A2C"/>
                </a:solidFill>
                <a:latin typeface="Glacial Indifference"/>
              </a:endParaRPr>
            </a:p>
          </p:txBody>
        </p:sp>
        <p:sp>
          <p:nvSpPr>
            <p:cNvPr id="7" name="TextBox 7"/>
            <p:cNvSpPr txBox="1"/>
            <p:nvPr/>
          </p:nvSpPr>
          <p:spPr>
            <a:xfrm>
              <a:off x="982007" y="4952983"/>
              <a:ext cx="9215776" cy="782265"/>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Arial Black" panose="020B0A04020102020204" pitchFamily="34" charset="0"/>
                </a:rPr>
                <a:t>KÄSITELTÄVÄT AIHEET</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LUENTO 2: </a:t>
            </a:r>
            <a:r>
              <a:rPr lang="en-GB" sz="1600" spc="80" dirty="0" err="1">
                <a:solidFill>
                  <a:srgbClr val="52584D"/>
                </a:solidFill>
                <a:latin typeface="Glacial Indifference"/>
              </a:rPr>
              <a:t>Ilmaston</a:t>
            </a:r>
            <a:r>
              <a:rPr lang="en-GB" sz="1600" spc="80" dirty="0">
                <a:solidFill>
                  <a:srgbClr val="52584D"/>
                </a:solidFill>
                <a:latin typeface="Glacial Indifference"/>
              </a:rPr>
              <a:t> </a:t>
            </a:r>
            <a:r>
              <a:rPr lang="en-GB" sz="1600" spc="80" dirty="0" err="1">
                <a:solidFill>
                  <a:srgbClr val="52584D"/>
                </a:solidFill>
                <a:latin typeface="Glacial Indifference"/>
              </a:rPr>
              <a:t>vaikutus</a:t>
            </a:r>
            <a:r>
              <a:rPr lang="en-GB" sz="1600" spc="80" dirty="0">
                <a:solidFill>
                  <a:srgbClr val="52584D"/>
                </a:solidFill>
                <a:latin typeface="Glacial Indifference"/>
              </a:rPr>
              <a:t> </a:t>
            </a:r>
            <a:r>
              <a:rPr lang="en-GB" sz="1600" spc="80" dirty="0" err="1">
                <a:solidFill>
                  <a:srgbClr val="52584D"/>
                </a:solidFill>
                <a:latin typeface="Glacial Indifference"/>
              </a:rPr>
              <a:t>puurakennuksiin</a:t>
            </a: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584361"/>
            <a:chOff x="0" y="0"/>
            <a:chExt cx="21640800" cy="779147"/>
          </a:xfrm>
        </p:grpSpPr>
        <p:sp>
          <p:nvSpPr>
            <p:cNvPr id="5" name="TextBox 5"/>
            <p:cNvSpPr txBox="1"/>
            <p:nvPr/>
          </p:nvSpPr>
          <p:spPr>
            <a:xfrm>
              <a:off x="11497147" y="428625"/>
              <a:ext cx="10143653" cy="35052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LUENTO 2: </a:t>
              </a:r>
              <a:r>
                <a:rPr lang="en-GB" sz="1600" spc="80" dirty="0" err="1">
                  <a:solidFill>
                    <a:srgbClr val="52584D"/>
                  </a:solidFill>
                  <a:latin typeface="Glacial Indifference"/>
                </a:rPr>
                <a:t>Ilmaston</a:t>
              </a:r>
              <a:r>
                <a:rPr lang="en-GB" sz="1600" spc="80" dirty="0">
                  <a:solidFill>
                    <a:srgbClr val="52584D"/>
                  </a:solidFill>
                  <a:latin typeface="Glacial Indifference"/>
                </a:rPr>
                <a:t> </a:t>
              </a:r>
              <a:r>
                <a:rPr lang="en-GB" sz="1600" spc="80" dirty="0" err="1">
                  <a:solidFill>
                    <a:srgbClr val="52584D"/>
                  </a:solidFill>
                  <a:latin typeface="Glacial Indifference"/>
                </a:rPr>
                <a:t>vaikutus</a:t>
              </a:r>
              <a:r>
                <a:rPr lang="en-GB" sz="1600" spc="80" dirty="0">
                  <a:solidFill>
                    <a:srgbClr val="52584D"/>
                  </a:solidFill>
                  <a:latin typeface="Glacial Indifference"/>
                </a:rPr>
                <a:t> </a:t>
              </a:r>
              <a:r>
                <a:rPr lang="en-GB" sz="1600" spc="80" dirty="0" err="1">
                  <a:solidFill>
                    <a:srgbClr val="52584D"/>
                  </a:solidFill>
                  <a:latin typeface="Glacial Indifference"/>
                </a:rPr>
                <a:t>puurakennuksiin</a:t>
              </a:r>
              <a:endParaRPr lang="en-US" sz="1600" spc="80" dirty="0">
                <a:solidFill>
                  <a:srgbClr val="52584D"/>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5432256"/>
            <a:chOff x="0" y="-95249"/>
            <a:chExt cx="9216551" cy="7243010"/>
          </a:xfrm>
        </p:grpSpPr>
        <p:sp>
          <p:nvSpPr>
            <p:cNvPr id="8" name="TextBox 8"/>
            <p:cNvSpPr txBox="1"/>
            <p:nvPr/>
          </p:nvSpPr>
          <p:spPr>
            <a:xfrm>
              <a:off x="0" y="-95249"/>
              <a:ext cx="9216551" cy="7243010"/>
            </a:xfrm>
            <a:prstGeom prst="rect">
              <a:avLst/>
            </a:prstGeom>
          </p:spPr>
          <p:txBody>
            <a:bodyPr lIns="0" tIns="0" rIns="0" bIns="0" rtlCol="0" anchor="t">
              <a:spAutoFit/>
            </a:bodyPr>
            <a:lstStyle/>
            <a:p>
              <a:pPr>
                <a:lnSpc>
                  <a:spcPts val="8370"/>
                </a:lnSpc>
                <a:spcAft>
                  <a:spcPts val="600"/>
                </a:spcAft>
                <a:tabLst>
                  <a:tab pos="228600" algn="l"/>
                </a:tabLst>
              </a:pPr>
              <a:r>
                <a:rPr lang="fi-FI" sz="5400" spc="150" dirty="0">
                  <a:solidFill>
                    <a:srgbClr val="FEFFF8"/>
                  </a:solidFill>
                  <a:latin typeface="Arial Black" panose="020B0A04020102020204" pitchFamily="34" charset="0"/>
                </a:rPr>
                <a:t>ILMASTON VAIKUTUS PUURAKENNUKSIIN</a:t>
              </a:r>
              <a:endParaRPr lang="es-ES" sz="5400" spc="150" dirty="0">
                <a:solidFill>
                  <a:srgbClr val="FEFFF8"/>
                </a:solidFill>
                <a:latin typeface="Arial Black" panose="020B0A04020102020204" pitchFamily="34" charset="0"/>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5324919"/>
          </a:xfrm>
          <a:prstGeom prst="rect">
            <a:avLst/>
          </a:prstGeom>
        </p:spPr>
        <p:txBody>
          <a:bodyPr lIns="0" tIns="0" rIns="0" bIns="0" rtlCol="0" anchor="t">
            <a:spAutoFit/>
          </a:bodyPr>
          <a:lstStyle/>
          <a:p>
            <a:pPr algn="just">
              <a:lnSpc>
                <a:spcPts val="3359"/>
              </a:lnSpc>
              <a:spcAft>
                <a:spcPts val="600"/>
              </a:spcAft>
            </a:pPr>
            <a:r>
              <a:rPr lang="fi-FI" sz="2400" spc="120" dirty="0">
                <a:solidFill>
                  <a:srgbClr val="456A2C"/>
                </a:solidFill>
                <a:latin typeface="Glacial Indifference"/>
              </a:rPr>
              <a:t>Huolimatta puun loistavista ominaisuuksista rakennusmateriaalina, on todella tärkeää ottaa huomioon jokaisen komponentin ikääntyminen, mitä tulee haitallisiin ilmasto- ja luonnonolosuhteisiin, joille se altistuu.</a:t>
            </a:r>
            <a:r>
              <a:rPr lang="en-GB" sz="2400" spc="120" dirty="0">
                <a:solidFill>
                  <a:srgbClr val="456A2C"/>
                </a:solidFill>
                <a:latin typeface="Glacial Indifference"/>
              </a:rPr>
              <a:t> </a:t>
            </a:r>
          </a:p>
          <a:p>
            <a:pPr algn="just">
              <a:lnSpc>
                <a:spcPts val="3359"/>
              </a:lnSpc>
              <a:spcAft>
                <a:spcPts val="600"/>
              </a:spcAft>
            </a:pPr>
            <a:r>
              <a:rPr lang="fi-FI" sz="2400" spc="120" dirty="0">
                <a:solidFill>
                  <a:srgbClr val="456A2C"/>
                </a:solidFill>
                <a:latin typeface="Glacial Indifference"/>
              </a:rPr>
              <a:t>Kuten tulemme näkemään, jotkut näistä vastoinkäymisistä vaikuttavat pintakerroksen materiaaliin, mutta osa niistä voi muodostua vakavaksi ongelmaksi puuelementeissä.</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026" name="Picture 2" descr="How to Age Wood - 6 Ways to Weather Wood! | Family Handyman">
            <a:extLst>
              <a:ext uri="{FF2B5EF4-FFF2-40B4-BE49-F238E27FC236}">
                <a16:creationId xmlns:a16="http://schemas.microsoft.com/office/drawing/2014/main" id="{D70B594C-E0F2-4BD4-821C-AB58A944CD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69" r="19305"/>
          <a:stretch/>
        </p:blipFill>
        <p:spPr bwMode="auto">
          <a:xfrm rot="5400000">
            <a:off x="12104434" y="4617378"/>
            <a:ext cx="319546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10141449" y="993195"/>
            <a:ext cx="7117851" cy="7583827"/>
            <a:chOff x="0" y="-47341"/>
            <a:chExt cx="9490469" cy="10111770"/>
          </a:xfrm>
        </p:grpSpPr>
        <p:sp>
          <p:nvSpPr>
            <p:cNvPr id="3" name="TextBox 3"/>
            <p:cNvSpPr txBox="1"/>
            <p:nvPr/>
          </p:nvSpPr>
          <p:spPr>
            <a:xfrm>
              <a:off x="0" y="-47341"/>
              <a:ext cx="9490469" cy="2966624"/>
            </a:xfrm>
            <a:prstGeom prst="rect">
              <a:avLst/>
            </a:prstGeom>
          </p:spPr>
          <p:txBody>
            <a:bodyPr lIns="0" tIns="0" rIns="0" bIns="0" rtlCol="0" anchor="t">
              <a:spAutoFit/>
            </a:bodyPr>
            <a:lstStyle/>
            <a:p>
              <a:pPr>
                <a:lnSpc>
                  <a:spcPts val="3359"/>
                </a:lnSpc>
                <a:spcAft>
                  <a:spcPts val="600"/>
                </a:spcAft>
              </a:pPr>
              <a:r>
                <a:rPr lang="en-GB" sz="2400" b="1" spc="120" dirty="0" err="1">
                  <a:solidFill>
                    <a:srgbClr val="456A2C"/>
                  </a:solidFill>
                  <a:latin typeface="Glacial Indifference"/>
                </a:rPr>
                <a:t>Sienet</a:t>
              </a:r>
              <a:endParaRPr lang="en-GB" sz="2400" b="1" spc="120" dirty="0">
                <a:solidFill>
                  <a:srgbClr val="456A2C"/>
                </a:solidFill>
                <a:latin typeface="Glacial Indifference"/>
              </a:endParaRPr>
            </a:p>
            <a:p>
              <a:pPr algn="just">
                <a:lnSpc>
                  <a:spcPts val="3359"/>
                </a:lnSpc>
                <a:spcAft>
                  <a:spcPts val="600"/>
                </a:spcAft>
              </a:pPr>
              <a:r>
                <a:rPr lang="fi-FI" sz="2400" spc="120" dirty="0">
                  <a:solidFill>
                    <a:srgbClr val="456A2C"/>
                  </a:solidFill>
                  <a:latin typeface="Glacial Indifference"/>
                </a:rPr>
                <a:t>Kuten edellisessä aiheessa mainittiin, korkea kosteus yhdessä joidenkin ominaisuuksien, kuten lämpötilan ja happimäärän kanssa voivat edistää sienten esiintymistä puuelementeissä.</a:t>
              </a:r>
              <a:endParaRPr lang="es-ES" sz="2400" spc="120" dirty="0">
                <a:solidFill>
                  <a:srgbClr val="456A2C"/>
                </a:solidFill>
                <a:latin typeface="Glacial Indifference"/>
              </a:endParaRPr>
            </a:p>
          </p:txBody>
        </p:sp>
        <p:sp>
          <p:nvSpPr>
            <p:cNvPr id="7" name="TextBox 7"/>
            <p:cNvSpPr txBox="1"/>
            <p:nvPr/>
          </p:nvSpPr>
          <p:spPr>
            <a:xfrm>
              <a:off x="0" y="4293618"/>
              <a:ext cx="9490469" cy="5770811"/>
            </a:xfrm>
            <a:prstGeom prst="rect">
              <a:avLst/>
            </a:prstGeom>
          </p:spPr>
          <p:txBody>
            <a:bodyPr lIns="0" tIns="0" rIns="0" bIns="0" rtlCol="0" anchor="t">
              <a:spAutoFit/>
            </a:bodyPr>
            <a:lstStyle/>
            <a:p>
              <a:pPr algn="l">
                <a:lnSpc>
                  <a:spcPts val="3359"/>
                </a:lnSpc>
              </a:pPr>
              <a:r>
                <a:rPr lang="es-ES" sz="2400" b="1" spc="120" dirty="0">
                  <a:solidFill>
                    <a:srgbClr val="456A2C"/>
                  </a:solidFill>
                  <a:latin typeface="Glacial Indifference"/>
                </a:rPr>
                <a:t>Tuholaiset</a:t>
              </a:r>
            </a:p>
            <a:p>
              <a:pPr algn="just">
                <a:lnSpc>
                  <a:spcPts val="3359"/>
                </a:lnSpc>
              </a:pPr>
              <a:r>
                <a:rPr lang="fi-FI" sz="2400" spc="120" dirty="0">
                  <a:solidFill>
                    <a:srgbClr val="456A2C"/>
                  </a:solidFill>
                  <a:latin typeface="Glacial Indifference"/>
                </a:rPr>
                <a:t>Puuelementteihin vaikuttavat tuholaiset voidaan jakaa neljään eri ryhmään: Puunkaivajat, </a:t>
              </a:r>
              <a:r>
                <a:rPr lang="fi-FI" sz="2400" spc="120" dirty="0" err="1">
                  <a:solidFill>
                    <a:srgbClr val="456A2C"/>
                  </a:solidFill>
                  <a:latin typeface="Glacial Indifference"/>
                </a:rPr>
                <a:t>Liktidit</a:t>
              </a:r>
              <a:r>
                <a:rPr lang="fi-FI" sz="2400" spc="120" dirty="0">
                  <a:solidFill>
                    <a:srgbClr val="456A2C"/>
                  </a:solidFill>
                  <a:latin typeface="Glacial Indifference"/>
                </a:rPr>
                <a:t>, </a:t>
              </a:r>
              <a:r>
                <a:rPr lang="fi-FI" sz="2400" spc="120" dirty="0" err="1">
                  <a:solidFill>
                    <a:srgbClr val="456A2C"/>
                  </a:solidFill>
                  <a:latin typeface="Glacial Indifference"/>
                </a:rPr>
                <a:t>Kerambysidit</a:t>
              </a:r>
              <a:r>
                <a:rPr lang="fi-FI" sz="2400" spc="120" dirty="0">
                  <a:solidFill>
                    <a:srgbClr val="456A2C"/>
                  </a:solidFill>
                  <a:latin typeface="Glacial Indifference"/>
                </a:rPr>
                <a:t> ja Termiitit. Tärkein </a:t>
              </a:r>
              <a:r>
                <a:rPr lang="fi-FI" sz="2400" spc="120" dirty="0" err="1">
                  <a:solidFill>
                    <a:srgbClr val="456A2C"/>
                  </a:solidFill>
                  <a:latin typeface="Glacial Indifference"/>
                </a:rPr>
                <a:t>toimenpde</a:t>
              </a:r>
              <a:r>
                <a:rPr lang="fi-FI" sz="2400" spc="120" dirty="0">
                  <a:solidFill>
                    <a:srgbClr val="456A2C"/>
                  </a:solidFill>
                  <a:latin typeface="Glacial Indifference"/>
                </a:rPr>
                <a:t> puun hajoamisen hallitsemiseksi on riittävä kosteuden hallinta. Jos kosteus on yli 22%, sieni alkaa hajottaa puuta ja levitä, joten sienten leviämisen estämiseksi on suositeltavaa pitää kosteuspitoisuus alle 19%.</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gn="l">
                <a:lnSpc>
                  <a:spcPts val="3359"/>
                </a:lnSpc>
              </a:pPr>
              <a:endParaRPr lang="en-U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216551" cy="3477740"/>
            </a:xfrm>
            <a:prstGeom prst="rect">
              <a:avLst/>
            </a:prstGeom>
            <a:grpFill/>
          </p:spPr>
          <p:txBody>
            <a:bodyPr lIns="0" tIns="0" rIns="0" bIns="0" rtlCol="0" anchor="t">
              <a:spAutoFit/>
            </a:bodyPr>
            <a:lstStyle/>
            <a:p>
              <a:pPr algn="l">
                <a:lnSpc>
                  <a:spcPts val="8370"/>
                </a:lnSpc>
              </a:pPr>
              <a:r>
                <a:rPr lang="en-US" sz="6200" spc="310" dirty="0" err="1">
                  <a:solidFill>
                    <a:srgbClr val="FEFFF8"/>
                  </a:solidFill>
                  <a:latin typeface="Arial Black" panose="020B0A04020102020204" pitchFamily="34" charset="0"/>
                </a:rPr>
                <a:t>Heikentävät</a:t>
              </a:r>
              <a:r>
                <a:rPr lang="en-US" sz="6200" spc="310" dirty="0">
                  <a:solidFill>
                    <a:srgbClr val="FEFFF8"/>
                  </a:solidFill>
                  <a:latin typeface="Arial Black" panose="020B0A04020102020204" pitchFamily="34" charset="0"/>
                </a:rPr>
                <a:t> </a:t>
              </a:r>
              <a:r>
                <a:rPr lang="en-US" sz="6200" spc="310" dirty="0" err="1">
                  <a:solidFill>
                    <a:srgbClr val="FEFFF8"/>
                  </a:solidFill>
                  <a:latin typeface="Arial Black" panose="020B0A04020102020204" pitchFamily="34" charset="0"/>
                </a:rPr>
                <a:t>asiat</a:t>
              </a:r>
              <a:endParaRPr lang="en-US" sz="6200" spc="310" dirty="0">
                <a:solidFill>
                  <a:srgbClr val="FEFFF8"/>
                </a:solidFill>
                <a:latin typeface="Arial Black" panose="020B0A04020102020204" pitchFamily="34" charset="0"/>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403258"/>
            <a:ext cx="7117851" cy="5630982"/>
            <a:chOff x="0" y="859658"/>
            <a:chExt cx="9490469" cy="5993409"/>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2286277"/>
            </a:xfrm>
            <a:prstGeom prst="rect">
              <a:avLst/>
            </a:prstGeom>
          </p:spPr>
          <p:txBody>
            <a:bodyPr lIns="0" tIns="0" rIns="0" bIns="0" rtlCol="0" anchor="t">
              <a:spAutoFit/>
            </a:bodyPr>
            <a:lstStyle/>
            <a:p>
              <a:pPr algn="l">
                <a:lnSpc>
                  <a:spcPts val="3359"/>
                </a:lnSpc>
              </a:pPr>
              <a:r>
                <a:rPr lang="es-ES" sz="2400" b="1" spc="120" dirty="0">
                  <a:solidFill>
                    <a:srgbClr val="456A2C"/>
                  </a:solidFill>
                  <a:latin typeface="Glacial Indifference"/>
                </a:rPr>
                <a:t>Auringonsäteily</a:t>
              </a:r>
            </a:p>
            <a:p>
              <a:pPr algn="just">
                <a:lnSpc>
                  <a:spcPts val="3359"/>
                </a:lnSpc>
              </a:pPr>
              <a:r>
                <a:rPr lang="fi-FI" sz="2400" spc="120" dirty="0">
                  <a:solidFill>
                    <a:srgbClr val="456A2C"/>
                  </a:solidFill>
                  <a:latin typeface="Glacial Indifference"/>
                </a:rPr>
                <a:t>Maan pinnalle tuleva auringonvalo koostuu laajasta säteilyspektristä, joka voidaan jakaa kolmeen ryhmään – ultraviolettisäteet, näkyvät säteet ja infrapunasäteet.</a:t>
              </a: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0" y="4102709"/>
              <a:ext cx="9490469" cy="2750358"/>
            </a:xfrm>
            <a:prstGeom prst="rect">
              <a:avLst/>
            </a:prstGeom>
          </p:spPr>
          <p:txBody>
            <a:bodyPr lIns="0" tIns="0" rIns="0" bIns="0" rtlCol="0" anchor="t">
              <a:spAutoFit/>
            </a:bodyPr>
            <a:lstStyle/>
            <a:p>
              <a:pPr>
                <a:lnSpc>
                  <a:spcPts val="3359"/>
                </a:lnSpc>
              </a:pPr>
              <a:r>
                <a:rPr lang="en-GB" sz="2400" b="1" spc="120" dirty="0" err="1">
                  <a:solidFill>
                    <a:srgbClr val="456A2C"/>
                  </a:solidFill>
                  <a:latin typeface="Glacial Indifference"/>
                </a:rPr>
                <a:t>Vesi</a:t>
              </a:r>
              <a:endParaRPr lang="en-GB" sz="2400" b="1" spc="120" dirty="0">
                <a:solidFill>
                  <a:srgbClr val="456A2C"/>
                </a:solidFill>
                <a:latin typeface="Glacial Indifference"/>
              </a:endParaRPr>
            </a:p>
            <a:p>
              <a:pPr algn="just">
                <a:lnSpc>
                  <a:spcPts val="3359"/>
                </a:lnSpc>
              </a:pPr>
              <a:r>
                <a:rPr lang="fi-FI" sz="2400" spc="120" dirty="0">
                  <a:solidFill>
                    <a:srgbClr val="456A2C"/>
                  </a:solidFill>
                  <a:latin typeface="Glacial Indifference"/>
                </a:rPr>
                <a:t>Vesi on komponentti, joka kulkee helposti lakkakerroksen läpi ja häiritsee puun suhteellista kosteutta. Tämä suhteellisen kosteuden nousu voi edistää puun eheyttä vahingoittavan sienen leviämistä.</a:t>
              </a:r>
              <a:endParaRPr lang="es-ES" sz="2400" spc="120" dirty="0">
                <a:solidFill>
                  <a:srgbClr val="456A2C"/>
                </a:solidFill>
                <a:latin typeface="Glacial Indifference"/>
              </a:endParaRP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19" name="TextBox 5">
            <a:extLst>
              <a:ext uri="{FF2B5EF4-FFF2-40B4-BE49-F238E27FC236}">
                <a16:creationId xmlns:a16="http://schemas.microsoft.com/office/drawing/2014/main" id="{4A795FAB-6419-4DB5-AD64-88F1E3B8D659}"/>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LUENTO 2: </a:t>
            </a:r>
            <a:r>
              <a:rPr lang="en-GB" sz="1600" spc="80" dirty="0" err="1">
                <a:solidFill>
                  <a:srgbClr val="52584D"/>
                </a:solidFill>
                <a:latin typeface="Glacial Indifference"/>
              </a:rPr>
              <a:t>Ilmaston</a:t>
            </a:r>
            <a:r>
              <a:rPr lang="en-GB" sz="1600" spc="80" dirty="0">
                <a:solidFill>
                  <a:srgbClr val="52584D"/>
                </a:solidFill>
                <a:latin typeface="Glacial Indifference"/>
              </a:rPr>
              <a:t> </a:t>
            </a:r>
            <a:r>
              <a:rPr lang="en-GB" sz="1600" spc="80" dirty="0" err="1">
                <a:solidFill>
                  <a:srgbClr val="52584D"/>
                </a:solidFill>
                <a:latin typeface="Glacial Indifference"/>
              </a:rPr>
              <a:t>vaikutus</a:t>
            </a:r>
            <a:r>
              <a:rPr lang="en-GB" sz="1600" spc="80" dirty="0">
                <a:solidFill>
                  <a:srgbClr val="52584D"/>
                </a:solidFill>
                <a:latin typeface="Glacial Indifference"/>
              </a:rPr>
              <a:t> </a:t>
            </a:r>
            <a:r>
              <a:rPr lang="en-GB" sz="1600" spc="80" dirty="0" err="1">
                <a:solidFill>
                  <a:srgbClr val="52584D"/>
                </a:solidFill>
                <a:latin typeface="Glacial Indifference"/>
              </a:rPr>
              <a:t>puurakennuksiin</a:t>
            </a: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7322644" y="746756"/>
            <a:ext cx="10965356" cy="1935764"/>
            <a:chOff x="-104836" y="-3114570"/>
            <a:chExt cx="13605166" cy="1213749"/>
          </a:xfrm>
        </p:grpSpPr>
        <p:sp>
          <p:nvSpPr>
            <p:cNvPr id="5" name="TextBox 5"/>
            <p:cNvSpPr txBox="1"/>
            <p:nvPr/>
          </p:nvSpPr>
          <p:spPr>
            <a:xfrm>
              <a:off x="-1" y="-3114570"/>
              <a:ext cx="13500331" cy="637919"/>
            </a:xfrm>
            <a:prstGeom prst="rect">
              <a:avLst/>
            </a:prstGeom>
          </p:spPr>
          <p:txBody>
            <a:bodyPr wrap="square" lIns="0" tIns="0" rIns="0" bIns="0" rtlCol="0" anchor="t">
              <a:spAutoFit/>
            </a:bodyPr>
            <a:lstStyle/>
            <a:p>
              <a:pPr algn="l">
                <a:lnSpc>
                  <a:spcPts val="8370"/>
                </a:lnSpc>
              </a:pPr>
              <a:r>
                <a:rPr lang="en-US" sz="6200" spc="310" dirty="0" err="1">
                  <a:solidFill>
                    <a:srgbClr val="456A2C"/>
                  </a:solidFill>
                  <a:latin typeface="Arial Black" panose="020B0A04020102020204" pitchFamily="34" charset="0"/>
                </a:rPr>
                <a:t>Hyönteiset</a:t>
              </a:r>
              <a:endParaRPr lang="en-US" sz="6200" spc="310" dirty="0">
                <a:solidFill>
                  <a:srgbClr val="456A2C"/>
                </a:solidFill>
                <a:latin typeface="Arial Black" panose="020B0A04020102020204" pitchFamily="34" charset="0"/>
              </a:endParaRPr>
            </a:p>
          </p:txBody>
        </p:sp>
        <p:sp>
          <p:nvSpPr>
            <p:cNvPr id="6" name="TextBox 6"/>
            <p:cNvSpPr txBox="1"/>
            <p:nvPr/>
          </p:nvSpPr>
          <p:spPr>
            <a:xfrm>
              <a:off x="-104836" y="-2146066"/>
              <a:ext cx="13137037" cy="245245"/>
            </a:xfrm>
            <a:prstGeom prst="rect">
              <a:avLst/>
            </a:prstGeom>
          </p:spPr>
          <p:txBody>
            <a:bodyPr lIns="0" tIns="0" rIns="0" bIns="0" rtlCol="0" anchor="t">
              <a:spAutoFit/>
            </a:bodyPr>
            <a:lstStyle/>
            <a:p>
              <a:pPr algn="just">
                <a:lnSpc>
                  <a:spcPts val="3359"/>
                </a:lnSpc>
              </a:pPr>
              <a:r>
                <a:rPr lang="en-US" sz="2000" spc="120" dirty="0" err="1">
                  <a:solidFill>
                    <a:srgbClr val="1E4D65"/>
                  </a:solidFill>
                  <a:latin typeface="Glacial Indifference"/>
                </a:rPr>
                <a:t>Puunkaivajat</a:t>
              </a:r>
              <a:r>
                <a:rPr lang="en-US" sz="2000" spc="120" dirty="0">
                  <a:solidFill>
                    <a:srgbClr val="1E4D65"/>
                  </a:solidFill>
                  <a:latin typeface="Glacial Indifference"/>
                </a:rPr>
                <a:t>                              </a:t>
              </a:r>
              <a:r>
                <a:rPr lang="en-US" sz="2000" spc="120" dirty="0" err="1">
                  <a:solidFill>
                    <a:srgbClr val="1E4D65"/>
                  </a:solidFill>
                  <a:latin typeface="Glacial Indifference"/>
                </a:rPr>
                <a:t>Liktidit</a:t>
              </a:r>
              <a:r>
                <a:rPr lang="en-US" sz="2000" spc="120" dirty="0">
                  <a:solidFill>
                    <a:srgbClr val="1E4D65"/>
                  </a:solidFill>
                  <a:latin typeface="Glacial Indifference"/>
                </a:rPr>
                <a:t>                          </a:t>
              </a:r>
              <a:r>
                <a:rPr lang="en-US" sz="2000" spc="120" dirty="0" err="1">
                  <a:solidFill>
                    <a:srgbClr val="1E4D65"/>
                  </a:solidFill>
                  <a:latin typeface="Glacial Indifference"/>
                </a:rPr>
                <a:t>Kerambysidit</a:t>
              </a:r>
              <a:endParaRPr lang="en-US" sz="2000" spc="120" dirty="0">
                <a:solidFill>
                  <a:srgbClr val="1E4D65"/>
                </a:solidFill>
                <a:latin typeface="Glacial Indifference"/>
              </a:endParaRPr>
            </a:p>
          </p:txBody>
        </p:sp>
      </p:grpSp>
      <p:sp>
        <p:nvSpPr>
          <p:cNvPr id="10" name="AutoShape 10"/>
          <p:cNvSpPr/>
          <p:nvPr/>
        </p:nvSpPr>
        <p:spPr>
          <a:xfrm>
            <a:off x="2057400" y="9258300"/>
            <a:ext cx="16230600" cy="38100"/>
          </a:xfrm>
          <a:prstGeom prst="rect">
            <a:avLst/>
          </a:prstGeom>
          <a:solidFill>
            <a:srgbClr val="456A2C"/>
          </a:solidFill>
        </p:spPr>
      </p:sp>
      <p:sp>
        <p:nvSpPr>
          <p:cNvPr id="13" name="Θέση αριθμού διαφάνειας 12">
            <a:extLst>
              <a:ext uri="{FF2B5EF4-FFF2-40B4-BE49-F238E27FC236}">
                <a16:creationId xmlns:a16="http://schemas.microsoft.com/office/drawing/2014/main" id="{E8B5425E-13D9-4299-9B0F-22FC10AC31B9}"/>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5</a:t>
            </a:fld>
            <a:endParaRPr lang="en-US" sz="2400" spc="120" dirty="0">
              <a:solidFill>
                <a:srgbClr val="1E4D65"/>
              </a:solidFill>
              <a:latin typeface="Glacial Indifference"/>
            </a:endParaRPr>
          </a:p>
        </p:txBody>
      </p:sp>
      <p:pic>
        <p:nvPicPr>
          <p:cNvPr id="2050" name="Picture 2" descr="Detalle De Abeto Madera Dañada Por Insectos Y Hongos Foto de stock y más  banco de imágenes de Abeto - iStock">
            <a:extLst>
              <a:ext uri="{FF2B5EF4-FFF2-40B4-BE49-F238E27FC236}">
                <a16:creationId xmlns:a16="http://schemas.microsoft.com/office/drawing/2014/main" id="{B524CF37-937C-48A3-BD00-3D47502FA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1" y="3366644"/>
            <a:ext cx="5323954" cy="3551036"/>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20DB5F96-4813-427F-B370-40F8AF69E83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40910" y="3113506"/>
            <a:ext cx="10520362" cy="5260181"/>
          </a:xfrm>
          <a:prstGeom prst="rect">
            <a:avLst/>
          </a:prstGeom>
          <a:noFill/>
          <a:ln>
            <a:noFill/>
          </a:ln>
        </p:spPr>
      </p:pic>
      <p:sp>
        <p:nvSpPr>
          <p:cNvPr id="16" name="TextBox 5">
            <a:extLst>
              <a:ext uri="{FF2B5EF4-FFF2-40B4-BE49-F238E27FC236}">
                <a16:creationId xmlns:a16="http://schemas.microsoft.com/office/drawing/2014/main" id="{761D38C6-650A-41A5-8FD1-2053165CF0B5}"/>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LUENTO 2: </a:t>
            </a:r>
            <a:r>
              <a:rPr lang="en-GB" sz="1600" spc="80" dirty="0" err="1">
                <a:solidFill>
                  <a:srgbClr val="52584D"/>
                </a:solidFill>
                <a:latin typeface="Glacial Indifference"/>
              </a:rPr>
              <a:t>Ilmaston</a:t>
            </a:r>
            <a:r>
              <a:rPr lang="en-GB" sz="1600" spc="80" dirty="0">
                <a:solidFill>
                  <a:srgbClr val="52584D"/>
                </a:solidFill>
                <a:latin typeface="Glacial Indifference"/>
              </a:rPr>
              <a:t> </a:t>
            </a:r>
            <a:r>
              <a:rPr lang="en-GB" sz="1600" spc="80" dirty="0" err="1">
                <a:solidFill>
                  <a:srgbClr val="52584D"/>
                </a:solidFill>
                <a:latin typeface="Glacial Indifference"/>
              </a:rPr>
              <a:t>vaikutus</a:t>
            </a:r>
            <a:r>
              <a:rPr lang="en-GB" sz="1600" spc="80" dirty="0">
                <a:solidFill>
                  <a:srgbClr val="52584D"/>
                </a:solidFill>
                <a:latin typeface="Glacial Indifference"/>
              </a:rPr>
              <a:t> </a:t>
            </a:r>
            <a:r>
              <a:rPr lang="en-GB" sz="1600" spc="80" dirty="0" err="1">
                <a:solidFill>
                  <a:srgbClr val="52584D"/>
                </a:solidFill>
                <a:latin typeface="Glacial Indifference"/>
              </a:rPr>
              <a:t>puurakennuksiin</a:t>
            </a:r>
            <a:endParaRPr lang="en-US" sz="1600" spc="80" dirty="0">
              <a:solidFill>
                <a:srgbClr val="52584D"/>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5806719"/>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Arial Black" panose="020B0A04020102020204" pitchFamily="34" charset="0"/>
                </a:rPr>
                <a:t>PUUN KÄYTÖN VAIKUTUS YMPÄRISTÖÖN</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6941580"/>
          </a:xfrm>
          <a:prstGeom prst="rect">
            <a:avLst/>
          </a:prstGeom>
        </p:spPr>
        <p:txBody>
          <a:bodyPr lIns="0" tIns="0" rIns="0" bIns="0" rtlCol="0" anchor="t">
            <a:spAutoFit/>
          </a:bodyPr>
          <a:lstStyle/>
          <a:p>
            <a:pPr algn="just">
              <a:lnSpc>
                <a:spcPts val="3359"/>
              </a:lnSpc>
              <a:spcAft>
                <a:spcPts val="600"/>
              </a:spcAft>
            </a:pPr>
            <a:r>
              <a:rPr lang="fi-FI" sz="2400" spc="120" dirty="0">
                <a:solidFill>
                  <a:srgbClr val="456A2C"/>
                </a:solidFill>
                <a:latin typeface="Glacial Indifference"/>
              </a:rPr>
              <a:t>Puun käyttö rakennusalalla ei ole vain vähemmän haitallista ympäristölle kuin muiden materiaalien, vaan voi olla jopa myönteistä, sillä sen käyttö varmistaa laajojen pintojen uudelleenmetsittämisen. Suurin syy tähän on se, että uudet puut imevät enemmän hiilidioksidia ilmakehästä kuin vanhat puut, ja koska puun käyttö vaatii jonkin verran metsänhakkuuta ja kompensoivaa uudelleenmetsitystä, tämä tarkoittaa, että vanhemmat puut, jotka imevät vähemmän, korvataan uudemmilla puilla, joilla on paremmat absorptioarvot. Myös rakentamisessa käytettävä puu voi edelleen sitoa jonkin verran hiilidioksidia, mikä tehostaa rakennusten ympärillä olevan ilman uusiutumista ja edistää globaalia hiilidioksidin imeytymistä.</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4" name="Imagen 13">
            <a:extLst>
              <a:ext uri="{FF2B5EF4-FFF2-40B4-BE49-F238E27FC236}">
                <a16:creationId xmlns:a16="http://schemas.microsoft.com/office/drawing/2014/main" id="{382F1CAA-7ABF-41E9-9C29-E2F79D6C9077}"/>
              </a:ext>
            </a:extLst>
          </p:cNvPr>
          <p:cNvPicPr/>
          <p:nvPr/>
        </p:nvPicPr>
        <p:blipFill rotWithShape="1">
          <a:blip r:embed="rId2">
            <a:extLst>
              <a:ext uri="{28A0092B-C50C-407E-A947-70E740481C1C}">
                <a14:useLocalDpi xmlns:a14="http://schemas.microsoft.com/office/drawing/2010/main" val="0"/>
              </a:ext>
            </a:extLst>
          </a:blip>
          <a:srcRect l="11154" r="9870"/>
          <a:stretch/>
        </p:blipFill>
        <p:spPr bwMode="auto">
          <a:xfrm>
            <a:off x="2592220" y="5377041"/>
            <a:ext cx="5257801" cy="3454985"/>
          </a:xfrm>
          <a:prstGeom prst="rect">
            <a:avLst/>
          </a:prstGeom>
          <a:noFill/>
          <a:ln>
            <a:noFill/>
          </a:ln>
        </p:spPr>
      </p:pic>
      <p:sp>
        <p:nvSpPr>
          <p:cNvPr id="15" name="TextBox 5">
            <a:extLst>
              <a:ext uri="{FF2B5EF4-FFF2-40B4-BE49-F238E27FC236}">
                <a16:creationId xmlns:a16="http://schemas.microsoft.com/office/drawing/2014/main" id="{4D8656AF-756F-43DB-8F53-13C47D5F93FF}"/>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LUENTO 2: </a:t>
            </a:r>
            <a:r>
              <a:rPr lang="en-GB" sz="1600" spc="80" dirty="0" err="1">
                <a:solidFill>
                  <a:srgbClr val="52584D"/>
                </a:solidFill>
                <a:latin typeface="Glacial Indifference"/>
              </a:rPr>
              <a:t>Ilmaston</a:t>
            </a:r>
            <a:r>
              <a:rPr lang="en-GB" sz="1600" spc="80" dirty="0">
                <a:solidFill>
                  <a:srgbClr val="52584D"/>
                </a:solidFill>
                <a:latin typeface="Glacial Indifference"/>
              </a:rPr>
              <a:t> </a:t>
            </a:r>
            <a:r>
              <a:rPr lang="en-GB" sz="1600" spc="80" dirty="0" err="1">
                <a:solidFill>
                  <a:srgbClr val="52584D"/>
                </a:solidFill>
                <a:latin typeface="Glacial Indifference"/>
              </a:rPr>
              <a:t>vaikutus</a:t>
            </a:r>
            <a:r>
              <a:rPr lang="en-GB" sz="1600" spc="80" dirty="0">
                <a:solidFill>
                  <a:srgbClr val="52584D"/>
                </a:solidFill>
                <a:latin typeface="Glacial Indifference"/>
              </a:rPr>
              <a:t> </a:t>
            </a:r>
            <a:r>
              <a:rPr lang="en-GB" sz="1600" spc="80" dirty="0" err="1">
                <a:solidFill>
                  <a:srgbClr val="52584D"/>
                </a:solidFill>
                <a:latin typeface="Glacial Indifference"/>
              </a:rPr>
              <a:t>puurakennuksiin</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198978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216551" cy="1713668"/>
            </a:xfrm>
            <a:prstGeom prst="rect">
              <a:avLst/>
            </a:prstGeom>
            <a:grpFill/>
          </p:spPr>
          <p:txBody>
            <a:bodyPr lIns="0" tIns="0" rIns="0" bIns="0" rtlCol="0" anchor="t">
              <a:spAutoFit/>
            </a:bodyPr>
            <a:lstStyle/>
            <a:p>
              <a:pPr algn="l">
                <a:lnSpc>
                  <a:spcPts val="8370"/>
                </a:lnSpc>
              </a:pPr>
              <a:r>
                <a:rPr lang="en-US" sz="6200" spc="310" dirty="0" err="1">
                  <a:solidFill>
                    <a:srgbClr val="FEFFF8"/>
                  </a:solidFill>
                  <a:latin typeface="Arial Black" panose="020B0A04020102020204" pitchFamily="34" charset="0"/>
                </a:rPr>
                <a:t>Hiilijalanjälki</a:t>
              </a:r>
              <a:endParaRPr lang="en-US" sz="6200" spc="310" dirty="0">
                <a:solidFill>
                  <a:srgbClr val="FEFFF8"/>
                </a:solidFill>
                <a:latin typeface="Arial Black" panose="020B0A04020102020204" pitchFamily="34" charset="0"/>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7</a:t>
            </a:fld>
            <a:endParaRPr lang="en-US" sz="2400" spc="120" dirty="0">
              <a:solidFill>
                <a:srgbClr val="D9D9D9"/>
              </a:solidFill>
              <a:latin typeface="Glacial Indifference"/>
            </a:endParaRPr>
          </a:p>
        </p:txBody>
      </p:sp>
      <p:sp>
        <p:nvSpPr>
          <p:cNvPr id="19" name="TextBox 5">
            <a:extLst>
              <a:ext uri="{FF2B5EF4-FFF2-40B4-BE49-F238E27FC236}">
                <a16:creationId xmlns:a16="http://schemas.microsoft.com/office/drawing/2014/main" id="{4A795FAB-6419-4DB5-AD64-88F1E3B8D659}"/>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LUENTO 2: </a:t>
            </a:r>
            <a:r>
              <a:rPr lang="en-GB" sz="1600" spc="80" dirty="0" err="1">
                <a:solidFill>
                  <a:srgbClr val="52584D"/>
                </a:solidFill>
                <a:latin typeface="Glacial Indifference"/>
              </a:rPr>
              <a:t>Ilmaston</a:t>
            </a:r>
            <a:r>
              <a:rPr lang="en-GB" sz="1600" spc="80" dirty="0">
                <a:solidFill>
                  <a:srgbClr val="52584D"/>
                </a:solidFill>
                <a:latin typeface="Glacial Indifference"/>
              </a:rPr>
              <a:t> </a:t>
            </a:r>
            <a:r>
              <a:rPr lang="en-GB" sz="1600" spc="80" dirty="0" err="1">
                <a:solidFill>
                  <a:srgbClr val="52584D"/>
                </a:solidFill>
                <a:latin typeface="Glacial Indifference"/>
              </a:rPr>
              <a:t>vaikutus</a:t>
            </a:r>
            <a:r>
              <a:rPr lang="en-GB" sz="1600" spc="80" dirty="0">
                <a:solidFill>
                  <a:srgbClr val="52584D"/>
                </a:solidFill>
                <a:latin typeface="Glacial Indifference"/>
              </a:rPr>
              <a:t> </a:t>
            </a:r>
            <a:r>
              <a:rPr lang="en-GB" sz="1600" spc="80" dirty="0" err="1">
                <a:solidFill>
                  <a:srgbClr val="52584D"/>
                </a:solidFill>
                <a:latin typeface="Glacial Indifference"/>
              </a:rPr>
              <a:t>puurakennuksiin</a:t>
            </a:r>
            <a:endParaRPr lang="en-US" sz="1600" spc="80" dirty="0">
              <a:solidFill>
                <a:srgbClr val="52584D"/>
              </a:solidFill>
              <a:latin typeface="Glacial Indifference"/>
            </a:endParaRPr>
          </a:p>
        </p:txBody>
      </p:sp>
      <p:pic>
        <p:nvPicPr>
          <p:cNvPr id="17" name="Imagen 16">
            <a:extLst>
              <a:ext uri="{FF2B5EF4-FFF2-40B4-BE49-F238E27FC236}">
                <a16:creationId xmlns:a16="http://schemas.microsoft.com/office/drawing/2014/main" id="{CEBF3167-FD45-4EFD-BA72-6D3172883545}"/>
              </a:ext>
            </a:extLst>
          </p:cNvPr>
          <p:cNvPicPr/>
          <p:nvPr/>
        </p:nvPicPr>
        <p:blipFill>
          <a:blip r:embed="rId2"/>
          <a:stretch>
            <a:fillRect/>
          </a:stretch>
        </p:blipFill>
        <p:spPr>
          <a:xfrm>
            <a:off x="762000" y="3729275"/>
            <a:ext cx="8648391" cy="4853940"/>
          </a:xfrm>
          <a:prstGeom prst="rect">
            <a:avLst/>
          </a:prstGeom>
        </p:spPr>
      </p:pic>
      <p:pic>
        <p:nvPicPr>
          <p:cNvPr id="20" name="Imagen 19">
            <a:extLst>
              <a:ext uri="{FF2B5EF4-FFF2-40B4-BE49-F238E27FC236}">
                <a16:creationId xmlns:a16="http://schemas.microsoft.com/office/drawing/2014/main" id="{2B14B75F-D1CA-4C10-878C-5C24C8D035D9}"/>
              </a:ext>
            </a:extLst>
          </p:cNvPr>
          <p:cNvPicPr/>
          <p:nvPr/>
        </p:nvPicPr>
        <p:blipFill>
          <a:blip r:embed="rId3"/>
          <a:stretch>
            <a:fillRect/>
          </a:stretch>
        </p:blipFill>
        <p:spPr>
          <a:xfrm>
            <a:off x="9148125" y="3543300"/>
            <a:ext cx="8120967" cy="4777740"/>
          </a:xfrm>
          <a:prstGeom prst="rect">
            <a:avLst/>
          </a:prstGeom>
        </p:spPr>
      </p:pic>
      <p:pic>
        <p:nvPicPr>
          <p:cNvPr id="21" name="Imagen 20">
            <a:extLst>
              <a:ext uri="{FF2B5EF4-FFF2-40B4-BE49-F238E27FC236}">
                <a16:creationId xmlns:a16="http://schemas.microsoft.com/office/drawing/2014/main" id="{44EDCA1A-1C05-411C-88F3-36028C5110D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50628" y="335641"/>
            <a:ext cx="7395364" cy="3072375"/>
          </a:xfrm>
          <a:prstGeom prst="rect">
            <a:avLst/>
          </a:prstGeom>
          <a:noFill/>
          <a:ln>
            <a:noFill/>
          </a:ln>
        </p:spPr>
      </p:pic>
    </p:spTree>
    <p:extLst>
      <p:ext uri="{BB962C8B-B14F-4D97-AF65-F5344CB8AC3E}">
        <p14:creationId xmlns:p14="http://schemas.microsoft.com/office/powerpoint/2010/main" val="3255328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958516" y="962977"/>
            <a:ext cx="16573500" cy="813364"/>
          </a:xfrm>
          <a:prstGeom prst="rect">
            <a:avLst/>
          </a:prstGeom>
        </p:spPr>
        <p:txBody>
          <a:bodyPr wrap="square" lIns="0" tIns="0" rIns="0" bIns="0" rtlCol="0" anchor="t">
            <a:spAutoFit/>
          </a:bodyPr>
          <a:lstStyle/>
          <a:p>
            <a:pPr algn="l">
              <a:lnSpc>
                <a:spcPts val="6682"/>
              </a:lnSpc>
            </a:pPr>
            <a:r>
              <a:rPr lang="en-US" sz="5000" spc="100" dirty="0" err="1">
                <a:solidFill>
                  <a:srgbClr val="456A2C"/>
                </a:solidFill>
                <a:latin typeface="Arial Black" panose="020B0A04020102020204" pitchFamily="34" charset="0"/>
              </a:rPr>
              <a:t>Puun</a:t>
            </a:r>
            <a:r>
              <a:rPr lang="en-US" sz="5000" spc="100" dirty="0">
                <a:solidFill>
                  <a:srgbClr val="456A2C"/>
                </a:solidFill>
                <a:latin typeface="Arial Black" panose="020B0A04020102020204" pitchFamily="34" charset="0"/>
              </a:rPr>
              <a:t> </a:t>
            </a:r>
            <a:r>
              <a:rPr lang="en-US" sz="5000" spc="100" dirty="0" err="1">
                <a:solidFill>
                  <a:srgbClr val="456A2C"/>
                </a:solidFill>
                <a:latin typeface="Arial Black" panose="020B0A04020102020204" pitchFamily="34" charset="0"/>
              </a:rPr>
              <a:t>käytön</a:t>
            </a:r>
            <a:r>
              <a:rPr lang="en-US" sz="5000" spc="100" dirty="0">
                <a:solidFill>
                  <a:srgbClr val="456A2C"/>
                </a:solidFill>
                <a:latin typeface="Arial Black" panose="020B0A04020102020204" pitchFamily="34" charset="0"/>
              </a:rPr>
              <a:t> </a:t>
            </a:r>
            <a:r>
              <a:rPr lang="en-US" sz="5000" spc="100" dirty="0" err="1">
                <a:solidFill>
                  <a:srgbClr val="456A2C"/>
                </a:solidFill>
                <a:latin typeface="Arial Black" panose="020B0A04020102020204" pitchFamily="34" charset="0"/>
              </a:rPr>
              <a:t>edut</a:t>
            </a:r>
            <a:r>
              <a:rPr lang="en-US" sz="5000" spc="100" dirty="0">
                <a:solidFill>
                  <a:srgbClr val="456A2C"/>
                </a:solidFill>
                <a:latin typeface="Arial Black" panose="020B0A04020102020204" pitchFamily="34" charset="0"/>
              </a:rPr>
              <a:t> </a:t>
            </a:r>
            <a:r>
              <a:rPr lang="en-US" sz="5000" spc="100" dirty="0" err="1">
                <a:solidFill>
                  <a:srgbClr val="456A2C"/>
                </a:solidFill>
                <a:latin typeface="Arial Black" panose="020B0A04020102020204" pitchFamily="34" charset="0"/>
              </a:rPr>
              <a:t>ympäristölle</a:t>
            </a:r>
            <a:endParaRPr lang="en-US" sz="5000" spc="100" dirty="0">
              <a:solidFill>
                <a:srgbClr val="456A2C"/>
              </a:solidFill>
              <a:latin typeface="Arial Black" panose="020B0A04020102020204" pitchFamily="34" charset="0"/>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1575305"/>
            <a:chOff x="0" y="-19050"/>
            <a:chExt cx="9013889" cy="2100406"/>
          </a:xfrm>
        </p:grpSpPr>
        <p:sp>
          <p:nvSpPr>
            <p:cNvPr id="5" name="TextBox 5"/>
            <p:cNvSpPr txBox="1"/>
            <p:nvPr/>
          </p:nvSpPr>
          <p:spPr>
            <a:xfrm>
              <a:off x="1105" y="-19050"/>
              <a:ext cx="9012784" cy="681990"/>
            </a:xfrm>
            <a:prstGeom prst="rect">
              <a:avLst/>
            </a:prstGeom>
          </p:spPr>
          <p:txBody>
            <a:bodyPr lIns="0" tIns="0" rIns="0" bIns="0" rtlCol="0" anchor="t">
              <a:spAutoFit/>
            </a:bodyPr>
            <a:lstStyle/>
            <a:p>
              <a:pPr lvl="1" algn="ctr">
                <a:lnSpc>
                  <a:spcPts val="4125"/>
                </a:lnSpc>
              </a:pPr>
              <a:r>
                <a:rPr lang="en-US" sz="3300" b="1" spc="165" dirty="0">
                  <a:solidFill>
                    <a:srgbClr val="456A2C"/>
                  </a:solidFill>
                  <a:latin typeface="Glacial Indifference"/>
                </a:rPr>
                <a:t>ENERGIAN TARPEET</a:t>
              </a:r>
            </a:p>
          </p:txBody>
        </p:sp>
        <p:sp>
          <p:nvSpPr>
            <p:cNvPr id="6" name="TextBox 6"/>
            <p:cNvSpPr txBox="1"/>
            <p:nvPr/>
          </p:nvSpPr>
          <p:spPr>
            <a:xfrm>
              <a:off x="0" y="961391"/>
              <a:ext cx="9013889" cy="1119965"/>
            </a:xfrm>
            <a:prstGeom prst="rect">
              <a:avLst/>
            </a:prstGeom>
          </p:spPr>
          <p:txBody>
            <a:bodyPr lIns="0" tIns="0" rIns="0" bIns="0" rtlCol="0" anchor="t">
              <a:spAutoFit/>
            </a:bodyPr>
            <a:lstStyle/>
            <a:p>
              <a:pPr algn="ctr">
                <a:lnSpc>
                  <a:spcPts val="3359"/>
                </a:lnSpc>
              </a:pPr>
              <a:r>
                <a:rPr lang="fi-FI" sz="2400" spc="120" dirty="0">
                  <a:solidFill>
                    <a:srgbClr val="456A2C"/>
                  </a:solidFill>
                  <a:latin typeface="Glacial Indifference"/>
                </a:rPr>
                <a:t>Puuntuotanto on puhdas toimiala koska se ei vaadi vaativia teollisia prosesseja.</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447338"/>
            <a:chOff x="0" y="-19050"/>
            <a:chExt cx="9013889" cy="3263116"/>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UUDELLEENMETSITYS</a:t>
              </a:r>
            </a:p>
          </p:txBody>
        </p:sp>
        <p:sp>
          <p:nvSpPr>
            <p:cNvPr id="10" name="TextBox 10"/>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Since the timber use requires consumption of several trees, the reforestation would renovate the forest, providing a better quality air in the atmosphere</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011321"/>
            <a:chOff x="0" y="-19050"/>
            <a:chExt cx="9013889" cy="2681760"/>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CO² SITOUTUMINEN</a:t>
              </a:r>
            </a:p>
          </p:txBody>
        </p:sp>
        <p:sp>
          <p:nvSpPr>
            <p:cNvPr id="14" name="TextBox 14"/>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fi-FI" sz="2400" spc="120" dirty="0">
                  <a:solidFill>
                    <a:srgbClr val="456A2C"/>
                  </a:solidFill>
                  <a:latin typeface="Glacial Indifference"/>
                </a:rPr>
                <a:t>Puu pystyy imemään hiilidioksidia myös puun kaadon jälkeen, joten jokainen puutalo auttaa parantamaan ympäröivää ilmaa.</a:t>
              </a:r>
              <a:endParaRPr lang="en-GB"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447338"/>
            <a:chOff x="0" y="-19050"/>
            <a:chExt cx="9013889" cy="3263116"/>
          </a:xfrm>
        </p:grpSpPr>
        <p:sp>
          <p:nvSpPr>
            <p:cNvPr id="17" name="TextBox 17"/>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KIERRÄTETTÄVÄ</a:t>
              </a:r>
            </a:p>
          </p:txBody>
        </p:sp>
        <p:sp>
          <p:nvSpPr>
            <p:cNvPr id="18" name="TextBox 18"/>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fi-FI" sz="2400" spc="120" dirty="0">
                  <a:solidFill>
                    <a:srgbClr val="456A2C"/>
                  </a:solidFill>
                  <a:latin typeface="Glacial Indifference"/>
                </a:rPr>
                <a:t>Puuelementtejä rakentamisessa voidaan käyttää useammin kuin kerran. Lisäksi, kun puuelementti ei ole enää hyödyllinen, se voidaan kierrättää muihin tarkoituksiin.</a:t>
              </a:r>
              <a:endParaRPr lang="en-US" sz="2400" spc="120" dirty="0">
                <a:solidFill>
                  <a:srgbClr val="456A2C"/>
                </a:solidFill>
                <a:latin typeface="Glacial Indifference"/>
              </a:endParaRPr>
            </a:p>
          </p:txBody>
        </p:sp>
      </p:grpSp>
      <p:sp>
        <p:nvSpPr>
          <p:cNvPr id="21" name="AutoShape 21"/>
          <p:cNvSpPr/>
          <p:nvPr/>
        </p:nvSpPr>
        <p:spPr>
          <a:xfrm>
            <a:off x="1028700" y="9557385"/>
            <a:ext cx="16230600" cy="38100"/>
          </a:xfrm>
          <a:prstGeom prst="rect">
            <a:avLst/>
          </a:prstGeom>
          <a:solidFill>
            <a:srgbClr val="52584D"/>
          </a:solidFill>
        </p:spPr>
      </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8</a:t>
            </a:fld>
            <a:endParaRPr lang="en-US" sz="2400" spc="120" dirty="0">
              <a:solidFill>
                <a:srgbClr val="1E4D65"/>
              </a:solidFill>
              <a:latin typeface="Glacial Indifference"/>
            </a:endParaRPr>
          </a:p>
        </p:txBody>
      </p:sp>
      <p:sp>
        <p:nvSpPr>
          <p:cNvPr id="23" name="TextBox 5">
            <a:extLst>
              <a:ext uri="{FF2B5EF4-FFF2-40B4-BE49-F238E27FC236}">
                <a16:creationId xmlns:a16="http://schemas.microsoft.com/office/drawing/2014/main" id="{5DCCF704-BB12-447F-99CB-FD33557AB78A}"/>
              </a:ext>
            </a:extLst>
          </p:cNvPr>
          <p:cNvSpPr txBox="1"/>
          <p:nvPr/>
        </p:nvSpPr>
        <p:spPr>
          <a:xfrm>
            <a:off x="9651560" y="9827100"/>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LUENTO 2: </a:t>
            </a:r>
            <a:r>
              <a:rPr lang="en-GB" sz="1600" spc="80" dirty="0" err="1">
                <a:solidFill>
                  <a:srgbClr val="52584D"/>
                </a:solidFill>
                <a:latin typeface="Glacial Indifference"/>
              </a:rPr>
              <a:t>Ilmaston</a:t>
            </a:r>
            <a:r>
              <a:rPr lang="en-GB" sz="1600" spc="80" dirty="0">
                <a:solidFill>
                  <a:srgbClr val="52584D"/>
                </a:solidFill>
                <a:latin typeface="Glacial Indifference"/>
              </a:rPr>
              <a:t> </a:t>
            </a:r>
            <a:r>
              <a:rPr lang="en-GB" sz="1600" spc="80" dirty="0" err="1">
                <a:solidFill>
                  <a:srgbClr val="52584D"/>
                </a:solidFill>
                <a:latin typeface="Glacial Indifference"/>
              </a:rPr>
              <a:t>vaikutus</a:t>
            </a:r>
            <a:r>
              <a:rPr lang="en-GB" sz="1600" spc="80" dirty="0">
                <a:solidFill>
                  <a:srgbClr val="52584D"/>
                </a:solidFill>
                <a:latin typeface="Glacial Indifference"/>
              </a:rPr>
              <a:t> </a:t>
            </a:r>
            <a:r>
              <a:rPr lang="en-GB" sz="1600" spc="80" dirty="0" err="1">
                <a:solidFill>
                  <a:srgbClr val="52584D"/>
                </a:solidFill>
                <a:latin typeface="Glacial Indifference"/>
              </a:rPr>
              <a:t>puurakennuksiin</a:t>
            </a:r>
            <a:endParaRPr lang="en-US" sz="1600" spc="80" dirty="0">
              <a:solidFill>
                <a:srgbClr val="52584D"/>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449</Words>
  <Application>Microsoft Office PowerPoint</Application>
  <PresentationFormat>Mukautettu</PresentationFormat>
  <Paragraphs>54</Paragraphs>
  <Slides>8</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8</vt:i4>
      </vt:variant>
    </vt:vector>
  </HeadingPairs>
  <TitlesOfParts>
    <vt:vector size="16" baseType="lpstr">
      <vt:lpstr>Arial Black</vt:lpstr>
      <vt:lpstr>Glacial Indifference Bold</vt:lpstr>
      <vt:lpstr>Glacial Indifference</vt:lpstr>
      <vt:lpstr>Calibri</vt:lpstr>
      <vt:lpstr>Arial</vt:lpstr>
      <vt:lpstr>League Spartan</vt:lpstr>
      <vt:lpstr>Verdana</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Arttu Heikkinen</cp:lastModifiedBy>
  <cp:revision>60</cp:revision>
  <dcterms:created xsi:type="dcterms:W3CDTF">2006-08-16T00:00:00Z</dcterms:created>
  <dcterms:modified xsi:type="dcterms:W3CDTF">2022-04-19T20:03:18Z</dcterms:modified>
  <dc:identifier>DAD7Xzioke4</dc:identifier>
</cp:coreProperties>
</file>