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2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6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59" r:id="rId13"/>
    <p:sldId id="260" r:id="rId14"/>
    <p:sldId id="263" r:id="rId15"/>
    <p:sldId id="264" r:id="rId16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Glacial Indifference" panose="020B0604020202020204" charset="0"/>
      <p:regular r:id="rId22"/>
    </p:embeddedFont>
    <p:embeddedFont>
      <p:font typeface="Glacial Indifference Bold" panose="020B0604020202020204" charset="0"/>
      <p:regular r:id="rId23"/>
    </p:embeddedFont>
    <p:embeddedFont>
      <p:font typeface="League Spartan" panose="00000800000000000000" pitchFamily="50" charset="0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onysios Solomos" initials="DS" lastIdx="1" clrIdx="0">
    <p:extLst>
      <p:ext uri="{19B8F6BF-5375-455C-9EA6-DF929625EA0E}">
        <p15:presenceInfo xmlns:p15="http://schemas.microsoft.com/office/powerpoint/2012/main" userId="S::solomos@exelia.gr::5337c452-030b-4de5-a4f5-5c443c39fdd7" providerId="AD"/>
      </p:ext>
    </p:extLst>
  </p:cmAuthor>
  <p:cmAuthor id="2" name="Uldis" initials="U" lastIdx="1" clrIdx="1">
    <p:extLst>
      <p:ext uri="{19B8F6BF-5375-455C-9EA6-DF929625EA0E}">
        <p15:presenceInfo xmlns:p15="http://schemas.microsoft.com/office/powerpoint/2012/main" userId="Uld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6A2C"/>
    <a:srgbClr val="52584D"/>
    <a:srgbClr val="1E4D65"/>
    <a:srgbClr val="68A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66" autoAdjust="0"/>
    <p:restoredTop sz="95084" autoAdjust="0"/>
  </p:normalViewPr>
  <p:slideViewPr>
    <p:cSldViewPr>
      <p:cViewPr>
        <p:scale>
          <a:sx n="50" d="100"/>
          <a:sy n="50" d="100"/>
        </p:scale>
        <p:origin x="53" y="1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4BC02-181C-4246-9F45-727B00AE36C0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49B05-4D01-431C-B399-F8068D59827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74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49B05-4D01-431C-B399-F8068D59827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50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EAB2-0C41-4B4D-A519-DDE51BE49A44}" type="datetime1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DE1CA-8CB9-4D53-A394-8F89E5933EF0}" type="datetime1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368B-37A0-4045-A003-F995AE9B4DF8}" type="datetime1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F653-8D4B-4074-BA55-316FAC1CF7EB}" type="datetime1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123A-A015-4989-AE0A-0A288775B34B}" type="datetime1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F4D5-2841-4DA0-9536-A60958379296}" type="datetime1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FE9E-174F-4711-9F9B-F09FCD92DFEC}" type="datetime1">
              <a:rPr lang="en-US" smtClean="0"/>
              <a:t>12/1/2021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85A74-64FA-4DB3-A00C-023BEC69FE18}" type="datetime1">
              <a:rPr lang="en-US" smtClean="0"/>
              <a:t>12/1/2021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E067-CAD5-4721-9769-9D3EE85F3135}" type="datetime1">
              <a:rPr lang="en-US" smtClean="0"/>
              <a:t>12/1/2021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12D5-32BE-4D9C-BC05-37EDD6FE6A24}" type="datetime1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79CE-B6F2-42D1-8137-F31C8458EB57}" type="datetime1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CDA32-2106-4F9B-A860-0480101ED23F}" type="datetime1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DUe42gJ8gzU" TargetMode="External"/><Relationship Id="rId13" Type="http://schemas.openxmlformats.org/officeDocument/2006/relationships/image" Target="../media/image46.jpeg"/><Relationship Id="rId3" Type="http://schemas.openxmlformats.org/officeDocument/2006/relationships/image" Target="../media/image41.emf"/><Relationship Id="rId7" Type="http://schemas.openxmlformats.org/officeDocument/2006/relationships/image" Target="../media/image43.png"/><Relationship Id="rId12" Type="http://schemas.openxmlformats.org/officeDocument/2006/relationships/hyperlink" Target="https://www.youtube.com/watch?v=NlXbBRKAX9E" TargetMode="External"/><Relationship Id="rId17" Type="http://schemas.openxmlformats.org/officeDocument/2006/relationships/image" Target="../media/image48.jpeg"/><Relationship Id="rId2" Type="http://schemas.openxmlformats.org/officeDocument/2006/relationships/hyperlink" Target="https://www.youtube.com/watch?v=3rfCWK8GWMI" TargetMode="External"/><Relationship Id="rId16" Type="http://schemas.openxmlformats.org/officeDocument/2006/relationships/hyperlink" Target="https://www.youtube.com/watch?v=P4p_wDk-fcQ&amp;feature=emb_logo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pxg2RTF7XJc&amp;t=6s" TargetMode="External"/><Relationship Id="rId11" Type="http://schemas.openxmlformats.org/officeDocument/2006/relationships/image" Target="../media/image45.jpeg"/><Relationship Id="rId5" Type="http://schemas.openxmlformats.org/officeDocument/2006/relationships/image" Target="../media/image42.jpeg"/><Relationship Id="rId15" Type="http://schemas.openxmlformats.org/officeDocument/2006/relationships/image" Target="../media/image47.jpeg"/><Relationship Id="rId10" Type="http://schemas.openxmlformats.org/officeDocument/2006/relationships/hyperlink" Target="https://www.youtube.com/watch?v=j5EE0s7zotE" TargetMode="External"/><Relationship Id="rId4" Type="http://schemas.openxmlformats.org/officeDocument/2006/relationships/hyperlink" Target="https://www.youtube.com/watch?v=pqI4PuDTxEw" TargetMode="External"/><Relationship Id="rId9" Type="http://schemas.openxmlformats.org/officeDocument/2006/relationships/image" Target="../media/image44.jpeg"/><Relationship Id="rId14" Type="http://schemas.openxmlformats.org/officeDocument/2006/relationships/hyperlink" Target="https://www.youtube.com/watch?v=Dt9owR_CY4I&amp;t=291s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6.jpg"/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12" Type="http://schemas.openxmlformats.org/officeDocument/2006/relationships/image" Target="../media/image55.jpg"/><Relationship Id="rId2" Type="http://schemas.openxmlformats.org/officeDocument/2006/relationships/hyperlink" Target="https://www.youtube.com/watch?v=Xpz5z0A0b4Q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Mk4q2idOFko" TargetMode="External"/><Relationship Id="rId11" Type="http://schemas.openxmlformats.org/officeDocument/2006/relationships/image" Target="../media/image54.jpg"/><Relationship Id="rId5" Type="http://schemas.openxmlformats.org/officeDocument/2006/relationships/image" Target="../media/image50.jpeg"/><Relationship Id="rId10" Type="http://schemas.openxmlformats.org/officeDocument/2006/relationships/image" Target="../media/image53.jpeg"/><Relationship Id="rId4" Type="http://schemas.openxmlformats.org/officeDocument/2006/relationships/hyperlink" Target="https://www.youtube.com/watch?v=5rqA-UjmpMw" TargetMode="External"/><Relationship Id="rId9" Type="http://schemas.openxmlformats.org/officeDocument/2006/relationships/hyperlink" Target="https://www.youtube.com/watch?v=Xe1L5M8mI9M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emf"/><Relationship Id="rId5" Type="http://schemas.openxmlformats.org/officeDocument/2006/relationships/image" Target="../media/image6.png"/><Relationship Id="rId15" Type="http://schemas.openxmlformats.org/officeDocument/2006/relationships/image" Target="../media/image16.jpeg"/><Relationship Id="rId10" Type="http://schemas.openxmlformats.org/officeDocument/2006/relationships/image" Target="../media/image11.emf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526" y="-320807"/>
            <a:ext cx="14575321" cy="1092861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406310" y="2806797"/>
            <a:ext cx="14956263" cy="4673405"/>
            <a:chOff x="0" y="0"/>
            <a:chExt cx="19941685" cy="6231207"/>
          </a:xfrm>
          <a:solidFill>
            <a:srgbClr val="456A2C"/>
          </a:solidFill>
        </p:grpSpPr>
        <p:sp>
          <p:nvSpPr>
            <p:cNvPr id="4" name="AutoShape 4"/>
            <p:cNvSpPr/>
            <p:nvPr/>
          </p:nvSpPr>
          <p:spPr>
            <a:xfrm>
              <a:off x="0" y="0"/>
              <a:ext cx="19941685" cy="6231207"/>
            </a:xfrm>
            <a:prstGeom prst="rect">
              <a:avLst/>
            </a:prstGeom>
            <a:grpFill/>
          </p:spPr>
        </p:sp>
        <p:sp>
          <p:nvSpPr>
            <p:cNvPr id="5" name="TextBox 5"/>
            <p:cNvSpPr txBox="1"/>
            <p:nvPr/>
          </p:nvSpPr>
          <p:spPr>
            <a:xfrm>
              <a:off x="1913347" y="2404404"/>
              <a:ext cx="17294581" cy="1728679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580"/>
                </a:lnSpc>
              </a:pPr>
              <a:r>
                <a:rPr lang="en-US" sz="6600" spc="92" dirty="0">
                  <a:solidFill>
                    <a:srgbClr val="FEFFF8"/>
                  </a:solidFill>
                  <a:latin typeface="League Spartan"/>
                </a:rPr>
                <a:t>Unidad 3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913345" y="4948184"/>
              <a:ext cx="17294581" cy="586572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645"/>
                </a:lnSpc>
              </a:pPr>
              <a:r>
                <a:rPr lang="es-ES" sz="2800" dirty="0">
                  <a:solidFill>
                    <a:schemeClr val="bg1"/>
                  </a:solidFill>
                </a:rPr>
                <a:t>Disponibilidad y respeto al medio ambiente de la madera como material de construcción.</a:t>
              </a:r>
              <a:endParaRPr lang="en-US" sz="2700" spc="135" dirty="0">
                <a:solidFill>
                  <a:schemeClr val="bg1"/>
                </a:solidFill>
                <a:latin typeface="Glacial Indifference"/>
              </a:endParaRPr>
            </a:p>
          </p:txBody>
        </p:sp>
        <p:sp>
          <p:nvSpPr>
            <p:cNvPr id="7" name="AutoShape 7"/>
            <p:cNvSpPr/>
            <p:nvPr/>
          </p:nvSpPr>
          <p:spPr>
            <a:xfrm>
              <a:off x="1913347" y="694377"/>
              <a:ext cx="11633201" cy="1167753"/>
            </a:xfrm>
            <a:prstGeom prst="rect">
              <a:avLst/>
            </a:prstGeom>
            <a:grpFill/>
          </p:spPr>
        </p:sp>
        <p:sp>
          <p:nvSpPr>
            <p:cNvPr id="8" name="TextBox 8"/>
            <p:cNvSpPr txBox="1"/>
            <p:nvPr/>
          </p:nvSpPr>
          <p:spPr>
            <a:xfrm>
              <a:off x="2333699" y="1021080"/>
              <a:ext cx="11111249" cy="487313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000"/>
                </a:lnSpc>
              </a:pPr>
              <a:r>
                <a:rPr lang="lv-LV" sz="2400" spc="150" dirty="0">
                  <a:solidFill>
                    <a:srgbClr val="FEFFF8"/>
                  </a:solidFill>
                  <a:latin typeface="Glacial Indifference Bold"/>
                </a:rPr>
                <a:t>UNIDAD DE APRENDIZAJE 1:</a:t>
              </a:r>
              <a:endParaRPr lang="en-US" sz="2400" spc="150" dirty="0">
                <a:solidFill>
                  <a:srgbClr val="FEFFF8"/>
                </a:solidFill>
                <a:latin typeface="Glacial Indifference Bold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978125"/>
            <a:ext cx="1447800" cy="18540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287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765204" y="957263"/>
            <a:ext cx="7912196" cy="4780255"/>
            <a:chOff x="-2" y="-95249"/>
            <a:chExt cx="10549594" cy="6373674"/>
          </a:xfrm>
        </p:grpSpPr>
        <p:sp>
          <p:nvSpPr>
            <p:cNvPr id="8" name="TextBox 8"/>
            <p:cNvSpPr txBox="1"/>
            <p:nvPr/>
          </p:nvSpPr>
          <p:spPr>
            <a:xfrm>
              <a:off x="-2" y="-95249"/>
              <a:ext cx="9736794" cy="42678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>
                  <a:solidFill>
                    <a:schemeClr val="bg1"/>
                  </a:solidFill>
                  <a:latin typeface="League Spartan"/>
                </a:rPr>
                <a:t>MATERIALES DE MADERA COMBINADOS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2" y="5457688"/>
              <a:ext cx="10549594" cy="8207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US" sz="37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10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pSp>
        <p:nvGrpSpPr>
          <p:cNvPr id="22" name="Organization Chart 14"/>
          <p:cNvGrpSpPr>
            <a:grpSpLocks noChangeAspect="1"/>
          </p:cNvGrpSpPr>
          <p:nvPr/>
        </p:nvGrpSpPr>
        <p:grpSpPr bwMode="auto">
          <a:xfrm>
            <a:off x="9525001" y="342900"/>
            <a:ext cx="8534400" cy="1387828"/>
            <a:chOff x="1635" y="11530"/>
            <a:chExt cx="9720" cy="698"/>
          </a:xfrm>
        </p:grpSpPr>
        <p:cxnSp>
          <p:nvCxnSpPr>
            <p:cNvPr id="7191" name="_s7191"/>
            <p:cNvCxnSpPr>
              <a:cxnSpLocks noChangeShapeType="1"/>
              <a:stCxn id="7168" idx="0"/>
              <a:endCxn id="28" idx="2"/>
            </p:cNvCxnSpPr>
            <p:nvPr/>
          </p:nvCxnSpPr>
          <p:spPr bwMode="auto">
            <a:xfrm rot="16200000" flipV="1">
              <a:off x="8327" y="9936"/>
              <a:ext cx="116" cy="3780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90" name="_s7190"/>
            <p:cNvCxnSpPr>
              <a:cxnSpLocks noChangeShapeType="1"/>
              <a:stCxn id="31" idx="0"/>
              <a:endCxn id="28" idx="2"/>
            </p:cNvCxnSpPr>
            <p:nvPr/>
          </p:nvCxnSpPr>
          <p:spPr bwMode="auto">
            <a:xfrm rot="16200000" flipV="1">
              <a:off x="7067" y="11196"/>
              <a:ext cx="116" cy="1260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89" name="_s7189"/>
            <p:cNvCxnSpPr>
              <a:cxnSpLocks noChangeShapeType="1"/>
              <a:stCxn id="30" idx="0"/>
              <a:endCxn id="28" idx="2"/>
            </p:cNvCxnSpPr>
            <p:nvPr/>
          </p:nvCxnSpPr>
          <p:spPr bwMode="auto">
            <a:xfrm rot="5400000" flipH="1" flipV="1">
              <a:off x="5807" y="11196"/>
              <a:ext cx="116" cy="1260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88" name="_s7188"/>
            <p:cNvCxnSpPr>
              <a:cxnSpLocks noChangeShapeType="1"/>
              <a:stCxn id="29" idx="0"/>
              <a:endCxn id="28" idx="2"/>
            </p:cNvCxnSpPr>
            <p:nvPr/>
          </p:nvCxnSpPr>
          <p:spPr bwMode="auto">
            <a:xfrm rot="5400000" flipH="1" flipV="1">
              <a:off x="4547" y="9936"/>
              <a:ext cx="116" cy="3780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" name="_s7187"/>
            <p:cNvSpPr>
              <a:spLocks noChangeArrowheads="1"/>
            </p:cNvSpPr>
            <p:nvPr/>
          </p:nvSpPr>
          <p:spPr bwMode="auto">
            <a:xfrm>
              <a:off x="5415" y="11530"/>
              <a:ext cx="2160" cy="238"/>
            </a:xfrm>
            <a:prstGeom prst="roundRect">
              <a:avLst>
                <a:gd name="adj" fmla="val 16667"/>
              </a:avLst>
            </a:prstGeom>
            <a:solidFill>
              <a:srgbClr val="C7E0B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Materiales</a:t>
              </a:r>
              <a:r>
                <a:rPr kumimoji="0" lang="en-US" altLang="ja-JP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 de </a:t>
              </a:r>
              <a:r>
                <a:rPr kumimoji="0" lang="en-US" altLang="ja-JP" sz="1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madera</a:t>
              </a:r>
              <a:r>
                <a:rPr kumimoji="0" lang="en-US" altLang="ja-JP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ja-JP" sz="1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conectivos</a:t>
              </a:r>
              <a:endParaRPr kumimoji="0" lang="en-US" altLang="ja-JP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lacial Indifference" panose="020B0604020202020204" charset="0"/>
              </a:endParaRPr>
            </a:p>
          </p:txBody>
        </p:sp>
        <p:sp>
          <p:nvSpPr>
            <p:cNvPr id="29" name="_s7186"/>
            <p:cNvSpPr>
              <a:spLocks noChangeArrowheads="1"/>
            </p:cNvSpPr>
            <p:nvPr/>
          </p:nvSpPr>
          <p:spPr bwMode="auto">
            <a:xfrm>
              <a:off x="1635" y="11884"/>
              <a:ext cx="2160" cy="344"/>
            </a:xfrm>
            <a:prstGeom prst="roundRect">
              <a:avLst>
                <a:gd name="adj" fmla="val 16667"/>
              </a:avLst>
            </a:prstGeom>
            <a:solidFill>
              <a:srgbClr val="C7E0B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Capa</a:t>
              </a:r>
              <a:r>
                <a:rPr kumimoji="0" lang="en-US" altLang="ja-JP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 intermedia de </a:t>
              </a:r>
              <a:r>
                <a:rPr kumimoji="0" lang="en-US" altLang="ja-JP" sz="1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madera</a:t>
              </a:r>
              <a:r>
                <a:rPr kumimoji="0" lang="en-US" altLang="ja-JP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ja-JP" sz="1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maciza</a:t>
              </a:r>
              <a:endParaRPr kumimoji="0" lang="en-US" altLang="ja-JP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lacial Indifference" panose="020B0604020202020204" charset="0"/>
              </a:endParaRPr>
            </a:p>
          </p:txBody>
        </p:sp>
        <p:sp>
          <p:nvSpPr>
            <p:cNvPr id="30" name="_s7185"/>
            <p:cNvSpPr>
              <a:spLocks noChangeArrowheads="1"/>
            </p:cNvSpPr>
            <p:nvPr/>
          </p:nvSpPr>
          <p:spPr bwMode="auto">
            <a:xfrm>
              <a:off x="4155" y="11884"/>
              <a:ext cx="2160" cy="344"/>
            </a:xfrm>
            <a:prstGeom prst="roundRect">
              <a:avLst>
                <a:gd name="adj" fmla="val 16667"/>
              </a:avLst>
            </a:prstGeom>
            <a:solidFill>
              <a:srgbClr val="C7E0B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ja-JP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Capa intermedia de tablero de partículas</a:t>
              </a:r>
              <a:endParaRPr kumimoji="0" lang="en-US" altLang="ja-JP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lacial Indifference" panose="020B0604020202020204" charset="0"/>
              </a:endParaRPr>
            </a:p>
          </p:txBody>
        </p:sp>
        <p:sp>
          <p:nvSpPr>
            <p:cNvPr id="31" name="_s7184"/>
            <p:cNvSpPr>
              <a:spLocks noChangeArrowheads="1"/>
            </p:cNvSpPr>
            <p:nvPr/>
          </p:nvSpPr>
          <p:spPr bwMode="auto">
            <a:xfrm>
              <a:off x="6675" y="11884"/>
              <a:ext cx="2160" cy="344"/>
            </a:xfrm>
            <a:prstGeom prst="roundRect">
              <a:avLst>
                <a:gd name="adj" fmla="val 16667"/>
              </a:avLst>
            </a:prstGeom>
            <a:solidFill>
              <a:srgbClr val="C7E0B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Capa</a:t>
              </a:r>
              <a:r>
                <a:rPr kumimoji="0" lang="en-US" altLang="ja-JP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 intermedia de material </a:t>
              </a:r>
              <a:r>
                <a:rPr kumimoji="0" lang="en-US" altLang="ja-JP" sz="1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celular</a:t>
              </a:r>
              <a:r>
                <a:rPr kumimoji="0" lang="en-US" altLang="ja-JP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 de </a:t>
              </a:r>
              <a:r>
                <a:rPr kumimoji="0" lang="en-US" altLang="ja-JP" sz="1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madera</a:t>
              </a:r>
              <a:endParaRPr kumimoji="0" lang="en-US" altLang="ja-JP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lacial Indifference" panose="020B0604020202020204" charset="0"/>
              </a:endParaRPr>
            </a:p>
          </p:txBody>
        </p:sp>
        <p:sp>
          <p:nvSpPr>
            <p:cNvPr id="7168" name="_s7183"/>
            <p:cNvSpPr>
              <a:spLocks noChangeArrowheads="1"/>
            </p:cNvSpPr>
            <p:nvPr/>
          </p:nvSpPr>
          <p:spPr bwMode="auto">
            <a:xfrm>
              <a:off x="9195" y="11884"/>
              <a:ext cx="2160" cy="344"/>
            </a:xfrm>
            <a:prstGeom prst="roundRect">
              <a:avLst>
                <a:gd name="adj" fmla="val 16667"/>
              </a:avLst>
            </a:prstGeom>
            <a:solidFill>
              <a:srgbClr val="C7E0B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Capa</a:t>
              </a:r>
              <a:r>
                <a:rPr kumimoji="0" lang="en-US" altLang="ja-JP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 intermedia de material de </a:t>
              </a:r>
              <a:r>
                <a:rPr kumimoji="0" lang="en-US" altLang="ja-JP" sz="1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espuma</a:t>
              </a:r>
              <a:endParaRPr kumimoji="0" lang="en-US" altLang="ja-JP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lacial Indifference" panose="020B0604020202020204" charset="0"/>
              </a:endParaRPr>
            </a:p>
          </p:txBody>
        </p:sp>
      </p:grpSp>
      <p:pic>
        <p:nvPicPr>
          <p:cNvPr id="50" name="Picture 49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316" y="2466320"/>
            <a:ext cx="2052000" cy="12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Picture 51" descr="4555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2378" y="2301309"/>
            <a:ext cx="1741170" cy="1583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Picture 53" descr="Dendrolight Latvija - lightweight wood panels, door blanks and building  systems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3200" y="6286500"/>
            <a:ext cx="180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Picture 54" descr="Dendrolight Latvija&quot; saņem aizdevumu">
            <a:hlinkClick r:id="rId8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9400" y="4444500"/>
            <a:ext cx="1476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99" name="Picture 31" descr="woodplastic3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9400" y="7968460"/>
            <a:ext cx="1836000" cy="113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0" name="Picture 32" descr="PSL-WIDC-connectors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200" y="4406679"/>
            <a:ext cx="163969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1" name="Picture 33" descr="L5A0554-250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0" y="6286500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2" name="Rectangle 7181"/>
          <p:cNvSpPr/>
          <p:nvPr/>
        </p:nvSpPr>
        <p:spPr>
          <a:xfrm>
            <a:off x="11895996" y="5687080"/>
            <a:ext cx="17139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kern="100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Madera de filament</a:t>
            </a:r>
          </a:p>
          <a:p>
            <a:pPr algn="ctr"/>
            <a:r>
              <a:rPr lang="en-US" sz="1400" kern="1000" dirty="0" err="1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laminado</a:t>
            </a:r>
            <a:r>
              <a:rPr lang="en-US" sz="1400" kern="100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(LSL)</a:t>
            </a:r>
            <a:endParaRPr lang="en-US" sz="1400" dirty="0">
              <a:solidFill>
                <a:srgbClr val="456A2C"/>
              </a:solidFill>
              <a:latin typeface="Glacial Indifference" panose="020B0604020202020204" charset="0"/>
            </a:endParaRPr>
          </a:p>
        </p:txBody>
      </p:sp>
      <p:sp>
        <p:nvSpPr>
          <p:cNvPr id="7183" name="Rectangle 7182"/>
          <p:cNvSpPr/>
          <p:nvPr/>
        </p:nvSpPr>
        <p:spPr>
          <a:xfrm>
            <a:off x="11734163" y="3912844"/>
            <a:ext cx="179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kern="100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Madera </a:t>
            </a:r>
            <a:r>
              <a:rPr lang="en-US" sz="1400" kern="1000" dirty="0" err="1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aserrada</a:t>
            </a:r>
            <a:r>
              <a:rPr lang="en-US" sz="1400" kern="100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 de </a:t>
            </a:r>
            <a:r>
              <a:rPr lang="en-US" sz="1400" kern="1000" dirty="0" err="1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hebras</a:t>
            </a:r>
            <a:r>
              <a:rPr lang="en-US" sz="1400" kern="100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en-US" sz="1400" kern="1000" dirty="0" err="1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paralelas</a:t>
            </a:r>
            <a:endParaRPr lang="en-US" sz="1400" dirty="0">
              <a:solidFill>
                <a:srgbClr val="456A2C"/>
              </a:solidFill>
              <a:latin typeface="Glacial Indifference" panose="020B0604020202020204" charset="0"/>
            </a:endParaRPr>
          </a:p>
        </p:txBody>
      </p:sp>
      <p:sp>
        <p:nvSpPr>
          <p:cNvPr id="7184" name="Rectangle 7183"/>
          <p:cNvSpPr/>
          <p:nvPr/>
        </p:nvSpPr>
        <p:spPr>
          <a:xfrm>
            <a:off x="13530514" y="7439680"/>
            <a:ext cx="28248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kern="1000" dirty="0" err="1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Compuesto</a:t>
            </a:r>
            <a:r>
              <a:rPr lang="en-US" sz="1400" kern="100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 de </a:t>
            </a:r>
            <a:r>
              <a:rPr lang="en-US" sz="1400" kern="1000" dirty="0" err="1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madera</a:t>
            </a:r>
            <a:r>
              <a:rPr lang="en-US" sz="1400" kern="100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 y </a:t>
            </a:r>
            <a:r>
              <a:rPr lang="en-US" sz="1400" kern="1000" dirty="0" err="1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plásticos</a:t>
            </a:r>
            <a:endParaRPr lang="en-US" sz="1400" dirty="0">
              <a:solidFill>
                <a:srgbClr val="456A2C"/>
              </a:solidFill>
              <a:latin typeface="Glacial Indifference" panose="020B0604020202020204" charset="0"/>
            </a:endParaRPr>
          </a:p>
        </p:txBody>
      </p:sp>
      <p:sp>
        <p:nvSpPr>
          <p:cNvPr id="7185" name="Rectangle 7184"/>
          <p:cNvSpPr/>
          <p:nvPr/>
        </p:nvSpPr>
        <p:spPr>
          <a:xfrm>
            <a:off x="13960449" y="5676900"/>
            <a:ext cx="19999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kern="1000" spc="-30" dirty="0" err="1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DendroLight</a:t>
            </a:r>
            <a:r>
              <a:rPr lang="en-US" sz="1400" kern="1000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®</a:t>
            </a:r>
          </a:p>
          <a:p>
            <a:pPr algn="ctr"/>
            <a:r>
              <a:rPr lang="en-US" sz="1400" kern="1000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1400" kern="1000" spc="-30" dirty="0" err="1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bloque</a:t>
            </a:r>
            <a:r>
              <a:rPr lang="en-US" sz="1400" kern="1000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sz="1400" kern="1000" spc="-30" dirty="0" err="1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construcción</a:t>
            </a:r>
            <a:endParaRPr lang="en-US" sz="1400" dirty="0">
              <a:solidFill>
                <a:srgbClr val="456A2C"/>
              </a:solidFill>
              <a:latin typeface="Glacial Indifference" panose="020B0604020202020204" charset="0"/>
            </a:endParaRPr>
          </a:p>
        </p:txBody>
      </p:sp>
      <p:sp>
        <p:nvSpPr>
          <p:cNvPr id="7186" name="Rectangle 7185"/>
          <p:cNvSpPr/>
          <p:nvPr/>
        </p:nvSpPr>
        <p:spPr>
          <a:xfrm>
            <a:off x="14387244" y="4073723"/>
            <a:ext cx="11192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kern="100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DendroLight</a:t>
            </a:r>
            <a:endParaRPr lang="en-US" sz="1400" dirty="0">
              <a:solidFill>
                <a:srgbClr val="456A2C"/>
              </a:solidFill>
              <a:latin typeface="Glacial Indifference" panose="020B0604020202020204" charset="0"/>
            </a:endParaRPr>
          </a:p>
        </p:txBody>
      </p:sp>
      <p:sp>
        <p:nvSpPr>
          <p:cNvPr id="7187" name="Rectangle 7186"/>
          <p:cNvSpPr/>
          <p:nvPr/>
        </p:nvSpPr>
        <p:spPr>
          <a:xfrm>
            <a:off x="14249138" y="1866900"/>
            <a:ext cx="12987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kern="1000" spc="-30" dirty="0">
                <a:solidFill>
                  <a:srgbClr val="456A2C"/>
                </a:solidFill>
                <a:latin typeface="Glacial Indifference" panose="020B0604020202020204" charset="0"/>
                <a:ea typeface="MinionPro-Regular"/>
                <a:cs typeface="Arial" panose="020B0604020202020204" pitchFamily="34" charset="0"/>
              </a:rPr>
              <a:t>Material </a:t>
            </a:r>
            <a:r>
              <a:rPr lang="en-US" sz="1400" b="1" kern="1000" spc="-30" dirty="0" err="1">
                <a:solidFill>
                  <a:srgbClr val="456A2C"/>
                </a:solidFill>
                <a:latin typeface="Glacial Indifference" panose="020B0604020202020204" charset="0"/>
                <a:ea typeface="MinionPro-Regular"/>
                <a:cs typeface="Arial" panose="020B0604020202020204" pitchFamily="34" charset="0"/>
              </a:rPr>
              <a:t>estilo</a:t>
            </a:r>
            <a:endParaRPr lang="en-US" sz="1400" b="1" kern="1000" spc="-30" dirty="0">
              <a:solidFill>
                <a:srgbClr val="456A2C"/>
              </a:solidFill>
              <a:latin typeface="Glacial Indifference" panose="020B0604020202020204" charset="0"/>
              <a:ea typeface="MinionPro-Regular"/>
              <a:cs typeface="Arial" panose="020B0604020202020204" pitchFamily="34" charset="0"/>
            </a:endParaRPr>
          </a:p>
          <a:p>
            <a:pPr algn="ctr"/>
            <a:r>
              <a:rPr lang="en-US" sz="1400" b="1" kern="1000" spc="-30" dirty="0" err="1">
                <a:solidFill>
                  <a:srgbClr val="456A2C"/>
                </a:solidFill>
                <a:latin typeface="Glacial Indifference" panose="020B0604020202020204" charset="0"/>
                <a:cs typeface="Arial" panose="020B0604020202020204" pitchFamily="34" charset="0"/>
              </a:rPr>
              <a:t>panal</a:t>
            </a:r>
            <a:endParaRPr lang="en-US" sz="1400" dirty="0">
              <a:solidFill>
                <a:srgbClr val="456A2C"/>
              </a:solidFill>
              <a:latin typeface="Glacial Indifference" panose="020B0604020202020204" charset="0"/>
            </a:endParaRPr>
          </a:p>
        </p:txBody>
      </p:sp>
      <p:sp>
        <p:nvSpPr>
          <p:cNvPr id="7192" name="Rectangle 7191"/>
          <p:cNvSpPr/>
          <p:nvPr/>
        </p:nvSpPr>
        <p:spPr>
          <a:xfrm>
            <a:off x="16446529" y="1943100"/>
            <a:ext cx="13292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kern="1000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Panel </a:t>
            </a:r>
            <a:r>
              <a:rPr lang="en-US" sz="1400" b="1" kern="1000" spc="-30" dirty="0" err="1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aislante</a:t>
            </a:r>
            <a:r>
              <a:rPr lang="en-US" sz="1400" b="1" kern="1000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400" b="1" kern="1000" spc="-30" dirty="0" err="1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estructural</a:t>
            </a:r>
            <a:r>
              <a:rPr lang="en-US" sz="1400" b="1" kern="1000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SIP</a:t>
            </a:r>
            <a:endParaRPr lang="en-US" sz="1400" dirty="0">
              <a:solidFill>
                <a:srgbClr val="456A2C"/>
              </a:solidFill>
              <a:latin typeface="Glacial Indifference" panose="020B0604020202020204" charset="0"/>
            </a:endParaRPr>
          </a:p>
        </p:txBody>
      </p:sp>
      <p:sp>
        <p:nvSpPr>
          <p:cNvPr id="7193" name="Rectangle 7192"/>
          <p:cNvSpPr/>
          <p:nvPr/>
        </p:nvSpPr>
        <p:spPr>
          <a:xfrm>
            <a:off x="12116753" y="1866900"/>
            <a:ext cx="9765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kern="1000" spc="-30" dirty="0">
                <a:solidFill>
                  <a:srgbClr val="456A2C"/>
                </a:solidFill>
                <a:latin typeface="Glacial Indifference" panose="020B0604020202020204" charset="0"/>
                <a:ea typeface="MinionPro-Regular"/>
                <a:cs typeface="Arial" panose="020B0604020202020204" pitchFamily="34" charset="0"/>
              </a:rPr>
              <a:t>Viga I con</a:t>
            </a:r>
          </a:p>
          <a:p>
            <a:pPr algn="ctr"/>
            <a:r>
              <a:rPr lang="en-US" sz="1400" b="1" kern="1000" spc="-30" dirty="0">
                <a:solidFill>
                  <a:srgbClr val="456A2C"/>
                </a:solidFill>
                <a:latin typeface="Glacial Indifference" panose="020B0604020202020204" charset="0"/>
                <a:ea typeface="MinionPro-Regular"/>
                <a:cs typeface="Arial" panose="020B0604020202020204" pitchFamily="34" charset="0"/>
              </a:rPr>
              <a:t>red OSB</a:t>
            </a:r>
            <a:endParaRPr lang="en-US" sz="1400" dirty="0">
              <a:solidFill>
                <a:srgbClr val="456A2C"/>
              </a:solidFill>
              <a:latin typeface="Glacial Indifference" panose="020B0604020202020204" charset="0"/>
            </a:endParaRPr>
          </a:p>
        </p:txBody>
      </p:sp>
      <p:pic>
        <p:nvPicPr>
          <p:cNvPr id="7194" name="Picture 7193">
            <a:hlinkClick r:id="rId16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400" y="2487639"/>
            <a:ext cx="1980000" cy="2046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95" name="Rectangle 7194"/>
          <p:cNvSpPr/>
          <p:nvPr/>
        </p:nvSpPr>
        <p:spPr>
          <a:xfrm>
            <a:off x="1021080" y="9259676"/>
            <a:ext cx="52245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Glacial Indifference" panose="020B0604020202020204" charset="0"/>
              </a:rPr>
              <a:t>https://www.foamlaminates.com/sips-structural-insulated-panels/</a:t>
            </a:r>
          </a:p>
          <a:p>
            <a:r>
              <a:rPr lang="en-US" sz="1000" dirty="0">
                <a:solidFill>
                  <a:schemeClr val="bg1"/>
                </a:solidFill>
                <a:latin typeface="Glacial Indifference" panose="020B0604020202020204" charset="0"/>
              </a:rPr>
              <a:t>https://www.metsawood.com/global/Products/finnjoist/applications/Pages/default.aspx</a:t>
            </a:r>
          </a:p>
          <a:p>
            <a:r>
              <a:rPr lang="en-US" sz="1000" dirty="0">
                <a:solidFill>
                  <a:schemeClr val="bg1"/>
                </a:solidFill>
                <a:latin typeface="Glacial Indifference" panose="020B0604020202020204" charset="0"/>
              </a:rPr>
              <a:t>http://www.honeycomb.lv/</a:t>
            </a:r>
          </a:p>
          <a:p>
            <a:r>
              <a:rPr lang="en-US" sz="1000" dirty="0">
                <a:solidFill>
                  <a:schemeClr val="bg1"/>
                </a:solidFill>
                <a:latin typeface="Glacial Indifference" panose="020B0604020202020204" charset="0"/>
              </a:rPr>
              <a:t>https://materialdistrict.com/material/dendrolight-door-blank/</a:t>
            </a:r>
          </a:p>
          <a:p>
            <a:r>
              <a:rPr lang="en-US" sz="1000" dirty="0">
                <a:solidFill>
                  <a:schemeClr val="bg1"/>
                </a:solidFill>
                <a:latin typeface="Glacial Indifference" panose="020B0604020202020204" charset="0"/>
              </a:rPr>
              <a:t>https://materialdistrict.com/material/dendrolight-building-block-bb/</a:t>
            </a:r>
          </a:p>
          <a:p>
            <a:r>
              <a:rPr lang="en-US" sz="1000" dirty="0">
                <a:solidFill>
                  <a:schemeClr val="bg1"/>
                </a:solidFill>
                <a:latin typeface="Glacial Indifference" panose="020B0604020202020204" charset="0"/>
              </a:rPr>
              <a:t>http://dendrolight.lv/en/products/building-systems/ </a:t>
            </a:r>
          </a:p>
        </p:txBody>
      </p:sp>
      <p:sp>
        <p:nvSpPr>
          <p:cNvPr id="7196" name="Down Arrow 7195"/>
          <p:cNvSpPr/>
          <p:nvPr/>
        </p:nvSpPr>
        <p:spPr>
          <a:xfrm>
            <a:off x="10134600" y="1993258"/>
            <a:ext cx="609600" cy="5969642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9446223" y="8239193"/>
            <a:ext cx="205408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kern="1000" spc="-30" dirty="0">
                <a:solidFill>
                  <a:srgbClr val="456A2C"/>
                </a:solidFill>
                <a:latin typeface="Glacial Indifference" panose="020B0604020202020204" charset="0"/>
                <a:ea typeface="MinionPro-Regular"/>
                <a:cs typeface="Arial" panose="020B0604020202020204" pitchFamily="34" charset="0"/>
              </a:rPr>
              <a:t>No </a:t>
            </a:r>
            <a:r>
              <a:rPr lang="en-US" sz="1400" b="1" kern="1000" spc="-30" dirty="0" err="1">
                <a:solidFill>
                  <a:srgbClr val="456A2C"/>
                </a:solidFill>
                <a:latin typeface="Glacial Indifference" panose="020B0604020202020204" charset="0"/>
                <a:ea typeface="MinionPro-Regular"/>
                <a:cs typeface="Arial" panose="020B0604020202020204" pitchFamily="34" charset="0"/>
              </a:rPr>
              <a:t>moderno</a:t>
            </a:r>
            <a:r>
              <a:rPr lang="en-US" sz="1400" b="1" kern="1000" spc="-30" dirty="0">
                <a:solidFill>
                  <a:srgbClr val="456A2C"/>
                </a:solidFill>
                <a:latin typeface="Glacial Indifference" panose="020B0604020202020204" charset="0"/>
                <a:ea typeface="MinionPro-Regular"/>
                <a:cs typeface="Arial" panose="020B0604020202020204" pitchFamily="34" charset="0"/>
              </a:rPr>
              <a:t> -</a:t>
            </a:r>
          </a:p>
          <a:p>
            <a:pPr algn="ctr"/>
            <a:r>
              <a:rPr lang="en-US" sz="1400" b="1" kern="1000" spc="-30" dirty="0" err="1">
                <a:solidFill>
                  <a:srgbClr val="456A2C"/>
                </a:solidFill>
                <a:latin typeface="Glacial Indifference" panose="020B0604020202020204" charset="0"/>
                <a:ea typeface="MinionPro-Regular"/>
                <a:cs typeface="Arial" panose="020B0604020202020204" pitchFamily="34" charset="0"/>
              </a:rPr>
              <a:t>menos</a:t>
            </a:r>
            <a:r>
              <a:rPr lang="en-US" sz="1400" b="1" kern="1000" spc="-30" dirty="0">
                <a:solidFill>
                  <a:srgbClr val="456A2C"/>
                </a:solidFill>
                <a:latin typeface="Glacial Indifference" panose="020B0604020202020204" charset="0"/>
                <a:ea typeface="MinionPro-Regular"/>
                <a:cs typeface="Arial" panose="020B0604020202020204" pitchFamily="34" charset="0"/>
              </a:rPr>
              <a:t> material.</a:t>
            </a:r>
          </a:p>
          <a:p>
            <a:pPr algn="ctr"/>
            <a:r>
              <a:rPr lang="en-US" sz="1400" b="1" kern="1000" spc="-30" dirty="0" err="1">
                <a:solidFill>
                  <a:srgbClr val="456A2C"/>
                </a:solidFill>
                <a:latin typeface="Glacial Indifference" panose="020B0604020202020204" charset="0"/>
                <a:ea typeface="MinionPro-Regular"/>
                <a:cs typeface="Arial" panose="020B0604020202020204" pitchFamily="34" charset="0"/>
              </a:rPr>
              <a:t>menos</a:t>
            </a:r>
            <a:r>
              <a:rPr lang="en-US" sz="1400" b="1" kern="1000" spc="-30" dirty="0">
                <a:solidFill>
                  <a:srgbClr val="456A2C"/>
                </a:solidFill>
                <a:latin typeface="Glacial Indifference" panose="020B0604020202020204" charset="0"/>
                <a:ea typeface="MinionPro-Regular"/>
                <a:cs typeface="Arial" panose="020B0604020202020204" pitchFamily="34" charset="0"/>
              </a:rPr>
              <a:t> </a:t>
            </a:r>
            <a:r>
              <a:rPr lang="en-US" sz="1400" b="1" kern="1000" spc="-30" dirty="0" err="1">
                <a:solidFill>
                  <a:srgbClr val="456A2C"/>
                </a:solidFill>
                <a:latin typeface="Glacial Indifference" panose="020B0604020202020204" charset="0"/>
                <a:ea typeface="MinionPro-Regular"/>
                <a:cs typeface="Arial" panose="020B0604020202020204" pitchFamily="34" charset="0"/>
              </a:rPr>
              <a:t>energia</a:t>
            </a:r>
            <a:r>
              <a:rPr lang="en-US" sz="1400" b="1" kern="1000" spc="-30" dirty="0">
                <a:solidFill>
                  <a:srgbClr val="456A2C"/>
                </a:solidFill>
                <a:latin typeface="Glacial Indifference" panose="020B0604020202020204" charset="0"/>
                <a:ea typeface="MinionPro-Regular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1400" b="1" kern="1000" spc="-30" dirty="0" err="1">
                <a:solidFill>
                  <a:srgbClr val="456A2C"/>
                </a:solidFill>
                <a:latin typeface="Glacial Indifference" panose="020B0604020202020204" charset="0"/>
                <a:ea typeface="MinionPro-Regular"/>
                <a:cs typeface="Arial" panose="020B0604020202020204" pitchFamily="34" charset="0"/>
              </a:rPr>
              <a:t>menor</a:t>
            </a:r>
            <a:r>
              <a:rPr lang="en-US" sz="1400" b="1" kern="1000" spc="-30" dirty="0">
                <a:solidFill>
                  <a:srgbClr val="456A2C"/>
                </a:solidFill>
                <a:latin typeface="Glacial Indifference" panose="020B0604020202020204" charset="0"/>
                <a:ea typeface="MinionPro-Regular"/>
                <a:cs typeface="Arial" panose="020B0604020202020204" pitchFamily="34" charset="0"/>
              </a:rPr>
              <a:t> carga de </a:t>
            </a:r>
            <a:r>
              <a:rPr lang="en-US" sz="1400" b="1" kern="1000" spc="-30" dirty="0" err="1">
                <a:solidFill>
                  <a:srgbClr val="456A2C"/>
                </a:solidFill>
                <a:latin typeface="Glacial Indifference" panose="020B0604020202020204" charset="0"/>
                <a:ea typeface="MinionPro-Regular"/>
                <a:cs typeface="Arial" panose="020B0604020202020204" pitchFamily="34" charset="0"/>
              </a:rPr>
              <a:t>trabajo</a:t>
            </a:r>
            <a:endParaRPr lang="en-US" sz="1400" dirty="0">
              <a:solidFill>
                <a:srgbClr val="456A2C"/>
              </a:solidFill>
              <a:latin typeface="Glacial Indifference" panose="020B0604020202020204" charset="0"/>
            </a:endParaRPr>
          </a:p>
        </p:txBody>
      </p:sp>
      <p:sp>
        <p:nvSpPr>
          <p:cNvPr id="40" name="TextBox 9">
            <a:extLst>
              <a:ext uri="{FF2B5EF4-FFF2-40B4-BE49-F238E27FC236}">
                <a16:creationId xmlns:a16="http://schemas.microsoft.com/office/drawing/2014/main" id="{646FF2F7-5B8E-4E71-9812-B2D4E4AE2B33}"/>
              </a:ext>
            </a:extLst>
          </p:cNvPr>
          <p:cNvSpPr txBox="1"/>
          <p:nvPr/>
        </p:nvSpPr>
        <p:spPr>
          <a:xfrm>
            <a:off x="9902576" y="9685461"/>
            <a:ext cx="8385423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1600" spc="80" dirty="0">
                <a:latin typeface="Glacial Indifference"/>
              </a:rPr>
              <a:t>UNIDAD 3: Disponibilidad y respeto al medio ambiente de la madera como material de construcción</a:t>
            </a:r>
            <a:endParaRPr lang="en-GB" sz="1600" spc="135" dirty="0"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314267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287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765204" y="957263"/>
            <a:ext cx="7912196" cy="4780255"/>
            <a:chOff x="-2" y="-95249"/>
            <a:chExt cx="10549594" cy="6373674"/>
          </a:xfrm>
        </p:grpSpPr>
        <p:sp>
          <p:nvSpPr>
            <p:cNvPr id="8" name="TextBox 8"/>
            <p:cNvSpPr txBox="1"/>
            <p:nvPr/>
          </p:nvSpPr>
          <p:spPr>
            <a:xfrm>
              <a:off x="-2" y="-95249"/>
              <a:ext cx="9736794" cy="42678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s-ES" sz="6200" spc="310" dirty="0">
                  <a:solidFill>
                    <a:schemeClr val="bg1"/>
                  </a:solidFill>
                  <a:latin typeface="League Spartan"/>
                </a:rPr>
                <a:t>CONSTRUCCI</a:t>
              </a:r>
              <a:r>
                <a:rPr lang="es-ES" sz="6200" b="1" spc="310" dirty="0">
                  <a:solidFill>
                    <a:schemeClr val="bg1"/>
                  </a:solidFill>
                  <a:latin typeface="League Spartan"/>
                </a:rPr>
                <a:t>Ó</a:t>
              </a:r>
              <a:r>
                <a:rPr lang="es-ES" sz="6200" spc="310" dirty="0">
                  <a:solidFill>
                    <a:schemeClr val="bg1"/>
                  </a:solidFill>
                  <a:latin typeface="League Spartan"/>
                </a:rPr>
                <a:t>N DE SISTEMAS DE PANELES</a:t>
              </a:r>
              <a:endParaRPr lang="en-US" sz="6200" spc="310" dirty="0">
                <a:solidFill>
                  <a:schemeClr val="bg1"/>
                </a:solidFill>
                <a:latin typeface="League Spartan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2" y="5457688"/>
              <a:ext cx="10549594" cy="8207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US" sz="37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11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01200" y="114300"/>
            <a:ext cx="5163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kern="100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LIGNATUR (haga clic en la imagen de la izquierda)</a:t>
            </a:r>
            <a:endParaRPr lang="en-US" dirty="0">
              <a:solidFill>
                <a:srgbClr val="456A2C"/>
              </a:solidFill>
              <a:latin typeface="Glacial Indifference" panose="020B0604020202020204" charset="0"/>
            </a:endParaRPr>
          </a:p>
        </p:txBody>
      </p:sp>
      <p:pic>
        <p:nvPicPr>
          <p:cNvPr id="42" name="Picture 41" descr="https://www.lignatur.ch/fileadmin/ablage/bilder/produkt/das-element/variationen-lignatur-en.png">
            <a:hlinkClick r:id="rId2"/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8" b="7951"/>
          <a:stretch/>
        </p:blipFill>
        <p:spPr bwMode="auto">
          <a:xfrm>
            <a:off x="9530981" y="572700"/>
            <a:ext cx="3768477" cy="198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601200" y="2716768"/>
            <a:ext cx="54200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kern="1000" dirty="0" err="1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Kerto</a:t>
            </a:r>
            <a:r>
              <a:rPr lang="es-ES" kern="100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-Ripa® (haga clic en la imagen de la izquierda)</a:t>
            </a:r>
            <a:endParaRPr lang="en-US" dirty="0">
              <a:solidFill>
                <a:srgbClr val="456A2C"/>
              </a:solidFill>
              <a:latin typeface="Glacial Indifference" panose="020B0604020202020204" charset="0"/>
            </a:endParaRPr>
          </a:p>
        </p:txBody>
      </p:sp>
      <p:pic>
        <p:nvPicPr>
          <p:cNvPr id="44" name="Picture 43" descr="Prefabricated wood elements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444" y="3229500"/>
            <a:ext cx="3168000" cy="11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9601200" y="4621768"/>
            <a:ext cx="4854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kern="100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LIGNO (haga clic en la imagen de la izquierda)</a:t>
            </a:r>
            <a:endParaRPr lang="en-US" dirty="0">
              <a:solidFill>
                <a:srgbClr val="456A2C"/>
              </a:solidFill>
              <a:latin typeface="Glacial Indifference" panose="020B0604020202020204" charset="0"/>
            </a:endParaRPr>
          </a:p>
        </p:txBody>
      </p:sp>
      <p:pic>
        <p:nvPicPr>
          <p:cNvPr id="46" name="Picture 45" descr="https://www.lignotrend.de/fileadmin/_processed_/csm_Quelldatei_Geschossdecke_Spannweite_LIGNO_Rippe_Q3_Akustik_8mm_Z1_BV_frei_198514a394.png">
            <a:hlinkClick r:id="rId6"/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3"/>
          <a:stretch/>
        </p:blipFill>
        <p:spPr bwMode="auto">
          <a:xfrm>
            <a:off x="9677400" y="5151300"/>
            <a:ext cx="3024000" cy="144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9601200" y="6831568"/>
            <a:ext cx="5131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kern="100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KIELSTEG (haga clic en la imagen de la izquierda)</a:t>
            </a:r>
            <a:endParaRPr lang="en-US" dirty="0">
              <a:solidFill>
                <a:srgbClr val="456A2C"/>
              </a:solidFill>
              <a:latin typeface="Glacial Indifference" panose="020B0604020202020204" charset="0"/>
            </a:endParaRPr>
          </a:p>
        </p:txBody>
      </p:sp>
      <p:pic>
        <p:nvPicPr>
          <p:cNvPr id="48" name="Picture 47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616941" y="7350779"/>
            <a:ext cx="2160000" cy="133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Was ist Kielsteg">
            <a:hlinkClick r:id="rId9"/>
          </p:cNvPr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309473" y="7302518"/>
            <a:ext cx="2284216" cy="1332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9574" y="572700"/>
            <a:ext cx="3334736" cy="198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1834" y="3034134"/>
            <a:ext cx="2390215" cy="157596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8566" y="5155500"/>
            <a:ext cx="2144986" cy="15120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082040" y="9345034"/>
            <a:ext cx="66296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https://www.metsawood.com/global/Products/kerto/applications/Pages/Wood-elements.aspx </a:t>
            </a:r>
            <a:endParaRPr lang="en-US" sz="1000" dirty="0">
              <a:solidFill>
                <a:schemeClr val="bg1"/>
              </a:solidFill>
              <a:latin typeface="Glacial Indifference" panose="020B0604020202020204" charset="0"/>
              <a:ea typeface="MS Mincho" panose="02020609040205080304" pitchFamily="49" charset="-128"/>
            </a:endParaRPr>
          </a:p>
          <a:p>
            <a:pPr algn="just">
              <a:spcAft>
                <a:spcPts val="0"/>
              </a:spcAft>
            </a:pPr>
            <a:r>
              <a:rPr lang="en-US" sz="1000" kern="1000" dirty="0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https://www.lignotrend.de/home/ </a:t>
            </a:r>
            <a:endParaRPr lang="en-US" sz="1000" kern="1000" dirty="0">
              <a:solidFill>
                <a:schemeClr val="bg1"/>
              </a:solidFill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r>
              <a:rPr lang="en-US" sz="1000" kern="1000" dirty="0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http://www.kielsteg.at/was-ist-kielsteg/</a:t>
            </a:r>
          </a:p>
          <a:p>
            <a:r>
              <a:rPr lang="en-US" sz="1000" dirty="0">
                <a:solidFill>
                  <a:schemeClr val="bg1"/>
                </a:solidFill>
                <a:latin typeface="Glacial Indifference" panose="020B0604020202020204" charset="0"/>
              </a:rPr>
              <a:t>https://www.lignatur.ch/en/product </a:t>
            </a:r>
          </a:p>
        </p:txBody>
      </p:sp>
      <p:sp>
        <p:nvSpPr>
          <p:cNvPr id="24" name="TextBox 9">
            <a:extLst>
              <a:ext uri="{FF2B5EF4-FFF2-40B4-BE49-F238E27FC236}">
                <a16:creationId xmlns:a16="http://schemas.microsoft.com/office/drawing/2014/main" id="{75909BBD-B89D-4958-B765-FDE2D7CDF5CF}"/>
              </a:ext>
            </a:extLst>
          </p:cNvPr>
          <p:cNvSpPr txBox="1"/>
          <p:nvPr/>
        </p:nvSpPr>
        <p:spPr>
          <a:xfrm>
            <a:off x="9902576" y="9685461"/>
            <a:ext cx="8385423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1600" spc="80" dirty="0">
                <a:latin typeface="Glacial Indifference"/>
              </a:rPr>
              <a:t>UNIDAD 3: Disponibilidad y respeto al medio ambiente de la madera como material de construcción</a:t>
            </a:r>
            <a:endParaRPr lang="en-GB" sz="1600" spc="135" dirty="0"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2775321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1028700" y="-313967"/>
            <a:ext cx="8385423" cy="4008151"/>
            <a:chOff x="0" y="0"/>
            <a:chExt cx="11180564" cy="5344201"/>
          </a:xfrm>
          <a:solidFill>
            <a:srgbClr val="52584D"/>
          </a:solidFill>
        </p:grpSpPr>
        <p:sp>
          <p:nvSpPr>
            <p:cNvPr id="10" name="AutoShape 10"/>
            <p:cNvSpPr/>
            <p:nvPr/>
          </p:nvSpPr>
          <p:spPr>
            <a:xfrm>
              <a:off x="0" y="0"/>
              <a:ext cx="11180564" cy="5344201"/>
            </a:xfrm>
            <a:prstGeom prst="rect">
              <a:avLst/>
            </a:prstGeom>
            <a:grpFill/>
          </p:spPr>
        </p:sp>
        <p:sp>
          <p:nvSpPr>
            <p:cNvPr id="11" name="TextBox 11"/>
            <p:cNvSpPr txBox="1"/>
            <p:nvPr/>
          </p:nvSpPr>
          <p:spPr>
            <a:xfrm>
              <a:off x="982007" y="1694973"/>
              <a:ext cx="9216551" cy="1436291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GB" sz="6200" spc="310" dirty="0" err="1">
                  <a:solidFill>
                    <a:srgbClr val="FEFFF8"/>
                  </a:solidFill>
                  <a:latin typeface="League Spartan"/>
                </a:rPr>
                <a:t>Limitaciones</a:t>
              </a:r>
              <a:r>
                <a:rPr lang="en-GB" sz="6200" spc="310" dirty="0">
                  <a:solidFill>
                    <a:srgbClr val="FEFFF8"/>
                  </a:solidFill>
                  <a:latin typeface="League Spartan"/>
                </a:rPr>
                <a:t>:</a:t>
              </a:r>
            </a:p>
          </p:txBody>
        </p:sp>
      </p:grpSp>
      <p:sp>
        <p:nvSpPr>
          <p:cNvPr id="14" name="AutoShape 14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  <a:ln>
            <a:solidFill>
              <a:srgbClr val="52584D"/>
            </a:solidFill>
          </a:ln>
        </p:spPr>
      </p:sp>
      <p:sp>
        <p:nvSpPr>
          <p:cNvPr id="23" name="Θέση αριθμού διαφάνειας 12">
            <a:extLst>
              <a:ext uri="{FF2B5EF4-FFF2-40B4-BE49-F238E27FC236}">
                <a16:creationId xmlns:a16="http://schemas.microsoft.com/office/drawing/2014/main" id="{57F4E76C-F604-452D-850E-4C073A18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" y="977598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GB" sz="2400" spc="120" smtClean="0">
                <a:solidFill>
                  <a:srgbClr val="D9D9D9"/>
                </a:solidFill>
                <a:latin typeface="Glacial Indifference"/>
              </a:rPr>
              <a:pPr algn="l"/>
              <a:t>12</a:t>
            </a:fld>
            <a:endParaRPr lang="en-GB" sz="2400" spc="120" dirty="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55813" y="4001331"/>
            <a:ext cx="613078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kern="1000" dirty="0">
                <a:solidFill>
                  <a:srgbClr val="456A2C"/>
                </a:solidFill>
                <a:latin typeface="Glacial Indifference" panose="020B0604020202020204" charset="0"/>
                <a:cs typeface="Angsana New" panose="02020603050405020304" pitchFamily="18" charset="-34"/>
              </a:rPr>
              <a:t>NO HAY LÍMITES SI PENSAMOS EN LA MADERA -</a:t>
            </a:r>
          </a:p>
          <a:p>
            <a:r>
              <a:rPr lang="es-ES" sz="2800" kern="1000" dirty="0">
                <a:solidFill>
                  <a:srgbClr val="456A2C"/>
                </a:solidFill>
                <a:latin typeface="Glacial Indifference" panose="020B0604020202020204" charset="0"/>
                <a:cs typeface="Angsana New" panose="02020603050405020304" pitchFamily="18" charset="-34"/>
              </a:rPr>
              <a:t>MADERA es:</a:t>
            </a:r>
          </a:p>
          <a:p>
            <a:r>
              <a:rPr lang="es-ES" sz="2800" kern="1000" dirty="0">
                <a:solidFill>
                  <a:srgbClr val="456A2C"/>
                </a:solidFill>
                <a:latin typeface="Glacial Indifference" panose="020B0604020202020204" charset="0"/>
                <a:cs typeface="Angsana New" panose="02020603050405020304" pitchFamily="18" charset="-34"/>
              </a:rPr>
              <a:t>CALIENTE</a:t>
            </a:r>
          </a:p>
          <a:p>
            <a:r>
              <a:rPr lang="es-ES" sz="2800" kern="1000" dirty="0">
                <a:solidFill>
                  <a:srgbClr val="456A2C"/>
                </a:solidFill>
                <a:latin typeface="Glacial Indifference" panose="020B0604020202020204" charset="0"/>
                <a:cs typeface="Angsana New" panose="02020603050405020304" pitchFamily="18" charset="-34"/>
              </a:rPr>
              <a:t>INTELIGENTE</a:t>
            </a:r>
          </a:p>
          <a:p>
            <a:r>
              <a:rPr lang="es-ES" sz="2800" kern="1000" dirty="0">
                <a:solidFill>
                  <a:srgbClr val="456A2C"/>
                </a:solidFill>
                <a:latin typeface="Glacial Indifference" panose="020B0604020202020204" charset="0"/>
                <a:cs typeface="Angsana New" panose="02020603050405020304" pitchFamily="18" charset="-34"/>
              </a:rPr>
              <a:t>AMIGABLE CON EL MEDIO AMBIENTE</a:t>
            </a:r>
          </a:p>
          <a:p>
            <a:r>
              <a:rPr lang="es-ES" sz="2800" kern="1000" dirty="0">
                <a:solidFill>
                  <a:srgbClr val="456A2C"/>
                </a:solidFill>
                <a:latin typeface="Glacial Indifference" panose="020B0604020202020204" charset="0"/>
                <a:cs typeface="Angsana New" panose="02020603050405020304" pitchFamily="18" charset="-34"/>
              </a:rPr>
              <a:t>RENOVABLE</a:t>
            </a:r>
          </a:p>
          <a:p>
            <a:r>
              <a:rPr lang="es-ES" sz="2800" kern="1000" dirty="0">
                <a:solidFill>
                  <a:srgbClr val="456A2C"/>
                </a:solidFill>
                <a:latin typeface="Glacial Indifference" panose="020B0604020202020204" charset="0"/>
                <a:cs typeface="Angsana New" panose="02020603050405020304" pitchFamily="18" charset="-34"/>
              </a:rPr>
              <a:t>FÁCIL DE PROCESAR</a:t>
            </a:r>
          </a:p>
          <a:p>
            <a:r>
              <a:rPr lang="es-ES" sz="2800" kern="1000" dirty="0">
                <a:solidFill>
                  <a:srgbClr val="456A2C"/>
                </a:solidFill>
                <a:latin typeface="Glacial Indifference" panose="020B0604020202020204" charset="0"/>
                <a:cs typeface="Angsana New" panose="02020603050405020304" pitchFamily="18" charset="-34"/>
              </a:rPr>
              <a:t>FÁCIL DE CONSTRUIR</a:t>
            </a:r>
          </a:p>
          <a:p>
            <a:r>
              <a:rPr lang="es-ES" sz="2800" kern="1000" dirty="0">
                <a:solidFill>
                  <a:srgbClr val="456A2C"/>
                </a:solidFill>
                <a:latin typeface="Glacial Indifference" panose="020B0604020202020204" charset="0"/>
                <a:cs typeface="Angsana New" panose="02020603050405020304" pitchFamily="18" charset="-34"/>
              </a:rPr>
              <a:t>y gracias a ti ...</a:t>
            </a:r>
          </a:p>
          <a:p>
            <a:r>
              <a:rPr lang="es-ES" sz="2800" kern="1000" dirty="0">
                <a:solidFill>
                  <a:srgbClr val="456A2C"/>
                </a:solidFill>
                <a:latin typeface="Glacial Indifference" panose="020B0604020202020204" charset="0"/>
                <a:cs typeface="Angsana New" panose="02020603050405020304" pitchFamily="18" charset="-34"/>
              </a:rPr>
              <a:t>¡podría ser el más alto!</a:t>
            </a:r>
            <a:endParaRPr lang="en-GB" sz="2800" kern="1000" dirty="0">
              <a:solidFill>
                <a:srgbClr val="456A2C"/>
              </a:solidFill>
              <a:latin typeface="Glacial Indifference" panose="020B0604020202020204" charset="0"/>
              <a:cs typeface="Angsana New" panose="02020603050405020304" pitchFamily="18" charset="-34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18" b="2648"/>
          <a:stretch/>
        </p:blipFill>
        <p:spPr>
          <a:xfrm>
            <a:off x="6785112" y="2681908"/>
            <a:ext cx="11506200" cy="655094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95570" y="9400230"/>
            <a:ext cx="9144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000" dirty="0">
                <a:solidFill>
                  <a:srgbClr val="456A2C"/>
                </a:solidFill>
                <a:latin typeface="Glacial Indifference" panose="020B0604020202020204" charset="0"/>
              </a:rPr>
              <a:t>http://www.hoho-wien.at/getattachment/350c225d-e804-400f-aa88-12b75d6e7e41/timber-skyscrapers-infographic-web.jpg</a:t>
            </a: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AFB49733-9328-4F1C-8544-C149A4A656F3}"/>
              </a:ext>
            </a:extLst>
          </p:cNvPr>
          <p:cNvSpPr txBox="1"/>
          <p:nvPr/>
        </p:nvSpPr>
        <p:spPr>
          <a:xfrm>
            <a:off x="9902576" y="9685461"/>
            <a:ext cx="8385423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1600" spc="80" dirty="0">
                <a:latin typeface="Glacial Indifference"/>
              </a:rPr>
              <a:t>UNIDAD 3: Disponibilidad y respeto al medio ambiente de la madera como material de construcción</a:t>
            </a:r>
            <a:endParaRPr lang="en-GB" sz="1600" spc="135" dirty="0">
              <a:latin typeface="Glacial Indifferenc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62977"/>
            <a:ext cx="7085504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82"/>
              </a:lnSpc>
            </a:pPr>
            <a:r>
              <a:rPr lang="en-GB" sz="5000" spc="100" dirty="0" err="1">
                <a:solidFill>
                  <a:srgbClr val="456A2C"/>
                </a:solidFill>
                <a:latin typeface="League Spartan"/>
              </a:rPr>
              <a:t>Beneficios</a:t>
            </a:r>
            <a:endParaRPr lang="en-GB" sz="5000" spc="100" dirty="0">
              <a:solidFill>
                <a:srgbClr val="456A2C"/>
              </a:solidFill>
              <a:latin typeface="League Spartan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028700" y="6076013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4" name="Group 4"/>
          <p:cNvGrpSpPr/>
          <p:nvPr/>
        </p:nvGrpSpPr>
        <p:grpSpPr>
          <a:xfrm>
            <a:off x="1557306" y="6672746"/>
            <a:ext cx="6760417" cy="1575305"/>
            <a:chOff x="0" y="-19050"/>
            <a:chExt cx="9013889" cy="2100406"/>
          </a:xfrm>
        </p:grpSpPr>
        <p:sp>
          <p:nvSpPr>
            <p:cNvPr id="5" name="TextBox 5"/>
            <p:cNvSpPr txBox="1"/>
            <p:nvPr/>
          </p:nvSpPr>
          <p:spPr>
            <a:xfrm>
              <a:off x="1105" y="-19050"/>
              <a:ext cx="9012784" cy="6668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GB" sz="3300" b="1" spc="165" dirty="0">
                  <a:solidFill>
                    <a:srgbClr val="456A2C"/>
                  </a:solidFill>
                  <a:latin typeface="Glacial Indifference"/>
                </a:rPr>
                <a:t>PREFABRICACIÓN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961391"/>
              <a:ext cx="9013889" cy="11199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s-ES" sz="2400" spc="120" dirty="0">
                  <a:solidFill>
                    <a:srgbClr val="456A2C"/>
                  </a:solidFill>
                  <a:latin typeface="Glacial Indifference"/>
                </a:rPr>
                <a:t>Este método es más preciso e incluso más rápido.</a:t>
              </a:r>
              <a:endParaRPr lang="en-GB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</p:grpSp>
      <p:sp>
        <p:nvSpPr>
          <p:cNvPr id="7" name="AutoShape 7"/>
          <p:cNvSpPr/>
          <p:nvPr/>
        </p:nvSpPr>
        <p:spPr>
          <a:xfrm>
            <a:off x="990600" y="2400300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8" name="Group 8"/>
          <p:cNvGrpSpPr/>
          <p:nvPr/>
        </p:nvGrpSpPr>
        <p:grpSpPr>
          <a:xfrm>
            <a:off x="1557306" y="3090408"/>
            <a:ext cx="6760417" cy="2043381"/>
            <a:chOff x="0" y="-19050"/>
            <a:chExt cx="9013889" cy="2724507"/>
          </a:xfrm>
        </p:grpSpPr>
        <p:sp>
          <p:nvSpPr>
            <p:cNvPr id="9" name="TextBox 9"/>
            <p:cNvSpPr txBox="1"/>
            <p:nvPr/>
          </p:nvSpPr>
          <p:spPr>
            <a:xfrm>
              <a:off x="1105" y="-19050"/>
              <a:ext cx="9012784" cy="6668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GB" sz="3300" b="1" spc="165" dirty="0">
                  <a:solidFill>
                    <a:srgbClr val="456A2C"/>
                  </a:solidFill>
                  <a:latin typeface="Glacial Indifference"/>
                </a:rPr>
                <a:t>BIEN CONOCIDO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961391"/>
              <a:ext cx="9013889" cy="17440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s-ES" sz="2400" spc="120" dirty="0">
                  <a:solidFill>
                    <a:srgbClr val="456A2C"/>
                  </a:solidFill>
                  <a:latin typeface="Glacial Indifference"/>
                </a:rPr>
                <a:t>Si sabe más sobre la madera y los productos de madera, utilizarás más elementos diferentes de madera.</a:t>
              </a:r>
              <a:endParaRPr lang="en-GB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</p:grpSp>
      <p:sp>
        <p:nvSpPr>
          <p:cNvPr id="11" name="AutoShape 11"/>
          <p:cNvSpPr/>
          <p:nvPr/>
        </p:nvSpPr>
        <p:spPr>
          <a:xfrm>
            <a:off x="9403572" y="2400300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  <p:txBody>
          <a:bodyPr/>
          <a:lstStyle/>
          <a:p>
            <a:endParaRPr lang="en-GB" dirty="0"/>
          </a:p>
        </p:txBody>
      </p:sp>
      <p:grpSp>
        <p:nvGrpSpPr>
          <p:cNvPr id="12" name="Group 12"/>
          <p:cNvGrpSpPr/>
          <p:nvPr/>
        </p:nvGrpSpPr>
        <p:grpSpPr>
          <a:xfrm>
            <a:off x="9970277" y="3090408"/>
            <a:ext cx="6760417" cy="1607365"/>
            <a:chOff x="0" y="-19050"/>
            <a:chExt cx="9013889" cy="2143153"/>
          </a:xfrm>
        </p:grpSpPr>
        <p:sp>
          <p:nvSpPr>
            <p:cNvPr id="13" name="TextBox 13"/>
            <p:cNvSpPr txBox="1"/>
            <p:nvPr/>
          </p:nvSpPr>
          <p:spPr>
            <a:xfrm>
              <a:off x="1105" y="-19050"/>
              <a:ext cx="9012784" cy="6668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GB" sz="3300" b="1" spc="165" dirty="0">
                  <a:solidFill>
                    <a:srgbClr val="456A2C"/>
                  </a:solidFill>
                  <a:latin typeface="Glacial Indifference"/>
                </a:rPr>
                <a:t>EFICIENCIA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961391"/>
              <a:ext cx="9013889" cy="11627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s-ES" sz="2400" spc="120" dirty="0">
                  <a:solidFill>
                    <a:srgbClr val="456A2C"/>
                  </a:solidFill>
                  <a:latin typeface="Glacial Indifference"/>
                </a:rPr>
                <a:t>Hoy en día, la producción de elementos de madera se realiza sin desperdicio.</a:t>
              </a:r>
              <a:endParaRPr lang="en-GB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</p:grpSp>
      <p:sp>
        <p:nvSpPr>
          <p:cNvPr id="15" name="AutoShape 15"/>
          <p:cNvSpPr/>
          <p:nvPr/>
        </p:nvSpPr>
        <p:spPr>
          <a:xfrm>
            <a:off x="9441672" y="6076013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16" name="Group 16"/>
          <p:cNvGrpSpPr/>
          <p:nvPr/>
        </p:nvGrpSpPr>
        <p:grpSpPr>
          <a:xfrm>
            <a:off x="9970277" y="6672746"/>
            <a:ext cx="6760417" cy="2043381"/>
            <a:chOff x="0" y="-19050"/>
            <a:chExt cx="9013889" cy="2724507"/>
          </a:xfrm>
        </p:grpSpPr>
        <p:sp>
          <p:nvSpPr>
            <p:cNvPr id="17" name="TextBox 17"/>
            <p:cNvSpPr txBox="1"/>
            <p:nvPr/>
          </p:nvSpPr>
          <p:spPr>
            <a:xfrm>
              <a:off x="1105" y="-19050"/>
              <a:ext cx="9012784" cy="6668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GB" sz="3300" b="1" spc="165" dirty="0">
                  <a:solidFill>
                    <a:srgbClr val="456A2C"/>
                  </a:solidFill>
                  <a:latin typeface="Glacial Indifference"/>
                </a:rPr>
                <a:t>REDUCCIÓN DE COSTO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961391"/>
              <a:ext cx="9013889" cy="17440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s-ES" sz="2400" spc="120" dirty="0">
                  <a:solidFill>
                    <a:srgbClr val="456A2C"/>
                  </a:solidFill>
                  <a:latin typeface="Glacial Indifference"/>
                </a:rPr>
                <a:t>Con menos (p. Ej., espesor de madera) podemos producir más (p. Ej., </a:t>
              </a:r>
              <a:r>
                <a:rPr lang="en-GB" sz="2400" spc="120" dirty="0">
                  <a:solidFill>
                    <a:srgbClr val="456A2C"/>
                  </a:solidFill>
                  <a:latin typeface="Glacial Indifference"/>
                </a:rPr>
                <a:t>m</a:t>
              </a:r>
              <a:r>
                <a:rPr lang="en-GB" sz="2400" spc="120" baseline="30000" dirty="0">
                  <a:solidFill>
                    <a:srgbClr val="456A2C"/>
                  </a:solidFill>
                  <a:latin typeface="Glacial Indifference"/>
                </a:rPr>
                <a:t>2</a:t>
              </a:r>
              <a:r>
                <a:rPr lang="es-ES" sz="2400" spc="120" dirty="0">
                  <a:solidFill>
                    <a:srgbClr val="456A2C"/>
                  </a:solidFill>
                  <a:latin typeface="Glacial Indifference"/>
                </a:rPr>
                <a:t>) de tablas de suelo multicapa</a:t>
              </a:r>
              <a:endParaRPr lang="en-GB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</p:grpSp>
      <p:sp>
        <p:nvSpPr>
          <p:cNvPr id="21" name="AutoShape 21"/>
          <p:cNvSpPr/>
          <p:nvPr/>
        </p:nvSpPr>
        <p:spPr>
          <a:xfrm>
            <a:off x="1028700" y="95573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sp>
        <p:nvSpPr>
          <p:cNvPr id="25" name="Θέση αριθμού διαφάνειας 12">
            <a:extLst>
              <a:ext uri="{FF2B5EF4-FFF2-40B4-BE49-F238E27FC236}">
                <a16:creationId xmlns:a16="http://schemas.microsoft.com/office/drawing/2014/main" id="{646CCC54-4B16-4120-A3BA-A2E3EABB3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" y="977598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GB" sz="2400" spc="120" smtClean="0">
                <a:solidFill>
                  <a:srgbClr val="1E4D65"/>
                </a:solidFill>
                <a:latin typeface="Glacial Indifference"/>
              </a:rPr>
              <a:pPr algn="l"/>
              <a:t>13</a:t>
            </a:fld>
            <a:endParaRPr lang="en-GB" sz="2400" spc="120" dirty="0">
              <a:solidFill>
                <a:srgbClr val="1E4D65"/>
              </a:solidFill>
              <a:latin typeface="Glacial Indifference"/>
            </a:endParaRPr>
          </a:p>
        </p:txBody>
      </p:sp>
      <p:sp>
        <p:nvSpPr>
          <p:cNvPr id="24" name="TextBox 9">
            <a:extLst>
              <a:ext uri="{FF2B5EF4-FFF2-40B4-BE49-F238E27FC236}">
                <a16:creationId xmlns:a16="http://schemas.microsoft.com/office/drawing/2014/main" id="{9059B657-C414-4C96-B349-99042334EC8A}"/>
              </a:ext>
            </a:extLst>
          </p:cNvPr>
          <p:cNvSpPr txBox="1"/>
          <p:nvPr/>
        </p:nvSpPr>
        <p:spPr>
          <a:xfrm>
            <a:off x="8004208" y="9690564"/>
            <a:ext cx="10283792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45"/>
              </a:lnSpc>
            </a:pPr>
            <a:r>
              <a:rPr lang="es-ES" sz="1600" spc="80" dirty="0">
                <a:latin typeface="Glacial Indifference"/>
              </a:rPr>
              <a:t>UNIDAD 3: Disponibilidad y respeto al medio ambiente de la madera como material de construcción</a:t>
            </a:r>
            <a:endParaRPr lang="en-GB" sz="1600" spc="135" dirty="0">
              <a:latin typeface="Glacial Indifferenc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873877" y="-335920"/>
            <a:ext cx="8385423" cy="10958840"/>
          </a:xfrm>
          <a:prstGeom prst="rect">
            <a:avLst/>
          </a:prstGeom>
          <a:solidFill>
            <a:srgbClr val="52584D"/>
          </a:solidFill>
        </p:spPr>
      </p:sp>
      <p:sp>
        <p:nvSpPr>
          <p:cNvPr id="4" name="TextBox 4"/>
          <p:cNvSpPr txBox="1"/>
          <p:nvPr/>
        </p:nvSpPr>
        <p:spPr>
          <a:xfrm>
            <a:off x="9610382" y="952500"/>
            <a:ext cx="6912414" cy="1921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60"/>
              </a:lnSpc>
            </a:pPr>
            <a:r>
              <a:rPr lang="en-US" sz="5600" spc="280" dirty="0">
                <a:solidFill>
                  <a:srgbClr val="D9D9D9"/>
                </a:solidFill>
                <a:latin typeface="League Spartan"/>
              </a:rPr>
              <a:t>PREGUNTAS Y RESPUESTAS</a:t>
            </a:r>
          </a:p>
        </p:txBody>
      </p:sp>
      <p:sp>
        <p:nvSpPr>
          <p:cNvPr id="14" name="AutoShape 14"/>
          <p:cNvSpPr/>
          <p:nvPr/>
        </p:nvSpPr>
        <p:spPr>
          <a:xfrm>
            <a:off x="1028700" y="9462135"/>
            <a:ext cx="16230600" cy="38100"/>
          </a:xfrm>
          <a:prstGeom prst="rect">
            <a:avLst/>
          </a:prstGeom>
          <a:solidFill>
            <a:srgbClr val="FEFFF8"/>
          </a:solidFill>
        </p:spPr>
      </p:sp>
      <p:sp>
        <p:nvSpPr>
          <p:cNvPr id="18" name="Θέση αριθμού διαφάνειας 12">
            <a:extLst>
              <a:ext uri="{FF2B5EF4-FFF2-40B4-BE49-F238E27FC236}">
                <a16:creationId xmlns:a16="http://schemas.microsoft.com/office/drawing/2014/main" id="{1107291F-F80D-40CD-B204-BDDDC334CF3D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14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905" y="4115440"/>
            <a:ext cx="7024695" cy="396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38100"/>
            <a:ext cx="8534400" cy="10030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s-ES" sz="155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1) ¿Qué cantidad de dióxido de carbono se absorbe y qué cantidad de oxígeno libera un metro cúbico de madera en su período de crecimiento?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s-ES" sz="1550" u="sng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R: Absorbe una tonelada de dióxido de carbono y libera 0,7 toneladas de oxígeno.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s-ES" sz="155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2) ¿Cuál es la fórmula más vital?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s-ES" sz="1550" u="sng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R: 6H2O + 6CO2 + energía solar</a:t>
            </a:r>
            <a:r>
              <a:rPr lang="es-ES" sz="1550" u="sng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  <a:sym typeface="Wingdings" panose="05000000000000000000" pitchFamily="2" charset="2"/>
              </a:rPr>
              <a:t></a:t>
            </a:r>
            <a:r>
              <a:rPr lang="es-ES" sz="1550" u="sng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C6H12O6 + n 6O2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s-ES" sz="155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3) ¿Cuál de estos cinco países: Austria, Finlandia, Grecia, Letonia o España es el más arbolado (desde el punto de vista de la superficie forestal)?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s-ES" sz="1550" u="sng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R: Finlandia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s-ES" sz="155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4) Nombra los esquemas de certificación forestal más conocidos.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s-ES" sz="1550" u="sng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R: Forest </a:t>
            </a:r>
            <a:r>
              <a:rPr lang="es-ES" sz="1550" u="sng" dirty="0" err="1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Stewardship</a:t>
            </a:r>
            <a:r>
              <a:rPr lang="es-ES" sz="1550" u="sng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 Council </a:t>
            </a:r>
            <a:r>
              <a:rPr lang="es-ES" sz="1550" u="sng" dirty="0" err="1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of</a:t>
            </a:r>
            <a:r>
              <a:rPr lang="es-ES" sz="1550" u="sng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 FSC y Programa para el Endoso de la Certificación Forestal de PEFC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s-ES" sz="155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5) ¿Qué especies de madera se utilizan principalmente para estructuras?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s-ES" sz="1550" u="sng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R: abeto, pino, alerce, abedul de roble (como material de madera contrachapada)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s-ES" sz="155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6) Nombra algunas ventajas del acero estructural.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s-ES" sz="1550" u="sng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R: compresión y resistencia a la tracción; resistente al fuego; durabilidad; en estructuras como zapatas, presas, muelles, etc., el hormigón armado es el material de construcción más económico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s-ES" sz="155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7) Nombra algunas ventajas del hormigón armado.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s-ES" sz="1550" u="sng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R: el acero tiene una alta relación resistencia / peso; ductilidad; velocidad de erección; facilidad de reparación; uso repetitivo; expandiendo las estructuras existentes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s-ES" sz="155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8) Nombra algunas ventajas de la madera estructural.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s-ES" sz="1550" u="sng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R: resistencia a la tracción en la dirección de la fibra; resistencia eléctrica y térmica; absorción de sonido; de origen local; Amigable con el medio ambiente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s-ES" sz="155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9) ¿Cómo se puede fabricar madera laminada cruzada (CLT) sin pegamento?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s-ES" sz="155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R</a:t>
            </a:r>
            <a:r>
              <a:rPr lang="es-ES" sz="1550" u="sng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: al clavar o al hinchar la fuerza de la madera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s-ES" sz="155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10) ¿Cuáles son las ventajas de los paneles a base de madera (WBP)?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s-ES" sz="1550" u="sng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R: tamaños muy grandes y variables; estabilidad de la forma, sin deformaciones debidas a cambios de humedad relativa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s-ES" sz="155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11) ¿Dónde se puede utilizar la madera contrachapada?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s-ES" sz="1550" u="sng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R: subestructuras de techo; material del subsuelo; tableros de refuerzo para muros y estructuras portantes; forro interior; encofrado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s-ES" sz="155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12) ¿Qué tipos de tableros de partículas se conocen?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s-ES" sz="1550" u="sng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R: tablero de partículas, tablero de fibra orientada, tablero de partículas adheridas con cemento, </a:t>
            </a:r>
            <a:r>
              <a:rPr lang="es-ES" sz="1550" u="sng" dirty="0" err="1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fibrolita</a:t>
            </a:r>
            <a:endParaRPr lang="es-ES" sz="1550" u="sng" dirty="0">
              <a:solidFill>
                <a:srgbClr val="456A2C"/>
              </a:solidFill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s-ES" sz="155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13) Nombra las dos categorías principales en las que se pueden dividir los tableros de fibra de madera: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s-ES" sz="1550" u="sng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R: poroso (utilizado para aislamiento térmico); duro (MDF, HDF - para suelos, etc.)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s-ES" sz="155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14) Nombrar el contenido de compuestos plásticos de madera.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s-ES" sz="1550" u="sng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R: fibra de madera </a:t>
            </a:r>
            <a:r>
              <a:rPr lang="es-ES" sz="1550" u="sng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/ serrín </a:t>
            </a:r>
            <a:r>
              <a:rPr lang="es-ES" sz="1550" u="sng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de madera y termoplásticos como polietileno (PE), polipropileno (PP), cloruro de polivinilo (PVC) u otros.</a:t>
            </a:r>
            <a:endParaRPr lang="en-US" sz="1550" u="sng" dirty="0">
              <a:solidFill>
                <a:srgbClr val="456A2C"/>
              </a:solidFill>
              <a:effectLst/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1C19E7-BD61-41DF-8110-A82F84AC0CFF}"/>
              </a:ext>
            </a:extLst>
          </p:cNvPr>
          <p:cNvSpPr txBox="1"/>
          <p:nvPr/>
        </p:nvSpPr>
        <p:spPr>
          <a:xfrm>
            <a:off x="9299608" y="9690564"/>
            <a:ext cx="7692992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1600" spc="80" dirty="0">
                <a:latin typeface="Glacial Indifference"/>
              </a:rPr>
              <a:t>UNIDAD 3: Disponibilidad y respeto al medio ambiente de la madera como material de construcción</a:t>
            </a:r>
            <a:endParaRPr lang="en-GB" sz="1600" spc="135" dirty="0">
              <a:latin typeface="Glacial Indifferenc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028700" y="-313967"/>
            <a:ext cx="8385423" cy="4559205"/>
            <a:chOff x="0" y="0"/>
            <a:chExt cx="11180564" cy="6078940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1180564" cy="6078940"/>
            </a:xfrm>
            <a:prstGeom prst="rect">
              <a:avLst/>
            </a:prstGeom>
            <a:solidFill>
              <a:srgbClr val="456A2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982007" y="1694973"/>
              <a:ext cx="9216551" cy="14362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 err="1">
                  <a:solidFill>
                    <a:srgbClr val="FEFFF8"/>
                  </a:solidFill>
                  <a:latin typeface="League Spartan"/>
                </a:rPr>
                <a:t>Referencias</a:t>
              </a:r>
              <a:endParaRPr lang="en-US" sz="6200" spc="310" dirty="0">
                <a:solidFill>
                  <a:srgbClr val="FEFFF8"/>
                </a:solidFill>
                <a:latin typeface="League Spartan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982007" y="3543283"/>
              <a:ext cx="9215776" cy="16414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r>
                <a:rPr lang="en-US" sz="3700" spc="185" dirty="0">
                  <a:solidFill>
                    <a:srgbClr val="FEFFF8"/>
                  </a:solidFill>
                  <a:latin typeface="League Spartan"/>
                </a:rPr>
                <a:t>REVISTAS Y PUBLICACIONES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141449" y="7393206"/>
            <a:ext cx="7117851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1028700" y="9462135"/>
            <a:ext cx="16230600" cy="38100"/>
          </a:xfrm>
          <a:prstGeom prst="rect">
            <a:avLst/>
          </a:prstGeom>
          <a:solidFill>
            <a:srgbClr val="52584D"/>
          </a:solidFill>
          <a:ln>
            <a:solidFill>
              <a:srgbClr val="52584D"/>
            </a:solidFill>
          </a:ln>
        </p:spPr>
      </p:sp>
      <p:sp>
        <p:nvSpPr>
          <p:cNvPr id="20" name="Θέση αριθμού διαφάνειας 12">
            <a:extLst>
              <a:ext uri="{FF2B5EF4-FFF2-40B4-BE49-F238E27FC236}">
                <a16:creationId xmlns:a16="http://schemas.microsoft.com/office/drawing/2014/main" id="{6C18FE1D-2033-417B-8412-E2501E5D108C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15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677401" y="464257"/>
            <a:ext cx="8305800" cy="6850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EN 300:2006 Oriented Strand Boards (OSB) – Definitions, classification and specifications.</a:t>
            </a:r>
            <a:endParaRPr lang="en-US" dirty="0">
              <a:solidFill>
                <a:srgbClr val="456A2C"/>
              </a:solidFill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EN 312:2010 Particleboards. Specifications.</a:t>
            </a:r>
            <a:endParaRPr lang="en-US" dirty="0">
              <a:solidFill>
                <a:srgbClr val="456A2C"/>
              </a:solidFill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EN 316:2009 Wood </a:t>
            </a:r>
            <a:r>
              <a:rPr lang="en-US" spc="-30" dirty="0" err="1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fibre</a:t>
            </a:r>
            <a:r>
              <a:rPr lang="en-US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boards. Definition, classification and symbols. </a:t>
            </a:r>
            <a:endParaRPr lang="en-US" dirty="0">
              <a:solidFill>
                <a:srgbClr val="456A2C"/>
              </a:solidFill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EN 15804:2012+A1:2013 Sustainability of construction works. Environmental product declarations. Core rules for the product category of construction products.</a:t>
            </a:r>
            <a:endParaRPr lang="en-US" dirty="0">
              <a:solidFill>
                <a:srgbClr val="456A2C"/>
              </a:solidFill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EN 15978:2011 Sustainability of construction works. Assessment of environmental performance of buildings. Calculation method.</a:t>
            </a:r>
            <a:endParaRPr lang="en-US" dirty="0">
              <a:solidFill>
                <a:srgbClr val="456A2C"/>
              </a:solidFill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Gong M. Lumber-Based Mass Timber Products in Construction. Timber Buildings and Sustainability. DOI: 10.5772/intechopen.85808</a:t>
            </a:r>
            <a:endParaRPr lang="en-US" dirty="0">
              <a:solidFill>
                <a:srgbClr val="456A2C"/>
              </a:solidFill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ISO 14025:2006 Environmental labels and declarations — Type III environmental declarations — Principles and procedures.</a:t>
            </a:r>
            <a:endParaRPr lang="en-US" dirty="0">
              <a:solidFill>
                <a:srgbClr val="456A2C"/>
              </a:solidFill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ISO 14040:2006 Environmental management — Life cycle assessment — Principles and framework.</a:t>
            </a:r>
            <a:endParaRPr lang="en-US" dirty="0">
              <a:solidFill>
                <a:srgbClr val="456A2C"/>
              </a:solidFill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ISO 14044:2006 Environmental management — Life cycle assessment — Requirements and guidelines.</a:t>
            </a:r>
            <a:endParaRPr lang="en-US" dirty="0">
              <a:solidFill>
                <a:srgbClr val="456A2C"/>
              </a:solidFill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pc="-30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Kruse</a:t>
            </a:r>
            <a:r>
              <a:rPr lang="en-US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30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K., </a:t>
            </a:r>
            <a:r>
              <a:rPr lang="en-US" spc="-30" dirty="0" err="1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Venschott</a:t>
            </a:r>
            <a:r>
              <a:rPr lang="en-US" spc="-30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 D. </a:t>
            </a:r>
            <a:r>
              <a:rPr lang="en-US" spc="-30" dirty="0" err="1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Eigenschaften</a:t>
            </a:r>
            <a:r>
              <a:rPr lang="en-US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und </a:t>
            </a:r>
            <a:r>
              <a:rPr lang="en-US" spc="-30" dirty="0" err="1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Einsatzpotentiale</a:t>
            </a:r>
            <a:r>
              <a:rPr lang="en-US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30" dirty="0" err="1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neuer</a:t>
            </a:r>
            <a:r>
              <a:rPr lang="en-US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30" dirty="0" err="1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Holzwerkstoffe</a:t>
            </a:r>
            <a:r>
              <a:rPr lang="en-US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30" dirty="0" err="1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im</a:t>
            </a:r>
            <a:r>
              <a:rPr lang="en-US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pc="-30" dirty="0" err="1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bauwessen</a:t>
            </a:r>
            <a:r>
              <a:rPr lang="en-US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pc="-30" dirty="0" err="1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Institut</a:t>
            </a:r>
            <a:r>
              <a:rPr lang="en-US" spc="-30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pc="-30" dirty="0" err="1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für</a:t>
            </a:r>
            <a:r>
              <a:rPr lang="en-US" spc="-30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pc="-30" dirty="0" err="1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Holzphysik</a:t>
            </a:r>
            <a:r>
              <a:rPr lang="en-US" spc="-30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 und </a:t>
            </a:r>
            <a:r>
              <a:rPr lang="en-US" spc="-30" dirty="0" err="1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mechanische</a:t>
            </a:r>
            <a:r>
              <a:rPr lang="en-US" spc="-30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pc="-30" dirty="0" err="1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Technologie</a:t>
            </a:r>
            <a:r>
              <a:rPr lang="en-US" spc="-30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 des </a:t>
            </a:r>
            <a:r>
              <a:rPr lang="en-US" spc="-30" dirty="0" err="1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Holzes</a:t>
            </a:r>
            <a:r>
              <a:rPr lang="en-US" spc="-30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, </a:t>
            </a:r>
            <a:r>
              <a:rPr lang="en-US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2001</a:t>
            </a:r>
            <a:endParaRPr lang="en-US" dirty="0">
              <a:solidFill>
                <a:srgbClr val="456A2C"/>
              </a:solidFill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pc="-30" dirty="0">
                <a:solidFill>
                  <a:srgbClr val="456A2C"/>
                </a:solidFill>
                <a:latin typeface="Glacial Indifference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Wood Handbook, Wood as an Engineering Material. Forest Products Laboratory. General Technical Report FPL-GTR-190. Forest Products Laboratory, USA, 2010., 508 p.</a:t>
            </a:r>
            <a:endParaRPr lang="en-US" dirty="0">
              <a:solidFill>
                <a:srgbClr val="456A2C"/>
              </a:solidFill>
              <a:effectLst/>
              <a:latin typeface="Glacial Indifference" panose="020B0604020202020204" charset="0"/>
              <a:ea typeface="Times New Roman" panose="02020603050405020304" pitchFamily="18" charset="0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230D7F1E-B0C3-4A4C-A82C-10E275013694}"/>
              </a:ext>
            </a:extLst>
          </p:cNvPr>
          <p:cNvSpPr txBox="1"/>
          <p:nvPr/>
        </p:nvSpPr>
        <p:spPr>
          <a:xfrm>
            <a:off x="8004208" y="9690564"/>
            <a:ext cx="10283792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45"/>
              </a:lnSpc>
            </a:pPr>
            <a:r>
              <a:rPr lang="es-ES" sz="1600" spc="80" dirty="0">
                <a:latin typeface="Glacial Indifference"/>
              </a:rPr>
              <a:t>LECCIÓN 3: Disponibilidad y respeto al medio ambiente de la madera como material de construcción</a:t>
            </a:r>
            <a:endParaRPr lang="en-GB" sz="1600" spc="135" dirty="0">
              <a:latin typeface="Glacial Indifferenc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800100"/>
            <a:ext cx="12366000" cy="8244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-313967"/>
            <a:ext cx="8385423" cy="8119650"/>
            <a:chOff x="0" y="0"/>
            <a:chExt cx="11180564" cy="10826200"/>
          </a:xfrm>
          <a:solidFill>
            <a:schemeClr val="bg1">
              <a:lumMod val="95000"/>
            </a:schemeClr>
          </a:solidFill>
        </p:grpSpPr>
        <p:sp>
          <p:nvSpPr>
            <p:cNvPr id="4" name="AutoShape 4"/>
            <p:cNvSpPr/>
            <p:nvPr/>
          </p:nvSpPr>
          <p:spPr>
            <a:xfrm>
              <a:off x="0" y="0"/>
              <a:ext cx="11180564" cy="10826200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982007" y="1694973"/>
              <a:ext cx="9216551" cy="2872581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 err="1">
                  <a:solidFill>
                    <a:srgbClr val="456A2C"/>
                  </a:solidFill>
                  <a:latin typeface="League Spartan"/>
                </a:rPr>
                <a:t>Resumen</a:t>
              </a:r>
              <a:r>
                <a:rPr lang="en-US" sz="6200" spc="310" dirty="0">
                  <a:solidFill>
                    <a:srgbClr val="456A2C"/>
                  </a:solidFill>
                  <a:latin typeface="League Spartan"/>
                </a:rPr>
                <a:t> de la </a:t>
              </a:r>
              <a:r>
                <a:rPr lang="en-US" sz="6200" spc="310" dirty="0" err="1">
                  <a:solidFill>
                    <a:srgbClr val="456A2C"/>
                  </a:solidFill>
                  <a:latin typeface="League Spartan"/>
                </a:rPr>
                <a:t>presentaci</a:t>
              </a:r>
              <a:r>
                <a:rPr lang="en-US" sz="6200" b="1" spc="310" dirty="0" err="1">
                  <a:solidFill>
                    <a:srgbClr val="456A2C"/>
                  </a:solidFill>
                  <a:latin typeface="League Spartan"/>
                </a:rPr>
                <a:t>ó</a:t>
              </a:r>
              <a:r>
                <a:rPr lang="en-US" sz="6200" spc="310" dirty="0" err="1">
                  <a:solidFill>
                    <a:srgbClr val="456A2C"/>
                  </a:solidFill>
                  <a:latin typeface="League Spartan"/>
                </a:rPr>
                <a:t>n</a:t>
              </a:r>
              <a:endParaRPr lang="en-US" sz="6200" spc="310" dirty="0">
                <a:solidFill>
                  <a:srgbClr val="456A2C"/>
                </a:solidFill>
                <a:latin typeface="League Spartan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982007" y="6492487"/>
              <a:ext cx="10198557" cy="3445388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marL="185738" indent="-185738">
                <a:lnSpc>
                  <a:spcPts val="3359"/>
                </a:lnSpc>
                <a:buFontTx/>
                <a:buChar char="-"/>
              </a:pPr>
              <a:r>
                <a:rPr lang="es-ES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Los bosques: silvicultura sostenible en los países socios</a:t>
              </a:r>
            </a:p>
            <a:p>
              <a:pPr marL="185738" indent="-185738">
                <a:lnSpc>
                  <a:spcPts val="3359"/>
                </a:lnSpc>
                <a:buFontTx/>
                <a:buChar char="-"/>
              </a:pPr>
              <a:r>
                <a:rPr lang="es-ES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Esquemas de certificación en países socios</a:t>
              </a:r>
            </a:p>
            <a:p>
              <a:pPr marL="185738" indent="-185738">
                <a:lnSpc>
                  <a:spcPts val="3359"/>
                </a:lnSpc>
                <a:buFontTx/>
                <a:buChar char="-"/>
              </a:pPr>
              <a:r>
                <a:rPr lang="es-ES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Especies de madera utilizadas como madera estructural</a:t>
              </a:r>
            </a:p>
            <a:p>
              <a:pPr marL="185738" indent="-185738">
                <a:lnSpc>
                  <a:spcPts val="3359"/>
                </a:lnSpc>
                <a:buFontTx/>
                <a:buChar char="-"/>
              </a:pPr>
              <a:r>
                <a:rPr lang="es-ES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Materiales estructurales de construcción - en general</a:t>
              </a:r>
            </a:p>
            <a:p>
              <a:pPr marL="185738" indent="-185738">
                <a:lnSpc>
                  <a:spcPts val="3359"/>
                </a:lnSpc>
                <a:buFontTx/>
                <a:buChar char="-"/>
              </a:pPr>
              <a:r>
                <a:rPr lang="es-ES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Descripción general de los materiales de construcción de madera encolados</a:t>
              </a:r>
              <a:endParaRPr lang="en-US" sz="2400" spc="120" dirty="0">
                <a:solidFill>
                  <a:srgbClr val="456A2C"/>
                </a:solidFill>
                <a:latin typeface="Glacial Indifference" panose="020B0604020202020204" charset="0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982007" y="4952983"/>
              <a:ext cx="9215776" cy="820737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r>
                <a:rPr lang="en-US" sz="3700" spc="185" dirty="0">
                  <a:solidFill>
                    <a:srgbClr val="456A2C"/>
                  </a:solidFill>
                  <a:latin typeface="League Spartan"/>
                </a:rPr>
                <a:t>TEMAS TRATADOS</a:t>
              </a:r>
            </a:p>
          </p:txBody>
        </p:sp>
      </p:grpSp>
      <p:sp>
        <p:nvSpPr>
          <p:cNvPr id="10" name="AutoShape 10"/>
          <p:cNvSpPr/>
          <p:nvPr/>
        </p:nvSpPr>
        <p:spPr>
          <a:xfrm>
            <a:off x="2057400" y="946213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253C7A8A-4238-4388-B3E7-7BE2F4FB7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76200" y="978360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456A2C"/>
                </a:solidFill>
                <a:latin typeface="Glacial Indifference"/>
              </a:rPr>
              <a:pPr algn="l"/>
              <a:t>2</a:t>
            </a:fld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9DAD9F7B-63EE-43DD-9068-148A919A00F8}"/>
              </a:ext>
            </a:extLst>
          </p:cNvPr>
          <p:cNvSpPr txBox="1"/>
          <p:nvPr/>
        </p:nvSpPr>
        <p:spPr>
          <a:xfrm>
            <a:off x="8004208" y="9690564"/>
            <a:ext cx="10283792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45"/>
              </a:lnSpc>
            </a:pPr>
            <a:r>
              <a:rPr lang="es-ES" sz="1600" spc="80" dirty="0">
                <a:latin typeface="Glacial Indifference"/>
              </a:rPr>
              <a:t>UNIDAD 3: Disponibilidad y respeto al medio ambiente de la madera como material de construcción</a:t>
            </a:r>
            <a:endParaRPr lang="en-GB" sz="1600" spc="135" dirty="0">
              <a:latin typeface="Glacial Indifferenc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12458364" y="2794218"/>
            <a:ext cx="297931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ja-JP" sz="1400" b="1" u="sng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Finlandia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ja-JP" sz="1400" b="1" dirty="0" err="1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Superficie</a:t>
            </a:r>
            <a:r>
              <a:rPr lang="en-GB" altLang="ja-JP" sz="1400" b="1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GB" altLang="ja-JP" sz="1400" b="1" dirty="0" err="1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forestal</a:t>
            </a:r>
            <a:r>
              <a:rPr lang="en-GB" altLang="ja-JP" sz="1400" b="1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 71,6%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ja-JP" sz="1400" b="1" dirty="0" err="1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Incremento</a:t>
            </a:r>
            <a:r>
              <a:rPr lang="en-GB" altLang="ja-JP" sz="1400" b="1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GB" altLang="ja-JP" sz="1400" b="1" dirty="0" err="1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anual</a:t>
            </a:r>
            <a:r>
              <a:rPr lang="en-GB" altLang="ja-JP" sz="1400" b="1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 de 110 </a:t>
            </a:r>
            <a:r>
              <a:rPr lang="en-GB" altLang="ja-JP" sz="1400" b="1" dirty="0" err="1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millones</a:t>
            </a:r>
            <a:r>
              <a:rPr lang="en-GB" altLang="ja-JP" sz="1400" b="1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 de m³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ja-JP" sz="1400" b="1" dirty="0" err="1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Especies</a:t>
            </a:r>
            <a:r>
              <a:rPr lang="en-GB" altLang="ja-JP" sz="1400" b="1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GB" altLang="ja-JP" sz="1400" b="1" dirty="0" err="1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principales</a:t>
            </a:r>
            <a:r>
              <a:rPr lang="en-GB" altLang="ja-JP" sz="1400" b="1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: </a:t>
            </a:r>
            <a:r>
              <a:rPr lang="en-GB" altLang="ja-JP" sz="1400" b="1" dirty="0" err="1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pino</a:t>
            </a:r>
            <a:r>
              <a:rPr lang="en-GB" altLang="ja-JP" sz="1400" b="1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GB" altLang="ja-JP" sz="1400" b="1" dirty="0" err="1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silvestre</a:t>
            </a:r>
            <a:r>
              <a:rPr lang="en-GB" altLang="ja-JP" sz="1400" b="1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 50%;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ja-JP" sz="1400" b="1" dirty="0" err="1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Abeto</a:t>
            </a:r>
            <a:r>
              <a:rPr lang="en-GB" altLang="ja-JP" sz="1400" b="1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 de </a:t>
            </a:r>
            <a:r>
              <a:rPr lang="en-GB" altLang="ja-JP" sz="1400" b="1" dirty="0" err="1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Noruega</a:t>
            </a:r>
            <a:r>
              <a:rPr lang="en-GB" altLang="ja-JP" sz="1400" b="1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 30%; </a:t>
            </a:r>
            <a:r>
              <a:rPr lang="en-GB" altLang="ja-JP" sz="1400" b="1" dirty="0" err="1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Maderas</a:t>
            </a:r>
            <a:r>
              <a:rPr lang="en-GB" altLang="ja-JP" sz="1400" b="1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GB" altLang="ja-JP" sz="1400" b="1" dirty="0" err="1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duras</a:t>
            </a:r>
            <a:r>
              <a:rPr lang="en-GB" altLang="ja-JP" sz="1400" b="1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 20%</a:t>
            </a:r>
            <a:endParaRPr lang="en-GB" sz="1400" dirty="0">
              <a:solidFill>
                <a:srgbClr val="456A2C"/>
              </a:solidFill>
              <a:latin typeface="Glacial Indifference" panose="020B0604020202020204" charset="0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028700" y="-34290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6" name="AutoShape 6"/>
          <p:cNvSpPr/>
          <p:nvPr/>
        </p:nvSpPr>
        <p:spPr>
          <a:xfrm>
            <a:off x="1028700" y="955783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728762" y="419100"/>
            <a:ext cx="7491438" cy="5815013"/>
            <a:chOff x="-48591" y="-812800"/>
            <a:chExt cx="9988583" cy="7753352"/>
          </a:xfrm>
        </p:grpSpPr>
        <p:sp>
          <p:nvSpPr>
            <p:cNvPr id="8" name="TextBox 8"/>
            <p:cNvSpPr txBox="1"/>
            <p:nvPr/>
          </p:nvSpPr>
          <p:spPr>
            <a:xfrm>
              <a:off x="0" y="-812800"/>
              <a:ext cx="9216551" cy="42678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GB" sz="6200" spc="310" dirty="0">
                  <a:solidFill>
                    <a:schemeClr val="bg1"/>
                  </a:solidFill>
                  <a:latin typeface="League Spartan"/>
                </a:rPr>
                <a:t>SILVICULTURA EN PA</a:t>
              </a:r>
              <a:r>
                <a:rPr lang="en-GB" sz="6200" b="1" spc="310" dirty="0">
                  <a:solidFill>
                    <a:schemeClr val="bg1"/>
                  </a:solidFill>
                  <a:latin typeface="League Spartan"/>
                </a:rPr>
                <a:t>Í</a:t>
              </a:r>
              <a:r>
                <a:rPr lang="en-GB" sz="6200" spc="310" dirty="0">
                  <a:solidFill>
                    <a:schemeClr val="bg1"/>
                  </a:solidFill>
                  <a:latin typeface="League Spartan"/>
                </a:rPr>
                <a:t>SES ASOCIADOS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48591" y="3657601"/>
              <a:ext cx="9988583" cy="328295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r>
                <a:rPr lang="es-ES" sz="3700" spc="185" dirty="0" err="1">
                  <a:solidFill>
                    <a:schemeClr val="bg1"/>
                  </a:solidFill>
                  <a:latin typeface="League Spartan"/>
                </a:rPr>
                <a:t>Sostentabilidad</a:t>
              </a:r>
              <a:endParaRPr lang="es-ES" sz="3700" spc="185" dirty="0">
                <a:solidFill>
                  <a:schemeClr val="bg1"/>
                </a:solidFill>
                <a:latin typeface="League Spartan"/>
              </a:endParaRPr>
            </a:p>
            <a:p>
              <a:pPr algn="l">
                <a:lnSpc>
                  <a:spcPts val="4810"/>
                </a:lnSpc>
              </a:pPr>
              <a:r>
                <a:rPr lang="es-ES" sz="3700" spc="185" dirty="0">
                  <a:solidFill>
                    <a:schemeClr val="bg1"/>
                  </a:solidFill>
                  <a:latin typeface="League Spartan"/>
                </a:rPr>
                <a:t>Esquemas de certificación</a:t>
              </a:r>
            </a:p>
            <a:p>
              <a:pPr algn="l">
                <a:lnSpc>
                  <a:spcPts val="4810"/>
                </a:lnSpc>
              </a:pPr>
              <a:r>
                <a:rPr lang="es-ES" sz="3700" spc="185" dirty="0">
                  <a:solidFill>
                    <a:schemeClr val="bg1"/>
                  </a:solidFill>
                  <a:latin typeface="League Spartan"/>
                </a:rPr>
                <a:t>Especies de madera para estructuras</a:t>
              </a:r>
              <a:endParaRPr lang="en-GB" sz="37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GB" sz="2400" spc="120" smtClean="0">
                <a:solidFill>
                  <a:srgbClr val="D9D9D9"/>
                </a:solidFill>
                <a:latin typeface="Glacial Indifference"/>
              </a:rPr>
              <a:pPr algn="l"/>
              <a:t>3</a:t>
            </a:fld>
            <a:endParaRPr lang="en-GB" sz="2400" spc="120" dirty="0">
              <a:solidFill>
                <a:srgbClr val="D9D9D9"/>
              </a:solidFill>
              <a:latin typeface="Glacial Indifference"/>
            </a:endParaRPr>
          </a:p>
        </p:txBody>
      </p:sp>
      <p:pic>
        <p:nvPicPr>
          <p:cNvPr id="12" name="Picture 11" descr="https://www.swedishwood.com/optimized/default/siteassets/1-trafakta/2-att-valja-tra/01/com/koldioxid-com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439261"/>
            <a:ext cx="3675733" cy="241823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9450566" y="104460"/>
            <a:ext cx="27510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pc="185" dirty="0">
                <a:solidFill>
                  <a:srgbClr val="456A2C"/>
                </a:solidFill>
                <a:latin typeface="League Spartan"/>
              </a:rPr>
              <a:t>SUSTENTABILIDAD</a:t>
            </a:r>
          </a:p>
        </p:txBody>
      </p:sp>
      <p:pic>
        <p:nvPicPr>
          <p:cNvPr id="14" name="Picture 13" descr="https://www.swedishwood.com/optimized/default/siteassets/1-trafakta/2-att-valja-tra/01/com/traets-kretslopp-com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2099" y="1969445"/>
            <a:ext cx="2365534" cy="220250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14239310" y="363011"/>
            <a:ext cx="3962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kern="1000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Si ignoramos las reglas de la Madre Naturaleza, nos veremos tristemente decepcionados al descubrir que nuestros edificios sucumben al Padre Tiempo.</a:t>
            </a:r>
            <a:endParaRPr lang="en-GB" dirty="0">
              <a:solidFill>
                <a:srgbClr val="456A2C"/>
              </a:solidFill>
              <a:latin typeface="Glacial Indifference" panose="020B060402020202020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501808" y="363011"/>
            <a:ext cx="4762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u="sng" spc="-30" dirty="0">
                <a:solidFill>
                  <a:srgbClr val="456A2C"/>
                </a:solidFill>
                <a:latin typeface="Glacial Indifference" panose="020B0604020202020204" charset="0"/>
                <a:ea typeface="MS Gothic" panose="020B0609070205080204" pitchFamily="49" charset="-128"/>
                <a:cs typeface="Arial" panose="020B0604020202020204" pitchFamily="34" charset="0"/>
              </a:rPr>
              <a:t>La fórmula más vital del mundo:</a:t>
            </a:r>
          </a:p>
          <a:p>
            <a:pPr algn="just">
              <a:spcAft>
                <a:spcPts val="0"/>
              </a:spcAft>
            </a:pPr>
            <a:r>
              <a:rPr lang="en-GB" spc="-30" dirty="0">
                <a:solidFill>
                  <a:srgbClr val="456A2C"/>
                </a:solidFill>
                <a:latin typeface="Glacial Indifference" panose="020B0604020202020204" charset="0"/>
                <a:ea typeface="MS Gothic" panose="020B0609070205080204" pitchFamily="49" charset="-128"/>
                <a:cs typeface="Arial" panose="020B0604020202020204" pitchFamily="34" charset="0"/>
              </a:rPr>
              <a:t>6H</a:t>
            </a:r>
            <a:r>
              <a:rPr lang="en-GB" spc="-30" baseline="-25000" dirty="0">
                <a:solidFill>
                  <a:srgbClr val="456A2C"/>
                </a:solidFill>
                <a:latin typeface="Glacial Indifference" panose="020B0604020202020204" charset="0"/>
                <a:ea typeface="MS Gothic" panose="020B0609070205080204" pitchFamily="49" charset="-128"/>
                <a:cs typeface="Arial" panose="020B0604020202020204" pitchFamily="34" charset="0"/>
              </a:rPr>
              <a:t>2</a:t>
            </a:r>
            <a:r>
              <a:rPr lang="en-GB" spc="-30" dirty="0">
                <a:solidFill>
                  <a:srgbClr val="456A2C"/>
                </a:solidFill>
                <a:latin typeface="Glacial Indifference" panose="020B0604020202020204" charset="0"/>
                <a:ea typeface="MS Gothic" panose="020B0609070205080204" pitchFamily="49" charset="-128"/>
                <a:cs typeface="Arial" panose="020B0604020202020204" pitchFamily="34" charset="0"/>
              </a:rPr>
              <a:t>O + 6CO</a:t>
            </a:r>
            <a:r>
              <a:rPr lang="en-GB" spc="-30" baseline="-25000" dirty="0">
                <a:solidFill>
                  <a:srgbClr val="456A2C"/>
                </a:solidFill>
                <a:latin typeface="Glacial Indifference" panose="020B0604020202020204" charset="0"/>
                <a:ea typeface="MS Gothic" panose="020B0609070205080204" pitchFamily="49" charset="-128"/>
                <a:cs typeface="Arial" panose="020B0604020202020204" pitchFamily="34" charset="0"/>
              </a:rPr>
              <a:t>2</a:t>
            </a:r>
            <a:r>
              <a:rPr lang="en-GB" spc="-30" dirty="0">
                <a:solidFill>
                  <a:srgbClr val="456A2C"/>
                </a:solidFill>
                <a:latin typeface="Glacial Indifference" panose="020B0604020202020204" charset="0"/>
                <a:ea typeface="MS Gothic" panose="020B0609070205080204" pitchFamily="49" charset="-128"/>
                <a:cs typeface="Arial" panose="020B0604020202020204" pitchFamily="34" charset="0"/>
              </a:rPr>
              <a:t> + </a:t>
            </a:r>
            <a:r>
              <a:rPr lang="en-GB" spc="-30" dirty="0" err="1">
                <a:solidFill>
                  <a:srgbClr val="456A2C"/>
                </a:solidFill>
                <a:latin typeface="Glacial Indifference" panose="020B0604020202020204" charset="0"/>
                <a:ea typeface="MS Gothic" panose="020B0609070205080204" pitchFamily="49" charset="-128"/>
                <a:cs typeface="Arial" panose="020B0604020202020204" pitchFamily="34" charset="0"/>
              </a:rPr>
              <a:t>energía</a:t>
            </a:r>
            <a:r>
              <a:rPr lang="en-GB" spc="-30" dirty="0">
                <a:solidFill>
                  <a:srgbClr val="456A2C"/>
                </a:solidFill>
                <a:latin typeface="Glacial Indifference" panose="020B0604020202020204" charset="0"/>
                <a:ea typeface="MS Gothic" panose="020B0609070205080204" pitchFamily="49" charset="-128"/>
                <a:cs typeface="Arial" panose="020B0604020202020204" pitchFamily="34" charset="0"/>
              </a:rPr>
              <a:t> solar</a:t>
            </a:r>
            <a:r>
              <a:rPr lang="en-GB" spc="-30" dirty="0">
                <a:solidFill>
                  <a:srgbClr val="456A2C"/>
                </a:solidFill>
                <a:latin typeface="Glacial Indifference" panose="020B0604020202020204" charset="0"/>
                <a:ea typeface="MS Gothic" panose="020B0609070205080204" pitchFamily="49" charset="-128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GB" spc="-30" dirty="0">
                <a:solidFill>
                  <a:srgbClr val="456A2C"/>
                </a:solidFill>
                <a:latin typeface="Glacial Indifference" panose="020B0604020202020204" charset="0"/>
                <a:ea typeface="MS Gothic" panose="020B0609070205080204" pitchFamily="49" charset="-128"/>
                <a:cs typeface="Arial" panose="020B0604020202020204" pitchFamily="34" charset="0"/>
              </a:rPr>
              <a:t> C</a:t>
            </a:r>
            <a:r>
              <a:rPr lang="en-GB" spc="-30" baseline="-25000" dirty="0">
                <a:solidFill>
                  <a:srgbClr val="456A2C"/>
                </a:solidFill>
                <a:latin typeface="Glacial Indifference" panose="020B0604020202020204" charset="0"/>
                <a:ea typeface="MS Gothic" panose="020B0609070205080204" pitchFamily="49" charset="-128"/>
                <a:cs typeface="Arial" panose="020B0604020202020204" pitchFamily="34" charset="0"/>
              </a:rPr>
              <a:t>6</a:t>
            </a:r>
            <a:r>
              <a:rPr lang="en-GB" spc="-30" dirty="0">
                <a:solidFill>
                  <a:srgbClr val="456A2C"/>
                </a:solidFill>
                <a:latin typeface="Glacial Indifference" panose="020B0604020202020204" charset="0"/>
                <a:ea typeface="MS Gothic" panose="020B0609070205080204" pitchFamily="49" charset="-128"/>
                <a:cs typeface="Arial" panose="020B0604020202020204" pitchFamily="34" charset="0"/>
              </a:rPr>
              <a:t>H</a:t>
            </a:r>
            <a:r>
              <a:rPr lang="en-GB" spc="-30" baseline="-25000" dirty="0">
                <a:solidFill>
                  <a:srgbClr val="456A2C"/>
                </a:solidFill>
                <a:latin typeface="Glacial Indifference" panose="020B0604020202020204" charset="0"/>
                <a:ea typeface="MS Gothic" panose="020B0609070205080204" pitchFamily="49" charset="-128"/>
                <a:cs typeface="Arial" panose="020B0604020202020204" pitchFamily="34" charset="0"/>
              </a:rPr>
              <a:t>12</a:t>
            </a:r>
            <a:r>
              <a:rPr lang="en-GB" spc="-30" dirty="0">
                <a:solidFill>
                  <a:srgbClr val="456A2C"/>
                </a:solidFill>
                <a:latin typeface="Glacial Indifference" panose="020B0604020202020204" charset="0"/>
                <a:ea typeface="MS Gothic" panose="020B0609070205080204" pitchFamily="49" charset="-128"/>
                <a:cs typeface="Arial" panose="020B0604020202020204" pitchFamily="34" charset="0"/>
              </a:rPr>
              <a:t>O</a:t>
            </a:r>
            <a:r>
              <a:rPr lang="en-GB" spc="-30" baseline="-25000" dirty="0">
                <a:solidFill>
                  <a:srgbClr val="456A2C"/>
                </a:solidFill>
                <a:latin typeface="Glacial Indifference" panose="020B0604020202020204" charset="0"/>
                <a:ea typeface="MS Gothic" panose="020B0609070205080204" pitchFamily="49" charset="-128"/>
                <a:cs typeface="Arial" panose="020B0604020202020204" pitchFamily="34" charset="0"/>
              </a:rPr>
              <a:t>6</a:t>
            </a:r>
            <a:r>
              <a:rPr lang="en-GB" spc="-30" dirty="0">
                <a:solidFill>
                  <a:srgbClr val="456A2C"/>
                </a:solidFill>
                <a:latin typeface="Glacial Indifference" panose="020B0604020202020204" charset="0"/>
                <a:ea typeface="MS Gothic" panose="020B0609070205080204" pitchFamily="49" charset="-128"/>
                <a:cs typeface="Arial" panose="020B0604020202020204" pitchFamily="34" charset="0"/>
              </a:rPr>
              <a:t> +n 6O</a:t>
            </a:r>
            <a:r>
              <a:rPr lang="en-GB" spc="-30" baseline="-25000" dirty="0">
                <a:solidFill>
                  <a:srgbClr val="456A2C"/>
                </a:solidFill>
                <a:latin typeface="Glacial Indifference" panose="020B0604020202020204" charset="0"/>
                <a:ea typeface="MS Gothic" panose="020B0609070205080204" pitchFamily="49" charset="-128"/>
                <a:cs typeface="Arial" panose="020B0604020202020204" pitchFamily="34" charset="0"/>
              </a:rPr>
              <a:t>2</a:t>
            </a:r>
            <a:endParaRPr lang="en-GB" dirty="0">
              <a:solidFill>
                <a:srgbClr val="456A2C"/>
              </a:solidFill>
              <a:latin typeface="Glacial Indifference" panose="020B0604020202020204" charset="0"/>
              <a:ea typeface="MS Mincho" panose="02020609040205080304" pitchFamily="49" charset="-128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9517485" y="2768382"/>
            <a:ext cx="2979315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ja-JP" sz="1400" b="1" i="0" u="sng" strike="noStrike" cap="none" normalizeH="0" baseline="0" dirty="0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Austria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ja-JP" sz="1400" b="1" i="0" strike="noStrike" cap="none" normalizeH="0" baseline="0" dirty="0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Superficie forestal 46,2%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ja-JP" sz="1400" b="1" i="0" strike="noStrike" cap="none" normalizeH="0" baseline="0" dirty="0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El stock en formación es de 972 millones de m³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ja-JP" sz="1400" b="1" i="0" strike="noStrike" cap="none" normalizeH="0" baseline="0" dirty="0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Incremento anual de 31,4 millones de m³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ja-JP" sz="1400" b="1" i="0" strike="noStrike" cap="none" normalizeH="0" baseline="0" dirty="0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Tala anual 19,8 millones de m³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ja-JP" sz="1400" b="1" i="0" strike="noStrike" cap="none" normalizeH="0" baseline="0" dirty="0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Especies principales: abeto de Noruega 59,8%; Haya 9,5%; Pino silvestre 6,2%</a:t>
            </a:r>
            <a:endParaRPr lang="en-GB" sz="1400" dirty="0">
              <a:solidFill>
                <a:srgbClr val="456A2C"/>
              </a:solidFill>
              <a:latin typeface="Glacial Indifference" panose="020B0604020202020204" charset="0"/>
            </a:endParaRPr>
          </a:p>
        </p:txBody>
      </p:sp>
      <p:pic>
        <p:nvPicPr>
          <p:cNvPr id="1025" name="Picture 12" descr="Austria flag image - free downlo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100" y="2816007"/>
            <a:ext cx="2667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0" y="6821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pic>
        <p:nvPicPr>
          <p:cNvPr id="19" name="Picture 18" descr="Finland flag image - country flags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6925" y="2817277"/>
            <a:ext cx="295275" cy="179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Greece flag icon - country flags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0718" y="4229100"/>
            <a:ext cx="269875" cy="17970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15358381" y="4113193"/>
            <a:ext cx="297931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ja-JP" sz="1400" b="1" u="sng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Grecia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ja-JP" sz="1400" b="1" dirty="0" err="1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Superficie</a:t>
            </a:r>
            <a:r>
              <a:rPr lang="en-GB" altLang="ja-JP" sz="1400" b="1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GB" altLang="ja-JP" sz="1400" b="1" dirty="0" err="1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forestal</a:t>
            </a:r>
            <a:r>
              <a:rPr lang="en-GB" altLang="ja-JP" sz="1400" b="1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 19%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ja-JP" sz="1400" b="1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Madera </a:t>
            </a:r>
            <a:r>
              <a:rPr lang="en-GB" altLang="ja-JP" sz="1400" b="1" dirty="0" err="1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blanda</a:t>
            </a:r>
            <a:r>
              <a:rPr lang="en-GB" altLang="ja-JP" sz="1400" b="1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GB" altLang="ja-JP" sz="1400" b="1" dirty="0" err="1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en</a:t>
            </a:r>
            <a:r>
              <a:rPr lang="en-GB" altLang="ja-JP" sz="1400" b="1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 bosques 38%; </a:t>
            </a:r>
            <a:r>
              <a:rPr lang="en-GB" altLang="ja-JP" sz="1400" b="1" dirty="0" err="1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Maderas</a:t>
            </a:r>
            <a:r>
              <a:rPr lang="en-GB" altLang="ja-JP" sz="1400" b="1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GB" altLang="ja-JP" sz="1400" b="1" dirty="0" err="1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duras</a:t>
            </a:r>
            <a:r>
              <a:rPr lang="en-GB" altLang="ja-JP" sz="1400" b="1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 62%</a:t>
            </a:r>
            <a:endParaRPr lang="en-GB" sz="1400" dirty="0">
              <a:solidFill>
                <a:srgbClr val="456A2C"/>
              </a:solidFill>
              <a:latin typeface="Glacial Indifference" panose="020B0604020202020204" charset="0"/>
            </a:endParaRP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5316200" y="5169575"/>
            <a:ext cx="2979315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ja-JP" sz="1400" b="1" u="sng" dirty="0" err="1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Letonia</a:t>
            </a:r>
            <a:endParaRPr lang="en-GB" altLang="ja-JP" sz="1400" b="1" u="sng" dirty="0">
              <a:solidFill>
                <a:srgbClr val="456A2C"/>
              </a:solidFill>
              <a:latin typeface="Glacial Indifference" panose="020B060402020202020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ja-JP" sz="1400" b="1" dirty="0" err="1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Superficie</a:t>
            </a:r>
            <a:r>
              <a:rPr lang="en-GB" altLang="ja-JP" sz="1400" b="1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GB" altLang="ja-JP" sz="1400" b="1" dirty="0" err="1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forestal</a:t>
            </a:r>
            <a:r>
              <a:rPr lang="en-GB" altLang="ja-JP" sz="1400" b="1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 53%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ja-JP" sz="1400" b="1" dirty="0" err="1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Incremento</a:t>
            </a:r>
            <a:r>
              <a:rPr lang="en-GB" altLang="ja-JP" sz="1400" b="1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GB" altLang="ja-JP" sz="1400" b="1" dirty="0" err="1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anual</a:t>
            </a:r>
            <a:r>
              <a:rPr lang="en-GB" altLang="ja-JP" sz="1400" b="1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 de 25 </a:t>
            </a:r>
            <a:r>
              <a:rPr lang="en-GB" altLang="ja-JP" sz="1400" b="1" dirty="0" err="1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millones</a:t>
            </a:r>
            <a:r>
              <a:rPr lang="en-GB" altLang="ja-JP" sz="1400" b="1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 de m³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ja-JP" sz="1400" b="1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Tala </a:t>
            </a:r>
            <a:r>
              <a:rPr lang="en-GB" altLang="ja-JP" sz="1400" b="1" dirty="0" err="1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anual</a:t>
            </a:r>
            <a:r>
              <a:rPr lang="en-GB" altLang="ja-JP" sz="1400" b="1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 11 </a:t>
            </a:r>
            <a:r>
              <a:rPr lang="en-GB" altLang="ja-JP" sz="1400" b="1" dirty="0" err="1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millones</a:t>
            </a:r>
            <a:r>
              <a:rPr lang="en-GB" altLang="ja-JP" sz="1400" b="1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 de m³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ja-JP" sz="1400" b="1" dirty="0" err="1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Especies</a:t>
            </a:r>
            <a:r>
              <a:rPr lang="en-GB" altLang="ja-JP" sz="1400" b="1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GB" altLang="ja-JP" sz="1400" b="1" dirty="0" err="1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principales</a:t>
            </a:r>
            <a:r>
              <a:rPr lang="en-GB" altLang="ja-JP" sz="1400" b="1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: </a:t>
            </a:r>
            <a:r>
              <a:rPr lang="en-GB" altLang="ja-JP" sz="1400" b="1" dirty="0" err="1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pino</a:t>
            </a:r>
            <a:r>
              <a:rPr lang="en-GB" altLang="ja-JP" sz="1400" b="1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GB" altLang="ja-JP" sz="1400" b="1" dirty="0" err="1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silvestre</a:t>
            </a:r>
            <a:r>
              <a:rPr lang="en-GB" altLang="ja-JP" sz="1400" b="1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 33%;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ja-JP" sz="1400" b="1" dirty="0" err="1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Abedul</a:t>
            </a:r>
            <a:r>
              <a:rPr lang="en-GB" altLang="ja-JP" sz="1400" b="1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 30%; </a:t>
            </a:r>
            <a:r>
              <a:rPr lang="en-GB" altLang="ja-JP" sz="1400" b="1" dirty="0" err="1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Abeto</a:t>
            </a:r>
            <a:r>
              <a:rPr lang="en-GB" altLang="ja-JP" sz="1400" b="1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 de </a:t>
            </a:r>
            <a:r>
              <a:rPr lang="en-GB" altLang="ja-JP" sz="1400" b="1" dirty="0" err="1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Noruega</a:t>
            </a:r>
            <a:r>
              <a:rPr lang="en-GB" altLang="ja-JP" sz="1400" b="1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 19%; </a:t>
            </a:r>
            <a:r>
              <a:rPr lang="en-GB" altLang="ja-JP" sz="1400" b="1" dirty="0" err="1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otras</a:t>
            </a:r>
            <a:r>
              <a:rPr lang="en-GB" altLang="ja-JP" sz="1400" b="1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GB" altLang="ja-JP" sz="1400" b="1" dirty="0" err="1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maderas</a:t>
            </a:r>
            <a:r>
              <a:rPr lang="en-GB" altLang="ja-JP" sz="1400" b="1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GB" altLang="ja-JP" sz="1400" b="1" dirty="0" err="1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duras</a:t>
            </a:r>
            <a:r>
              <a:rPr lang="en-GB" altLang="ja-JP" sz="1400" b="1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 18%</a:t>
            </a:r>
            <a:endParaRPr lang="en-GB" sz="1400" dirty="0">
              <a:solidFill>
                <a:srgbClr val="456A2C"/>
              </a:solidFill>
              <a:latin typeface="Glacial Indifference" panose="020B0604020202020204" charset="0"/>
            </a:endParaRPr>
          </a:p>
        </p:txBody>
      </p:sp>
      <p:pic>
        <p:nvPicPr>
          <p:cNvPr id="25" name="Picture 24" descr="Latvia flag icon - country flags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4866" y="5268595"/>
            <a:ext cx="360045" cy="17970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15385200" y="7429261"/>
            <a:ext cx="264932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ja-JP" sz="1400" b="1" u="sng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España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ja-JP" sz="1400" b="1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Superficie forestal 29%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ja-JP" sz="1400" b="1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Las principales especies son los pinos,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ja-JP" sz="1400" b="1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Eucalipto, roble y haya, abeto plateado.</a:t>
            </a:r>
            <a:endParaRPr lang="en-GB" sz="1400" dirty="0">
              <a:solidFill>
                <a:srgbClr val="456A2C"/>
              </a:solidFill>
              <a:latin typeface="Glacial Indifference" panose="020B0604020202020204" charset="0"/>
            </a:endParaRPr>
          </a:p>
        </p:txBody>
      </p:sp>
      <p:pic>
        <p:nvPicPr>
          <p:cNvPr id="27" name="Picture 26" descr="Spain flag icon - country flags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5525" y="7505700"/>
            <a:ext cx="269875" cy="17970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9474989" y="5295900"/>
            <a:ext cx="574767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ja-JP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lacial Indifference" panose="020B0604020202020204" charset="0"/>
                <a:ea typeface="TimesNewRomanPSMT"/>
                <a:cs typeface="Arial" panose="020B0604020202020204" pitchFamily="34" charset="0"/>
              </a:rPr>
              <a:t>El Consejo de Administración Forestal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ja-JP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lacial Indifference" panose="020B0604020202020204" charset="0"/>
                <a:ea typeface="TimesNewRomanPSMT"/>
                <a:cs typeface="Arial" panose="020B0604020202020204" pitchFamily="34" charset="0"/>
              </a:rPr>
              <a:t>FSC es una organización no gubernamental independiente establecida para promover una gestión responsable de los bosques del mundo. El programa FSC incluye dos tipos de certificaciones: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ja-JP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lacial Indifference" panose="020B0604020202020204" charset="0"/>
                <a:ea typeface="TimesNewRomanPSMT"/>
                <a:cs typeface="Arial" panose="020B0604020202020204" pitchFamily="34" charset="0"/>
              </a:rPr>
              <a:t>  Certificación de gestión forestal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ja-JP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lacial Indifference" panose="020B0604020202020204" charset="0"/>
                <a:ea typeface="TimesNewRomanPSMT"/>
                <a:cs typeface="Arial" panose="020B0604020202020204" pitchFamily="34" charset="0"/>
              </a:rPr>
              <a:t>  Cadena de custodia (COC).</a:t>
            </a:r>
            <a:endParaRPr kumimoji="0" lang="en-GB" altLang="ja-JP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lacial Indifference" panose="020B0604020202020204" charset="0"/>
            </a:endParaRPr>
          </a:p>
        </p:txBody>
      </p:sp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3404" y="3353494"/>
            <a:ext cx="388494" cy="43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9501808" y="7114234"/>
            <a:ext cx="585657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ja-JP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Programa de Aval de Certificación Forestal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ja-JP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El esquema del Programa de Aprobación de Certificación Forestal se desarrolló para abordar este problema y sirve como un sistema de aprobación general que brinda reconocimiento internacional a los programas nacionales de certificación forestal.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ja-JP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Fundado en 1999, el PEFC representa la mayoría de los programas forestales certificados del mundo y la producción de millones de toneladas de madera certificada.</a:t>
            </a:r>
            <a:endParaRPr lang="en-GB" altLang="ja-JP" sz="1600" dirty="0" bmk="">
              <a:latin typeface="Glacial Indifference" panose="020B0604020202020204" charset="0"/>
            </a:endParaRPr>
          </a:p>
        </p:txBody>
      </p:sp>
      <p:pic>
        <p:nvPicPr>
          <p:cNvPr id="1031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7325" y="3823379"/>
            <a:ext cx="360652" cy="37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 descr="Scots pine tree package – released - Unity Forum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699" y="6637645"/>
            <a:ext cx="930275" cy="19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36" descr="Norway Spruce PNG Images &amp; PSDs for Download | PixelSquid - S105796714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1" b="7821"/>
          <a:stretch/>
        </p:blipFill>
        <p:spPr bwMode="auto">
          <a:xfrm>
            <a:off x="2976700" y="6874001"/>
            <a:ext cx="876816" cy="17054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Oak Tree PNG &amp; PSD Images"/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2" t="24708" r="18503" b="21866"/>
          <a:stretch/>
        </p:blipFill>
        <p:spPr bwMode="auto">
          <a:xfrm>
            <a:off x="4531823" y="6891829"/>
            <a:ext cx="1363207" cy="16891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European Larch Tree | Northwest garden, Larch tree, Tree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341" y="6792935"/>
            <a:ext cx="968024" cy="1786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39" descr="White Birch Tree PNG Transparent White B #1362559 - PNG Images - PNGio"/>
          <p:cNvPicPr/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9" r="19613"/>
          <a:stretch/>
        </p:blipFill>
        <p:spPr bwMode="auto">
          <a:xfrm>
            <a:off x="8061846" y="6832233"/>
            <a:ext cx="1047889" cy="17472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26" name="Rectangle 1025"/>
          <p:cNvSpPr/>
          <p:nvPr/>
        </p:nvSpPr>
        <p:spPr>
          <a:xfrm>
            <a:off x="1020483" y="8598937"/>
            <a:ext cx="15561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400" b="1" kern="1000" spc="-30" dirty="0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Pino silvestre</a:t>
            </a:r>
          </a:p>
          <a:p>
            <a:pPr algn="ctr"/>
            <a:r>
              <a:rPr lang="pt-BR" sz="1400" b="1" u="sng" kern="1000" spc="-30" dirty="0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(Pinus silvestris L.)</a:t>
            </a:r>
            <a:endParaRPr lang="en-GB" sz="1400" dirty="0">
              <a:solidFill>
                <a:schemeClr val="bg1"/>
              </a:solidFill>
              <a:latin typeface="Glacial Indifference" panose="020B0604020202020204" charset="0"/>
            </a:endParaRPr>
          </a:p>
        </p:txBody>
      </p:sp>
      <p:sp>
        <p:nvSpPr>
          <p:cNvPr id="1027" name="Rectangle 1026"/>
          <p:cNvSpPr/>
          <p:nvPr/>
        </p:nvSpPr>
        <p:spPr>
          <a:xfrm>
            <a:off x="2595674" y="8596763"/>
            <a:ext cx="18386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400" b="1" kern="1000" spc="-30" dirty="0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Abeto de Noruega</a:t>
            </a:r>
          </a:p>
          <a:p>
            <a:pPr algn="ctr"/>
            <a:r>
              <a:rPr lang="es-ES" sz="1400" b="1" u="sng" kern="1000" spc="-30" dirty="0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(Picea </a:t>
            </a:r>
            <a:r>
              <a:rPr lang="es-ES" sz="1400" b="1" u="sng" kern="1000" spc="-30" dirty="0" err="1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abies</a:t>
            </a:r>
            <a:r>
              <a:rPr lang="es-ES" sz="1400" b="1" u="sng" kern="1000" spc="-30" dirty="0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400" b="1" u="sng" kern="1000" spc="-30" dirty="0" err="1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L.Karst</a:t>
            </a:r>
            <a:r>
              <a:rPr lang="en-GB" sz="1400" kern="1000" spc="-30" dirty="0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.) </a:t>
            </a:r>
            <a:endParaRPr lang="en-GB" sz="1400" dirty="0">
              <a:solidFill>
                <a:schemeClr val="bg1"/>
              </a:solidFill>
              <a:latin typeface="Glacial Indifference" panose="020B0604020202020204" charset="0"/>
            </a:endParaRPr>
          </a:p>
        </p:txBody>
      </p:sp>
      <p:sp>
        <p:nvSpPr>
          <p:cNvPr id="1029" name="Rectangle 1028"/>
          <p:cNvSpPr/>
          <p:nvPr/>
        </p:nvSpPr>
        <p:spPr>
          <a:xfrm>
            <a:off x="6414866" y="8590841"/>
            <a:ext cx="1072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Glacial Indifference" panose="020B0604020202020204" charset="0"/>
              </a:rPr>
              <a:t>Alerce</a:t>
            </a:r>
          </a:p>
          <a:p>
            <a:pPr algn="ctr"/>
            <a:r>
              <a:rPr lang="en-GB" sz="1400" b="1" u="sng" dirty="0">
                <a:solidFill>
                  <a:schemeClr val="bg1"/>
                </a:solidFill>
                <a:latin typeface="Glacial Indifference" panose="020B0604020202020204" charset="0"/>
              </a:rPr>
              <a:t>(Larix Mill.)</a:t>
            </a:r>
            <a:endParaRPr lang="en-GB" sz="1200" dirty="0">
              <a:solidFill>
                <a:schemeClr val="bg1"/>
              </a:solidFill>
              <a:latin typeface="Glacial Indifference" panose="020B0604020202020204" charset="0"/>
            </a:endParaRPr>
          </a:p>
        </p:txBody>
      </p:sp>
      <p:sp>
        <p:nvSpPr>
          <p:cNvPr id="1030" name="Rectangle 1029"/>
          <p:cNvSpPr/>
          <p:nvPr/>
        </p:nvSpPr>
        <p:spPr>
          <a:xfrm>
            <a:off x="4421736" y="8590841"/>
            <a:ext cx="15805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kern="1000" spc="-30" dirty="0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roble</a:t>
            </a:r>
          </a:p>
          <a:p>
            <a:pPr algn="ctr"/>
            <a:r>
              <a:rPr lang="en-GB" sz="1400" b="1" u="sng" kern="1000" spc="-30" dirty="0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(Quercus </a:t>
            </a:r>
            <a:r>
              <a:rPr lang="en-GB" sz="1400" b="1" u="sng" kern="1000" spc="-30" dirty="0" err="1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robur</a:t>
            </a:r>
            <a:r>
              <a:rPr lang="en-GB" sz="1400" b="1" u="sng" kern="1000" spc="-30" dirty="0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L.)</a:t>
            </a:r>
            <a:endParaRPr lang="en-GB" sz="1400" dirty="0">
              <a:solidFill>
                <a:schemeClr val="bg1"/>
              </a:solidFill>
              <a:latin typeface="Glacial Indifference" panose="020B0604020202020204" charset="0"/>
            </a:endParaRPr>
          </a:p>
        </p:txBody>
      </p:sp>
      <p:sp>
        <p:nvSpPr>
          <p:cNvPr id="1032" name="Rectangle 1031"/>
          <p:cNvSpPr/>
          <p:nvPr/>
        </p:nvSpPr>
        <p:spPr>
          <a:xfrm>
            <a:off x="8004208" y="8590841"/>
            <a:ext cx="11608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kern="1000" spc="-30" dirty="0" err="1">
                <a:solidFill>
                  <a:schemeClr val="bg1"/>
                </a:solidFill>
                <a:latin typeface="Glacial Indifference" panose="020B0604020202020204" charset="0"/>
                <a:ea typeface="TimesNewRomanPSMT"/>
                <a:cs typeface="Arial" panose="020B0604020202020204" pitchFamily="34" charset="0"/>
              </a:rPr>
              <a:t>Abedul</a:t>
            </a:r>
            <a:endParaRPr lang="en-GB" sz="1400" b="1" kern="1000" spc="-30" dirty="0">
              <a:solidFill>
                <a:schemeClr val="bg1"/>
              </a:solidFill>
              <a:latin typeface="Glacial Indifference" panose="020B0604020202020204" charset="0"/>
              <a:ea typeface="TimesNewRomanPSMT"/>
              <a:cs typeface="Arial" panose="020B0604020202020204" pitchFamily="34" charset="0"/>
            </a:endParaRPr>
          </a:p>
          <a:p>
            <a:pPr algn="ctr"/>
            <a:r>
              <a:rPr lang="en-GB" sz="1400" b="1" u="sng" kern="1000" spc="-30" dirty="0">
                <a:solidFill>
                  <a:schemeClr val="bg1"/>
                </a:solidFill>
                <a:latin typeface="Glacial Indifference" panose="020B0604020202020204" charset="0"/>
                <a:ea typeface="TimesNewRomanPSMT"/>
                <a:cs typeface="Arial" panose="020B0604020202020204" pitchFamily="34" charset="0"/>
              </a:rPr>
              <a:t>(Betula ... L.)</a:t>
            </a:r>
            <a:endParaRPr lang="en-GB" sz="1400" dirty="0">
              <a:solidFill>
                <a:schemeClr val="bg1"/>
              </a:solidFill>
              <a:latin typeface="Glacial Indifference" panose="020B0604020202020204" charset="0"/>
            </a:endParaRPr>
          </a:p>
        </p:txBody>
      </p:sp>
      <p:sp>
        <p:nvSpPr>
          <p:cNvPr id="1033" name="Rectangle 1032"/>
          <p:cNvSpPr/>
          <p:nvPr/>
        </p:nvSpPr>
        <p:spPr>
          <a:xfrm>
            <a:off x="1037108" y="9237375"/>
            <a:ext cx="9144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sz="800" kern="1000" dirty="0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https://www.swedishwood.com</a:t>
            </a:r>
          </a:p>
          <a:p>
            <a:pPr algn="just">
              <a:spcAft>
                <a:spcPts val="0"/>
              </a:spcAft>
            </a:pPr>
            <a:r>
              <a:rPr lang="en-GB" sz="800" dirty="0">
                <a:solidFill>
                  <a:schemeClr val="bg1"/>
                </a:solidFill>
                <a:latin typeface="Glacial Indifference" panose="020B0604020202020204" charset="0"/>
              </a:rPr>
              <a:t>http://www.fao.org/3/w3722E/w3722e05.htm</a:t>
            </a:r>
          </a:p>
          <a:p>
            <a:r>
              <a:rPr lang="en-GB" sz="800" dirty="0">
                <a:solidFill>
                  <a:schemeClr val="bg1"/>
                </a:solidFill>
                <a:latin typeface="Glacial Indifference" panose="020B0604020202020204" charset="0"/>
              </a:rPr>
              <a:t>https://www.forestindustries.fi/statistics/forest-resources-and-wood-raw-material/</a:t>
            </a:r>
          </a:p>
          <a:p>
            <a:r>
              <a:rPr lang="en-GB" sz="800" dirty="0">
                <a:solidFill>
                  <a:schemeClr val="bg1"/>
                </a:solidFill>
                <a:latin typeface="Glacial Indifference" panose="020B0604020202020204" charset="0"/>
              </a:rPr>
              <a:t>https://www.climatechangepost.com/greece/forestry-and-peatlands/</a:t>
            </a:r>
          </a:p>
          <a:p>
            <a:r>
              <a:rPr lang="en-GB" sz="800" dirty="0">
                <a:solidFill>
                  <a:schemeClr val="bg1"/>
                </a:solidFill>
                <a:latin typeface="Glacial Indifference" panose="020B0604020202020204" charset="0"/>
              </a:rPr>
              <a:t>https://www.zm.gov.lv/public/ck/files/ZM/mezhi/skaitlifakti_ENG20.pdf</a:t>
            </a:r>
          </a:p>
          <a:p>
            <a:r>
              <a:rPr lang="en-GB" sz="800" dirty="0">
                <a:solidFill>
                  <a:schemeClr val="bg1"/>
                </a:solidFill>
                <a:latin typeface="Glacial Indifference" panose="020B0604020202020204" charset="0"/>
              </a:rPr>
              <a:t>http://www.fao.org/forestry/country/57478/en/esp/</a:t>
            </a:r>
          </a:p>
          <a:p>
            <a:r>
              <a:rPr lang="en-GB" sz="800" dirty="0">
                <a:solidFill>
                  <a:schemeClr val="bg1"/>
                </a:solidFill>
                <a:latin typeface="Glacial Indifference" panose="020B0604020202020204" charset="0"/>
              </a:rPr>
              <a:t>www.fsc.org; https://www.pefc.org/; www.unece.org </a:t>
            </a:r>
          </a:p>
          <a:p>
            <a:r>
              <a:rPr lang="en-GB" sz="800" dirty="0">
                <a:solidFill>
                  <a:schemeClr val="bg1"/>
                </a:solidFill>
                <a:latin typeface="Glacial Indifference" panose="020B0604020202020204" charset="0"/>
              </a:rPr>
              <a:t>https://ec.europa.eu/environment/forests/timber_regulation.htm</a:t>
            </a:r>
          </a:p>
        </p:txBody>
      </p:sp>
      <p:sp>
        <p:nvSpPr>
          <p:cNvPr id="47" name="Rectangle 46"/>
          <p:cNvSpPr/>
          <p:nvPr/>
        </p:nvSpPr>
        <p:spPr>
          <a:xfrm>
            <a:off x="9444296" y="4991100"/>
            <a:ext cx="4432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pc="185" dirty="0">
                <a:solidFill>
                  <a:srgbClr val="456A2C"/>
                </a:solidFill>
                <a:latin typeface="League Spartan"/>
              </a:rPr>
              <a:t>ESQUEMAS DE CERTIFICACION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505200" y="6417885"/>
            <a:ext cx="3203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pc="185" dirty="0">
                <a:solidFill>
                  <a:schemeClr val="bg1"/>
                </a:solidFill>
                <a:latin typeface="League Spartan"/>
              </a:rPr>
              <a:t>ESPECIES DE MADERA</a:t>
            </a:r>
          </a:p>
        </p:txBody>
      </p:sp>
      <p:sp>
        <p:nvSpPr>
          <p:cNvPr id="42" name="TextBox 9">
            <a:extLst>
              <a:ext uri="{FF2B5EF4-FFF2-40B4-BE49-F238E27FC236}">
                <a16:creationId xmlns:a16="http://schemas.microsoft.com/office/drawing/2014/main" id="{D3002677-5D44-493C-BD60-B4E15FB7BC0A}"/>
              </a:ext>
            </a:extLst>
          </p:cNvPr>
          <p:cNvSpPr txBox="1"/>
          <p:nvPr/>
        </p:nvSpPr>
        <p:spPr>
          <a:xfrm>
            <a:off x="9902576" y="9685461"/>
            <a:ext cx="8385423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1600" spc="80" dirty="0">
                <a:latin typeface="Glacial Indifference"/>
              </a:rPr>
              <a:t>UNIDAD 3: Disponibilidad y respeto al medio ambiente de la madera como material de construcción</a:t>
            </a:r>
            <a:endParaRPr lang="en-GB" sz="1600" spc="135" dirty="0">
              <a:latin typeface="Glacial Indifference"/>
            </a:endParaRPr>
          </a:p>
        </p:txBody>
      </p:sp>
      <p:pic>
        <p:nvPicPr>
          <p:cNvPr id="43" name="Picture 3">
            <a:extLst>
              <a:ext uri="{FF2B5EF4-FFF2-40B4-BE49-F238E27FC236}">
                <a16:creationId xmlns:a16="http://schemas.microsoft.com/office/drawing/2014/main" id="{3E8484C9-418C-450A-A570-4BEEA447B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5793" y="5230873"/>
            <a:ext cx="388494" cy="43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5">
            <a:extLst>
              <a:ext uri="{FF2B5EF4-FFF2-40B4-BE49-F238E27FC236}">
                <a16:creationId xmlns:a16="http://schemas.microsoft.com/office/drawing/2014/main" id="{4FB748A2-3B6C-4214-8469-BF2745363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6594" y="7090486"/>
            <a:ext cx="360652" cy="37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287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AutoShape 6"/>
          <p:cNvSpPr/>
          <p:nvPr/>
        </p:nvSpPr>
        <p:spPr>
          <a:xfrm>
            <a:off x="1143000" y="9753600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728762" y="957263"/>
            <a:ext cx="7491438" cy="5335190"/>
            <a:chOff x="-48591" y="-95249"/>
            <a:chExt cx="9988583" cy="7113589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49"/>
              <a:ext cx="9216551" cy="56630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s-ES" sz="5400" spc="310" dirty="0">
                  <a:solidFill>
                    <a:schemeClr val="bg1"/>
                  </a:solidFill>
                  <a:latin typeface="League Spartan"/>
                </a:rPr>
                <a:t>CONSTRUCCI</a:t>
              </a:r>
              <a:r>
                <a:rPr lang="es-ES" sz="5400" b="1" spc="310" dirty="0">
                  <a:solidFill>
                    <a:schemeClr val="bg1"/>
                  </a:solidFill>
                  <a:latin typeface="League Spartan"/>
                </a:rPr>
                <a:t>Ó</a:t>
              </a:r>
              <a:r>
                <a:rPr lang="es-ES" sz="5400" spc="310" dirty="0">
                  <a:solidFill>
                    <a:schemeClr val="bg1"/>
                  </a:solidFill>
                  <a:latin typeface="League Spartan"/>
                </a:rPr>
                <a:t>N DE MATERIALES ESTRUCTURALES 1/3</a:t>
              </a:r>
              <a:endParaRPr lang="en-US" sz="5400" spc="310" dirty="0">
                <a:solidFill>
                  <a:schemeClr val="bg1"/>
                </a:solidFill>
                <a:latin typeface="League Spartan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48591" y="6197602"/>
              <a:ext cx="9988583" cy="82073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r>
                <a:rPr lang="en-US" sz="3700" spc="185" dirty="0" err="1">
                  <a:solidFill>
                    <a:schemeClr val="bg1"/>
                  </a:solidFill>
                  <a:latin typeface="League Spartan"/>
                </a:rPr>
                <a:t>En</a:t>
              </a:r>
              <a:r>
                <a:rPr lang="en-US" sz="3700" spc="185" dirty="0">
                  <a:solidFill>
                    <a:schemeClr val="bg1"/>
                  </a:solidFill>
                  <a:latin typeface="League Spartan"/>
                </a:rPr>
                <a:t> general</a:t>
              </a: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4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50566" y="348377"/>
            <a:ext cx="87630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457200" algn="l"/>
              </a:tabLst>
            </a:pPr>
            <a:r>
              <a:rPr lang="es-ES" u="sng" spc="-30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La madera es el material del siglo XXI porque: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600" spc="-30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la madera es renovable y su producción es  menos costosa que el acero y el hormigón,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600" spc="-30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la madera almacena carbono, no requiere grandes cantidades de energía para su producción,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600" spc="-30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la madera tiene grandes propiedades acústicas y térmicas,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600" spc="-30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Las tecnologías de construcción de madera están permitiendo la construcción de edificios altos y modernos,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600" spc="-30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La madera protegida durará cientos de años y puede repararse, renovarse y reciclarse.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600" spc="-30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los residuos de la producción también se pueden utilizar para la producción de paneles a base de madera o muchos otros elementos,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600" spc="-30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una vez finalizada la vida útil de la madera, es 100% biodegradable y puede utilizarse como combustible.</a:t>
            </a:r>
            <a:endParaRPr lang="en-US" sz="1600" dirty="0">
              <a:solidFill>
                <a:srgbClr val="456A2C"/>
              </a:solidFill>
              <a:effectLst/>
              <a:latin typeface="Glacial Indifference" panose="020B0604020202020204" charset="0"/>
              <a:ea typeface="MS Mincho" panose="02020609040205080304" pitchFamily="49" charset="-12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372600" y="3125569"/>
            <a:ext cx="17899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185" dirty="0">
                <a:solidFill>
                  <a:srgbClr val="456A2C"/>
                </a:solidFill>
                <a:latin typeface="League Spartan"/>
              </a:rPr>
              <a:t>HORMIGÓN</a:t>
            </a:r>
          </a:p>
          <a:p>
            <a:r>
              <a:rPr lang="en-US" spc="185" dirty="0">
                <a:solidFill>
                  <a:srgbClr val="456A2C"/>
                </a:solidFill>
                <a:latin typeface="League Spartan"/>
              </a:rPr>
              <a:t>ARMADO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649200" y="3086100"/>
            <a:ext cx="21688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pc="185" dirty="0">
                <a:solidFill>
                  <a:srgbClr val="456A2C"/>
                </a:solidFill>
                <a:latin typeface="League Spartan"/>
              </a:rPr>
              <a:t>ACERO </a:t>
            </a:r>
          </a:p>
          <a:p>
            <a:pPr algn="ctr"/>
            <a:r>
              <a:rPr lang="en-US" spc="185" dirty="0">
                <a:solidFill>
                  <a:srgbClr val="456A2C"/>
                </a:solidFill>
                <a:latin typeface="League Spartan"/>
              </a:rPr>
              <a:t>ESTRUCTURAL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6149020" y="3326368"/>
            <a:ext cx="1376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185" dirty="0">
                <a:solidFill>
                  <a:srgbClr val="456A2C"/>
                </a:solidFill>
                <a:latin typeface="League Spartan"/>
              </a:rPr>
              <a:t>MADERA</a:t>
            </a:r>
          </a:p>
        </p:txBody>
      </p:sp>
      <p:pic>
        <p:nvPicPr>
          <p:cNvPr id="17" name="Picture 16" descr="Fiber-Reinforced Concrete | CivilDigital |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4360" y="3792349"/>
            <a:ext cx="1259840" cy="10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UPB Group - From agreement until completion in 13th months | Facebook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0200" y="3810571"/>
            <a:ext cx="1439545" cy="10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Peilāns: We plan to develop large-sized wooden construction in Latvia and  around Europ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8200" y="3783745"/>
            <a:ext cx="1439545" cy="10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/>
        </p:nvSpPr>
        <p:spPr>
          <a:xfrm>
            <a:off x="9448800" y="4870520"/>
            <a:ext cx="316117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s-ES" sz="1400" b="1" u="sng" kern="1000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Ventajas:</a:t>
            </a:r>
          </a:p>
          <a:p>
            <a:pPr marL="185738" lvl="0" indent="-185738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400" kern="1000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resistencia a compresión y a tracción;</a:t>
            </a:r>
          </a:p>
          <a:p>
            <a:pPr marL="185738" lvl="0" indent="-185738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400" kern="1000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resistente al fuego;</a:t>
            </a:r>
          </a:p>
          <a:p>
            <a:pPr marL="185738" lvl="0" indent="-185738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400" kern="1000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durabilidad;</a:t>
            </a:r>
          </a:p>
          <a:p>
            <a:pPr marL="185738" lvl="0" indent="-185738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400" kern="1000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en estructuras como zapatas, presas, pilares, etc. el hormigón armado es el material de construcción más económico;</a:t>
            </a:r>
          </a:p>
          <a:p>
            <a:pPr marL="185738" lvl="0" indent="-185738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400" kern="1000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facilidad de uso.</a:t>
            </a:r>
          </a:p>
          <a:p>
            <a:pPr lvl="0">
              <a:spcAft>
                <a:spcPts val="0"/>
              </a:spcAft>
            </a:pPr>
            <a:r>
              <a:rPr lang="es-ES" sz="1400" b="1" u="sng" kern="1000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Desventajas:</a:t>
            </a:r>
          </a:p>
          <a:p>
            <a:pPr marL="185738" lvl="0" indent="-185738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400" kern="1000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almacenamiento a largo plazo;</a:t>
            </a:r>
          </a:p>
          <a:p>
            <a:pPr marL="185738" lvl="0" indent="-185738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400" kern="1000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Tiempo de fraguado;</a:t>
            </a:r>
          </a:p>
          <a:p>
            <a:pPr marL="185738" lvl="0" indent="-185738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400" kern="1000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costo de formularios;</a:t>
            </a:r>
          </a:p>
          <a:p>
            <a:pPr marL="185738" lvl="0" indent="-185738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400" kern="1000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encogimiento (provoca el desarrollo de grietas y pérdida de resistencia).</a:t>
            </a:r>
            <a:endParaRPr lang="en-US" sz="1400" kern="1000" dirty="0">
              <a:solidFill>
                <a:srgbClr val="456A2C"/>
              </a:solidFill>
              <a:effectLst/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954000" y="4904244"/>
            <a:ext cx="27852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s-ES" sz="1400" b="1" u="sng" kern="1000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Ventajas:</a:t>
            </a:r>
          </a:p>
          <a:p>
            <a:pPr marL="185738" lvl="0" indent="-185738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400" kern="1000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el acero tiene una gran relación resistencia / peso;</a:t>
            </a:r>
          </a:p>
          <a:p>
            <a:pPr marL="185738" lvl="0" indent="-185738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400" kern="1000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ductilidad;</a:t>
            </a:r>
          </a:p>
          <a:p>
            <a:pPr marL="185738" lvl="0" indent="-185738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400" kern="1000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velocidad de construcción;</a:t>
            </a:r>
          </a:p>
          <a:p>
            <a:pPr marL="185738" lvl="0" indent="-185738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400" kern="1000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fácil reparación;</a:t>
            </a:r>
          </a:p>
          <a:p>
            <a:pPr marL="185738" lvl="0" indent="-185738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400" kern="1000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uso repetitivo;</a:t>
            </a:r>
          </a:p>
          <a:p>
            <a:pPr marL="185738" lvl="0" indent="-185738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400" kern="1000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Ampliación de estructuras existentes.</a:t>
            </a:r>
          </a:p>
          <a:p>
            <a:pPr marL="185738" lvl="0" indent="-185738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s-ES" sz="1400" kern="1000" spc="-30" dirty="0">
              <a:solidFill>
                <a:srgbClr val="456A2C"/>
              </a:solidFill>
              <a:latin typeface="Glacial Indifference" panose="020B060402020202020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0"/>
              </a:spcAft>
            </a:pPr>
            <a:r>
              <a:rPr lang="es-ES" sz="1400" b="1" u="sng" kern="1000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Desventajas:</a:t>
            </a:r>
          </a:p>
          <a:p>
            <a:pPr marL="185738" lvl="0" indent="-185738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400" kern="1000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costo general;</a:t>
            </a:r>
          </a:p>
          <a:p>
            <a:pPr marL="185738" lvl="0" indent="-185738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400" kern="1000" spc="-30" dirty="0" err="1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ignifugación</a:t>
            </a:r>
            <a:r>
              <a:rPr lang="es-ES" sz="1400" kern="1000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185738" lvl="0" indent="-185738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400" kern="1000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mantenimiento.</a:t>
            </a:r>
            <a:endParaRPr lang="en-US" sz="1400" dirty="0">
              <a:solidFill>
                <a:srgbClr val="456A2C"/>
              </a:solidFill>
              <a:latin typeface="Glacial Indifference" panose="020B060402020202020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002000" y="4922505"/>
            <a:ext cx="195736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457200" algn="l"/>
              </a:tabLst>
            </a:pPr>
            <a:r>
              <a:rPr lang="es-ES" sz="1400" b="1" u="sng" kern="1000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Ventajas:</a:t>
            </a:r>
          </a:p>
          <a:p>
            <a:pPr marL="185738" lvl="0" indent="-185738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400" kern="1000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resistencia a tracción en la dirección de la fibra;</a:t>
            </a:r>
          </a:p>
          <a:p>
            <a:pPr marL="185738" lvl="0" indent="-185738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400" kern="1000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resistencia eléctrica y térmica;</a:t>
            </a:r>
          </a:p>
          <a:p>
            <a:pPr marL="185738" lvl="0" indent="-185738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400" kern="1000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absorción de sonido;</a:t>
            </a:r>
          </a:p>
          <a:p>
            <a:pPr marL="185738" lvl="0" indent="-185738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400" kern="1000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de origen local;</a:t>
            </a:r>
          </a:p>
          <a:p>
            <a:pPr marL="185738" lvl="0" indent="-185738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400" kern="1000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Amigable con el medio ambiente.</a:t>
            </a:r>
          </a:p>
          <a:p>
            <a:pPr lvl="0" algn="just">
              <a:spcAft>
                <a:spcPts val="0"/>
              </a:spcAft>
              <a:tabLst>
                <a:tab pos="457200" algn="l"/>
              </a:tabLst>
            </a:pPr>
            <a:r>
              <a:rPr lang="es-ES" sz="1400" b="1" u="sng" kern="1000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Desventajas:</a:t>
            </a:r>
          </a:p>
          <a:p>
            <a:pPr marL="185738" lvl="0" indent="-185738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400" kern="1000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encogimiento e hinchazón;</a:t>
            </a:r>
          </a:p>
          <a:p>
            <a:pPr marL="185738" lvl="0" indent="-185738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400" kern="1000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es un material higroscópico;</a:t>
            </a:r>
          </a:p>
          <a:p>
            <a:pPr marL="185738" lvl="0" indent="-185738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400" kern="1000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agentes peligrosos (biológicos, no biológicos) si no están protegidos.</a:t>
            </a:r>
            <a:endParaRPr lang="en-US" sz="1400" dirty="0">
              <a:solidFill>
                <a:srgbClr val="456A2C"/>
              </a:solidFill>
              <a:effectLst/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pic>
        <p:nvPicPr>
          <p:cNvPr id="23" name="Picture 22" descr="C:\Users\Uldis\Pictures\klkl;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916" y="8341255"/>
            <a:ext cx="3450813" cy="138067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Rectangle 23"/>
          <p:cNvSpPr/>
          <p:nvPr/>
        </p:nvSpPr>
        <p:spPr>
          <a:xfrm>
            <a:off x="12801600" y="9478174"/>
            <a:ext cx="55726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1" kern="1000" spc="-30" dirty="0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Emisión de carbono de la fabricación de materiales de construcción.</a:t>
            </a:r>
            <a:endParaRPr lang="en-US" sz="1400" dirty="0">
              <a:latin typeface="Glacial Indifference" panose="020B060402020202020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82040" y="9380093"/>
            <a:ext cx="9144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000" kern="1000" dirty="0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https://civildigital.com/fiber-reinforced-concrete/</a:t>
            </a:r>
            <a:endParaRPr lang="en-US" sz="1000" kern="1000" dirty="0">
              <a:solidFill>
                <a:schemeClr val="bg1"/>
              </a:solidFill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r>
              <a:rPr lang="en-US" sz="1000" kern="1000" dirty="0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www.upb.lv</a:t>
            </a:r>
            <a:r>
              <a:rPr lang="en-US" sz="1000" kern="1000" dirty="0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</a:p>
          <a:p>
            <a:r>
              <a:rPr lang="en-US" sz="1000" dirty="0">
                <a:solidFill>
                  <a:schemeClr val="bg1"/>
                </a:solidFill>
                <a:latin typeface="Glacial Indifference" panose="020B0604020202020204" charset="0"/>
              </a:rPr>
              <a:t>www.iktk.lv</a:t>
            </a:r>
          </a:p>
          <a:p>
            <a:r>
              <a:rPr lang="en-US" sz="1000" dirty="0">
                <a:solidFill>
                  <a:schemeClr val="bg1"/>
                </a:solidFill>
                <a:latin typeface="Glacial Indifference" panose="020B0604020202020204" charset="0"/>
              </a:rPr>
              <a:t>https://www.swedishwood.com/wood-facts/about-wood/wood-and-the-environment/wood-is-a-sustainable-construction-material/</a:t>
            </a:r>
          </a:p>
        </p:txBody>
      </p:sp>
      <p:sp>
        <p:nvSpPr>
          <p:cNvPr id="27" name="TextBox 9">
            <a:extLst>
              <a:ext uri="{FF2B5EF4-FFF2-40B4-BE49-F238E27FC236}">
                <a16:creationId xmlns:a16="http://schemas.microsoft.com/office/drawing/2014/main" id="{737AA093-D9FD-4406-BEFE-DCB822DA07AE}"/>
              </a:ext>
            </a:extLst>
          </p:cNvPr>
          <p:cNvSpPr txBox="1"/>
          <p:nvPr/>
        </p:nvSpPr>
        <p:spPr>
          <a:xfrm>
            <a:off x="9902576" y="9791700"/>
            <a:ext cx="8385423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1600" spc="80" dirty="0">
                <a:latin typeface="Glacial Indifference"/>
              </a:rPr>
              <a:t>UNIDAD 3: Disponibilidad y respeto al medio ambiente de la madera como material de construcción</a:t>
            </a:r>
            <a:endParaRPr lang="en-GB" sz="1600" spc="135" dirty="0"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2112335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287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AutoShape 6"/>
          <p:cNvSpPr/>
          <p:nvPr/>
        </p:nvSpPr>
        <p:spPr>
          <a:xfrm>
            <a:off x="1028700" y="9829800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765204" y="957263"/>
            <a:ext cx="7491438" cy="5311743"/>
            <a:chOff x="-2" y="-95249"/>
            <a:chExt cx="9988583" cy="7082326"/>
          </a:xfrm>
        </p:grpSpPr>
        <p:sp>
          <p:nvSpPr>
            <p:cNvPr id="8" name="TextBox 8"/>
            <p:cNvSpPr txBox="1"/>
            <p:nvPr/>
          </p:nvSpPr>
          <p:spPr>
            <a:xfrm>
              <a:off x="-2" y="-95249"/>
              <a:ext cx="9736794" cy="57451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s-ES" sz="6200" spc="310" dirty="0">
                  <a:solidFill>
                    <a:schemeClr val="bg1"/>
                  </a:solidFill>
                  <a:latin typeface="League Spartan"/>
                </a:rPr>
                <a:t>MATERIALES DE CONSTRUCCI</a:t>
              </a:r>
              <a:r>
                <a:rPr lang="es-ES" sz="6200" b="1" spc="310" dirty="0">
                  <a:solidFill>
                    <a:schemeClr val="bg1"/>
                  </a:solidFill>
                  <a:latin typeface="League Spartan"/>
                </a:rPr>
                <a:t>Ó</a:t>
              </a:r>
              <a:r>
                <a:rPr lang="es-ES" sz="6200" spc="310" dirty="0">
                  <a:solidFill>
                    <a:schemeClr val="bg1"/>
                  </a:solidFill>
                  <a:latin typeface="League Spartan"/>
                </a:rPr>
                <a:t>N DE MADERA ENCOLADA</a:t>
              </a:r>
              <a:endParaRPr lang="en-US" sz="6200" spc="310" dirty="0">
                <a:solidFill>
                  <a:schemeClr val="bg1"/>
                </a:solidFill>
                <a:latin typeface="League Spartan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2" y="6181727"/>
              <a:ext cx="9988583" cy="8053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r>
                <a:rPr lang="en-US" sz="3700" spc="185" dirty="0" err="1">
                  <a:solidFill>
                    <a:schemeClr val="bg1"/>
                  </a:solidFill>
                  <a:latin typeface="League Spartan"/>
                </a:rPr>
                <a:t>Visi</a:t>
              </a:r>
              <a:r>
                <a:rPr lang="en-US" sz="3700" b="1" spc="185" dirty="0" err="1">
                  <a:solidFill>
                    <a:schemeClr val="bg1"/>
                  </a:solidFill>
                  <a:latin typeface="League Spartan"/>
                </a:rPr>
                <a:t>ó</a:t>
              </a:r>
              <a:r>
                <a:rPr lang="en-US" sz="3700" spc="185" dirty="0" err="1">
                  <a:solidFill>
                    <a:schemeClr val="bg1"/>
                  </a:solidFill>
                  <a:latin typeface="League Spartan"/>
                </a:rPr>
                <a:t>n</a:t>
              </a:r>
              <a:r>
                <a:rPr lang="en-US" sz="3700" spc="185" dirty="0">
                  <a:solidFill>
                    <a:schemeClr val="bg1"/>
                  </a:solidFill>
                  <a:latin typeface="League Spartan"/>
                </a:rPr>
                <a:t> general</a:t>
              </a: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5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12" name="Rectangle 2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pSp>
        <p:nvGrpSpPr>
          <p:cNvPr id="17" name="Organization Chart 15"/>
          <p:cNvGrpSpPr>
            <a:grpSpLocks noChangeAspect="1"/>
          </p:cNvGrpSpPr>
          <p:nvPr/>
        </p:nvGrpSpPr>
        <p:grpSpPr bwMode="auto">
          <a:xfrm>
            <a:off x="10030551" y="419100"/>
            <a:ext cx="7641020" cy="2474235"/>
            <a:chOff x="1634" y="4771"/>
            <a:chExt cx="7216" cy="2216"/>
          </a:xfrm>
        </p:grpSpPr>
        <p:cxnSp>
          <p:nvCxnSpPr>
            <p:cNvPr id="2070" name="_s2070"/>
            <p:cNvCxnSpPr>
              <a:cxnSpLocks noChangeShapeType="1"/>
              <a:stCxn id="21" idx="0"/>
              <a:endCxn id="18" idx="2"/>
            </p:cNvCxnSpPr>
            <p:nvPr/>
          </p:nvCxnSpPr>
          <p:spPr bwMode="auto">
            <a:xfrm rot="16200000" flipV="1">
              <a:off x="6322" y="4021"/>
              <a:ext cx="368" cy="2528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69" name="_s2069"/>
            <p:cNvCxnSpPr>
              <a:cxnSpLocks noChangeShapeType="1"/>
              <a:stCxn id="20" idx="0"/>
              <a:endCxn id="18" idx="2"/>
            </p:cNvCxnSpPr>
            <p:nvPr/>
          </p:nvCxnSpPr>
          <p:spPr bwMode="auto">
            <a:xfrm rot="16200000">
              <a:off x="5059" y="5284"/>
              <a:ext cx="367" cy="1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68" name="_s2068"/>
            <p:cNvCxnSpPr>
              <a:cxnSpLocks noChangeShapeType="1"/>
              <a:stCxn id="19" idx="0"/>
              <a:endCxn id="18" idx="2"/>
            </p:cNvCxnSpPr>
            <p:nvPr/>
          </p:nvCxnSpPr>
          <p:spPr bwMode="auto">
            <a:xfrm rot="16200000">
              <a:off x="3795" y="4021"/>
              <a:ext cx="367" cy="2527"/>
            </a:xfrm>
            <a:prstGeom prst="bentConnector3">
              <a:avLst>
                <a:gd name="adj1" fmla="val 375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_s2067"/>
            <p:cNvSpPr>
              <a:spLocks noChangeArrowheads="1"/>
            </p:cNvSpPr>
            <p:nvPr/>
          </p:nvSpPr>
          <p:spPr bwMode="auto">
            <a:xfrm>
              <a:off x="4162" y="4771"/>
              <a:ext cx="2160" cy="330"/>
            </a:xfrm>
            <a:prstGeom prst="roundRect">
              <a:avLst>
                <a:gd name="adj" fmla="val 16667"/>
              </a:avLst>
            </a:prstGeom>
            <a:solidFill>
              <a:srgbClr val="C5E0B3"/>
            </a:solidFill>
            <a:ln w="9525">
              <a:solidFill>
                <a:srgbClr val="538135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Contenido</a:t>
              </a:r>
              <a:r>
                <a:rPr kumimoji="0" lang="en-US" altLang="ja-JP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 de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Materiales</a:t>
              </a:r>
              <a:r>
                <a:rPr kumimoji="0" lang="en-US" altLang="ja-JP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 a base de </a:t>
              </a:r>
              <a:r>
                <a:rPr kumimoji="0" lang="en-US" altLang="ja-JP" sz="1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madera</a:t>
              </a:r>
              <a:endPara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lacial Indifference" panose="020B0604020202020204" charset="0"/>
              </a:endParaRPr>
            </a:p>
          </p:txBody>
        </p:sp>
        <p:sp>
          <p:nvSpPr>
            <p:cNvPr id="19" name="_s2066"/>
            <p:cNvSpPr>
              <a:spLocks noChangeArrowheads="1"/>
            </p:cNvSpPr>
            <p:nvPr/>
          </p:nvSpPr>
          <p:spPr bwMode="auto">
            <a:xfrm>
              <a:off x="1634" y="5469"/>
              <a:ext cx="2160" cy="729"/>
            </a:xfrm>
            <a:prstGeom prst="roundRect">
              <a:avLst>
                <a:gd name="adj" fmla="val 16667"/>
              </a:avLst>
            </a:prstGeom>
            <a:solidFill>
              <a:srgbClr val="C5E0B3"/>
            </a:solidFill>
            <a:ln w="9525">
              <a:solidFill>
                <a:srgbClr val="538135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ja-JP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Madera u otros materiales de madera: como paja, cañas</a:t>
              </a:r>
              <a:endPara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lacial Indifference" panose="020B0604020202020204" charset="0"/>
              </a:endParaRPr>
            </a:p>
          </p:txBody>
        </p:sp>
        <p:sp>
          <p:nvSpPr>
            <p:cNvPr id="20" name="_s2065"/>
            <p:cNvSpPr>
              <a:spLocks noChangeArrowheads="1"/>
            </p:cNvSpPr>
            <p:nvPr/>
          </p:nvSpPr>
          <p:spPr bwMode="auto">
            <a:xfrm>
              <a:off x="4158" y="5469"/>
              <a:ext cx="2168" cy="1518"/>
            </a:xfrm>
            <a:prstGeom prst="roundRect">
              <a:avLst>
                <a:gd name="adj" fmla="val 16667"/>
              </a:avLst>
            </a:prstGeom>
            <a:solidFill>
              <a:srgbClr val="C5E0B3"/>
            </a:solidFill>
            <a:ln w="9525">
              <a:solidFill>
                <a:srgbClr val="538135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Adhesivos</a:t>
              </a:r>
              <a:endPara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endParaRPr>
            </a:p>
            <a:p>
              <a:pPr marL="171450" marR="0" lvl="0" indent="-17145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en-US" altLang="ja-JP" sz="1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adhesivos</a:t>
              </a:r>
              <a:r>
                <a:rPr kumimoji="0" lang="en-US" altLang="ja-JP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 </a:t>
              </a:r>
              <a:r>
                <a:rPr kumimoji="0" lang="en-US" altLang="ja-JP" sz="1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sintéticos</a:t>
              </a:r>
              <a:r>
                <a:rPr kumimoji="0" lang="en-US" altLang="ja-JP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 urea (resina de </a:t>
              </a:r>
              <a:r>
                <a:rPr kumimoji="0" lang="en-US" altLang="ja-JP" sz="1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formaldehído</a:t>
              </a:r>
              <a:r>
                <a:rPr kumimoji="0" lang="en-US" altLang="ja-JP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); resina de </a:t>
              </a:r>
              <a:r>
                <a:rPr kumimoji="0" lang="en-US" altLang="ja-JP" sz="1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fenol</a:t>
              </a:r>
              <a:r>
                <a:rPr kumimoji="0" lang="en-US" altLang="ja-JP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 </a:t>
              </a:r>
              <a:r>
                <a:rPr kumimoji="0" lang="en-US" altLang="ja-JP" sz="1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formaldehído</a:t>
              </a:r>
              <a:r>
                <a:rPr kumimoji="0" lang="en-US" altLang="ja-JP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; </a:t>
              </a:r>
              <a:r>
                <a:rPr kumimoji="0" lang="en-US" altLang="ja-JP" sz="1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adhesivos</a:t>
              </a:r>
              <a:r>
                <a:rPr kumimoji="0" lang="en-US" altLang="ja-JP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 de </a:t>
              </a:r>
              <a:r>
                <a:rPr kumimoji="0" lang="en-US" altLang="ja-JP" sz="1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isocianato</a:t>
              </a:r>
              <a:endPara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endParaRPr>
            </a:p>
            <a:p>
              <a:pPr marL="171450" marR="0" lvl="0" indent="-17145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en-US" altLang="ja-JP" sz="1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adhesivos</a:t>
              </a:r>
              <a:r>
                <a:rPr kumimoji="0" lang="en-US" altLang="ja-JP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 </a:t>
              </a:r>
              <a:r>
                <a:rPr kumimoji="0" lang="en-US" altLang="ja-JP" sz="1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minerales</a:t>
              </a:r>
              <a:r>
                <a:rPr kumimoji="0" lang="en-US" altLang="ja-JP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;</a:t>
              </a:r>
            </a:p>
            <a:p>
              <a:pPr marL="171450" marR="0" lvl="0" indent="-17145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en-US" altLang="ja-JP" sz="1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pegamento</a:t>
              </a:r>
              <a:r>
                <a:rPr kumimoji="0" lang="en-US" altLang="ja-JP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 </a:t>
              </a:r>
              <a:r>
                <a:rPr kumimoji="0" lang="en-US" altLang="ja-JP" sz="1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derivado</a:t>
              </a:r>
              <a:r>
                <a:rPr kumimoji="0" lang="en-US" altLang="ja-JP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 de </a:t>
              </a:r>
              <a:r>
                <a:rPr kumimoji="0" lang="en-US" altLang="ja-JP" sz="1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componentes</a:t>
              </a:r>
              <a:r>
                <a:rPr kumimoji="0" lang="en-US" altLang="ja-JP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 de la </a:t>
              </a:r>
              <a:r>
                <a:rPr kumimoji="0" lang="en-US" altLang="ja-JP" sz="1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madera</a:t>
              </a:r>
              <a:r>
                <a:rPr kumimoji="0" lang="en-US" altLang="ja-JP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 (</a:t>
              </a:r>
              <a:r>
                <a:rPr kumimoji="0" lang="en-US" altLang="ja-JP" sz="1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lignina</a:t>
              </a:r>
              <a:r>
                <a:rPr kumimoji="0" lang="en-US" altLang="ja-JP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, </a:t>
              </a:r>
              <a:r>
                <a:rPr kumimoji="0" lang="en-US" altLang="ja-JP" sz="1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taninos</a:t>
              </a:r>
              <a:r>
                <a:rPr kumimoji="0" lang="en-US" altLang="ja-JP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, etc.)</a:t>
              </a:r>
              <a:endPara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lacial Indifference" panose="020B0604020202020204" charset="0"/>
              </a:endParaRPr>
            </a:p>
          </p:txBody>
        </p:sp>
        <p:sp>
          <p:nvSpPr>
            <p:cNvPr id="21" name="_s2064"/>
            <p:cNvSpPr>
              <a:spLocks noChangeArrowheads="1"/>
            </p:cNvSpPr>
            <p:nvPr/>
          </p:nvSpPr>
          <p:spPr bwMode="auto">
            <a:xfrm>
              <a:off x="6690" y="5469"/>
              <a:ext cx="2160" cy="1143"/>
            </a:xfrm>
            <a:prstGeom prst="roundRect">
              <a:avLst>
                <a:gd name="adj" fmla="val 16667"/>
              </a:avLst>
            </a:prstGeom>
            <a:solidFill>
              <a:srgbClr val="C5E0B3"/>
            </a:solidFill>
            <a:ln w="9525">
              <a:solidFill>
                <a:srgbClr val="538135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ja-JP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Aditivos</a:t>
              </a:r>
            </a:p>
            <a:p>
              <a:pPr marL="171450" marR="0" lvl="0" indent="-17145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es-ES" altLang="ja-JP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cera</a:t>
              </a:r>
            </a:p>
            <a:p>
              <a:pPr marL="171450" marR="0" lvl="0" indent="-17145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es-ES" altLang="ja-JP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productos de protección de la madera </a:t>
              </a:r>
            </a:p>
            <a:p>
              <a:pPr marL="171450" marR="0" lvl="0" indent="-17145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es-ES" altLang="ja-JP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protectores contra la ignición</a:t>
              </a:r>
            </a:p>
            <a:p>
              <a:pPr marL="171450" marR="0" lvl="0" indent="-17145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es-ES" altLang="ja-JP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otros aditivos (pinturas, etc.)</a:t>
              </a:r>
              <a:endPara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lacial Indifference" panose="020B060402020202020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9660670" y="132085"/>
            <a:ext cx="7070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kern="1000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Contenido de los componentes de los materiales a base de madera</a:t>
            </a:r>
            <a:endParaRPr lang="en-US" dirty="0">
              <a:solidFill>
                <a:srgbClr val="456A2C"/>
              </a:solidFill>
              <a:latin typeface="Glacial Indifference" panose="020B060402020202020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647970" y="2933700"/>
            <a:ext cx="7094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kern="1000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Clasificación de materiales de madera y paneles a base de madera</a:t>
            </a:r>
            <a:endParaRPr lang="en-US" dirty="0">
              <a:solidFill>
                <a:srgbClr val="456A2C"/>
              </a:solidFill>
              <a:latin typeface="Glacial Indifference" panose="020B0604020202020204" charset="0"/>
            </a:endParaRPr>
          </a:p>
        </p:txBody>
      </p:sp>
      <p:grpSp>
        <p:nvGrpSpPr>
          <p:cNvPr id="26" name="Organization Chart 29"/>
          <p:cNvGrpSpPr>
            <a:grpSpLocks noChangeAspect="1"/>
          </p:cNvGrpSpPr>
          <p:nvPr/>
        </p:nvGrpSpPr>
        <p:grpSpPr bwMode="auto">
          <a:xfrm>
            <a:off x="9571975" y="3314699"/>
            <a:ext cx="8381005" cy="3320350"/>
            <a:chOff x="347" y="11530"/>
            <a:chExt cx="15097" cy="3010"/>
          </a:xfrm>
        </p:grpSpPr>
        <p:cxnSp>
          <p:nvCxnSpPr>
            <p:cNvPr id="2088" name="_s2088"/>
            <p:cNvCxnSpPr>
              <a:cxnSpLocks noChangeShapeType="1"/>
              <a:stCxn id="2048" idx="0"/>
              <a:endCxn id="27" idx="2"/>
            </p:cNvCxnSpPr>
            <p:nvPr/>
          </p:nvCxnSpPr>
          <p:spPr bwMode="auto">
            <a:xfrm rot="16200000" flipV="1">
              <a:off x="9249" y="10455"/>
              <a:ext cx="360" cy="3067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87" name="_s2087"/>
            <p:cNvCxnSpPr>
              <a:cxnSpLocks noChangeShapeType="1"/>
              <a:stCxn id="31" idx="0"/>
              <a:endCxn id="27" idx="2"/>
            </p:cNvCxnSpPr>
            <p:nvPr/>
          </p:nvCxnSpPr>
          <p:spPr bwMode="auto">
            <a:xfrm rot="16200000" flipV="1">
              <a:off x="10778" y="8926"/>
              <a:ext cx="360" cy="6123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86" name="_s2086"/>
            <p:cNvCxnSpPr>
              <a:cxnSpLocks noChangeShapeType="1"/>
              <a:stCxn id="30" idx="0"/>
            </p:cNvCxnSpPr>
            <p:nvPr/>
          </p:nvCxnSpPr>
          <p:spPr bwMode="auto">
            <a:xfrm flipV="1">
              <a:off x="7942" y="12014"/>
              <a:ext cx="3" cy="154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85" name="_s2085"/>
            <p:cNvCxnSpPr>
              <a:cxnSpLocks noChangeShapeType="1"/>
              <a:stCxn id="29" idx="0"/>
              <a:endCxn id="27" idx="2"/>
            </p:cNvCxnSpPr>
            <p:nvPr/>
          </p:nvCxnSpPr>
          <p:spPr bwMode="auto">
            <a:xfrm rot="5400000" flipH="1" flipV="1">
              <a:off x="6204" y="10476"/>
              <a:ext cx="360" cy="3024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84" name="_s2084"/>
            <p:cNvCxnSpPr>
              <a:cxnSpLocks noChangeShapeType="1"/>
              <a:stCxn id="28" idx="0"/>
              <a:endCxn id="27" idx="2"/>
            </p:cNvCxnSpPr>
            <p:nvPr/>
          </p:nvCxnSpPr>
          <p:spPr bwMode="auto">
            <a:xfrm rot="5400000" flipH="1" flipV="1">
              <a:off x="4667" y="8939"/>
              <a:ext cx="360" cy="6098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" name="_s2083"/>
            <p:cNvSpPr>
              <a:spLocks noChangeArrowheads="1"/>
            </p:cNvSpPr>
            <p:nvPr/>
          </p:nvSpPr>
          <p:spPr bwMode="auto">
            <a:xfrm>
              <a:off x="6816" y="11530"/>
              <a:ext cx="2160" cy="278"/>
            </a:xfrm>
            <a:prstGeom prst="roundRect">
              <a:avLst>
                <a:gd name="adj" fmla="val 16667"/>
              </a:avLst>
            </a:prstGeom>
            <a:solidFill>
              <a:srgbClr val="C5E0B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Materiales</a:t>
              </a:r>
              <a:r>
                <a:rPr kumimoji="0" lang="en-US" altLang="ja-JP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 de </a:t>
              </a:r>
              <a:r>
                <a:rPr kumimoji="0" lang="en-US" altLang="ja-JP" sz="1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madera</a:t>
              </a:r>
              <a:endPara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lacial Indifference" panose="020B0604020202020204" charset="0"/>
              </a:endParaRPr>
            </a:p>
          </p:txBody>
        </p:sp>
        <p:sp>
          <p:nvSpPr>
            <p:cNvPr id="28" name="_s2082"/>
            <p:cNvSpPr>
              <a:spLocks noChangeArrowheads="1"/>
            </p:cNvSpPr>
            <p:nvPr/>
          </p:nvSpPr>
          <p:spPr bwMode="auto">
            <a:xfrm>
              <a:off x="347" y="12168"/>
              <a:ext cx="2903" cy="1761"/>
            </a:xfrm>
            <a:prstGeom prst="roundRect">
              <a:avLst>
                <a:gd name="adj" fmla="val 16667"/>
              </a:avLst>
            </a:prstGeom>
            <a:solidFill>
              <a:srgbClr val="C5E0B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Materiales</a:t>
              </a:r>
              <a:r>
                <a:rPr kumimoji="0" lang="en-US" altLang="ja-JP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 de Madera </a:t>
              </a:r>
              <a:r>
                <a:rPr kumimoji="0" lang="en-US" altLang="ja-JP" sz="1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maciza</a:t>
              </a:r>
              <a:endPara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171450" marR="0" lvl="0" indent="-17145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en-US" altLang="ja-JP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Madera </a:t>
              </a:r>
              <a:r>
                <a:rPr kumimoji="0" lang="en-US" altLang="ja-JP" sz="1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laminada</a:t>
              </a:r>
              <a:r>
                <a:rPr kumimoji="0" lang="en-US" altLang="ja-JP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ja-JP" sz="1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encolada</a:t>
              </a:r>
              <a:r>
                <a:rPr kumimoji="0" lang="en-US" altLang="ja-JP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 (GLT)</a:t>
              </a:r>
            </a:p>
            <a:p>
              <a:pPr marL="171450" marR="0" lvl="0" indent="-17145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en-US" altLang="ja-JP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Madera </a:t>
              </a:r>
              <a:r>
                <a:rPr kumimoji="0" lang="en-US" altLang="ja-JP" sz="1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laminada</a:t>
              </a:r>
              <a:r>
                <a:rPr kumimoji="0" lang="en-US" altLang="ja-JP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ja-JP" sz="1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cruzada</a:t>
              </a:r>
              <a:r>
                <a:rPr kumimoji="0" lang="en-US" altLang="ja-JP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 (CLT)</a:t>
              </a:r>
            </a:p>
            <a:p>
              <a:pPr marL="171450" marR="0" lvl="0" indent="-17145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en-US" altLang="ja-JP" sz="1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Tableros</a:t>
              </a:r>
              <a:r>
                <a:rPr kumimoji="0" lang="en-US" altLang="ja-JP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 de </a:t>
              </a:r>
              <a:r>
                <a:rPr kumimoji="0" lang="en-US" altLang="ja-JP" sz="1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madera</a:t>
              </a:r>
              <a:r>
                <a:rPr kumimoji="0" lang="en-US" altLang="ja-JP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ja-JP" sz="1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maciza</a:t>
              </a:r>
              <a:endPara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lacial Indifference" panose="020B0604020202020204" charset="0"/>
              </a:endParaRPr>
            </a:p>
          </p:txBody>
        </p:sp>
        <p:sp>
          <p:nvSpPr>
            <p:cNvPr id="29" name="_s2081"/>
            <p:cNvSpPr>
              <a:spLocks noChangeArrowheads="1"/>
            </p:cNvSpPr>
            <p:nvPr/>
          </p:nvSpPr>
          <p:spPr bwMode="auto">
            <a:xfrm>
              <a:off x="3537" y="12168"/>
              <a:ext cx="2669" cy="1685"/>
            </a:xfrm>
            <a:prstGeom prst="roundRect">
              <a:avLst>
                <a:gd name="adj" fmla="val 16667"/>
              </a:avLst>
            </a:prstGeom>
            <a:solidFill>
              <a:srgbClr val="C5E0B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Materiales</a:t>
              </a:r>
              <a:r>
                <a:rPr kumimoji="0" lang="en-US" altLang="ja-JP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 a </a:t>
              </a:r>
              <a:r>
                <a:rPr kumimoji="0" lang="en-US" altLang="ja-JP" sz="1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partir</a:t>
              </a:r>
              <a:r>
                <a:rPr kumimoji="0" lang="en-US" altLang="ja-JP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 de </a:t>
              </a:r>
              <a:r>
                <a:rPr kumimoji="0" lang="en-US" altLang="ja-JP" sz="1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chapas</a:t>
              </a:r>
              <a:endPara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171450" marR="0" lvl="0" indent="-17145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en-US" altLang="ja-JP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Madera </a:t>
              </a:r>
              <a:r>
                <a:rPr kumimoji="0" lang="en-US" altLang="ja-JP" sz="1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contrachapada</a:t>
              </a:r>
              <a:endPara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171450" marR="0" lvl="0" indent="-17145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en-US" altLang="ja-JP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Madera de </a:t>
              </a:r>
              <a:r>
                <a:rPr kumimoji="0" lang="en-US" altLang="ja-JP" sz="1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chapa</a:t>
              </a:r>
              <a:r>
                <a:rPr kumimoji="0" lang="en-US" altLang="ja-JP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ja-JP" sz="1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laminada</a:t>
              </a:r>
              <a:r>
                <a:rPr kumimoji="0" lang="en-US" altLang="ja-JP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 (LVL)</a:t>
              </a:r>
            </a:p>
            <a:p>
              <a:pPr marL="171450" marR="0" lvl="0" indent="-17145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en-US" altLang="ja-JP" sz="1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Parallam</a:t>
              </a:r>
              <a:endPara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lacial Indifference" panose="020B0604020202020204" charset="0"/>
              </a:endParaRPr>
            </a:p>
          </p:txBody>
        </p:sp>
        <p:sp>
          <p:nvSpPr>
            <p:cNvPr id="30" name="_s2080"/>
            <p:cNvSpPr>
              <a:spLocks noChangeArrowheads="1"/>
            </p:cNvSpPr>
            <p:nvPr/>
          </p:nvSpPr>
          <p:spPr bwMode="auto">
            <a:xfrm>
              <a:off x="6490" y="12168"/>
              <a:ext cx="2903" cy="1870"/>
            </a:xfrm>
            <a:prstGeom prst="roundRect">
              <a:avLst>
                <a:gd name="adj" fmla="val 16667"/>
              </a:avLst>
            </a:prstGeom>
            <a:solidFill>
              <a:srgbClr val="C5E0B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Materiales</a:t>
              </a:r>
              <a:r>
                <a:rPr kumimoji="0" lang="en-US" altLang="ja-JP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 a </a:t>
              </a:r>
              <a:r>
                <a:rPr kumimoji="0" lang="en-US" altLang="ja-JP" sz="1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partir</a:t>
              </a:r>
              <a:r>
                <a:rPr kumimoji="0" lang="en-US" altLang="ja-JP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 de </a:t>
              </a:r>
              <a:r>
                <a:rPr kumimoji="0" lang="en-US" altLang="ja-JP" sz="1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astillas</a:t>
              </a:r>
              <a:endPara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lacial Indifference" panose="020B060402020202020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en-US" altLang="ja-JP" sz="1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Tablero</a:t>
              </a:r>
              <a:r>
                <a:rPr kumimoji="0" lang="en-US" altLang="ja-JP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 de </a:t>
              </a:r>
              <a:r>
                <a:rPr kumimoji="0" lang="en-US" altLang="ja-JP" sz="1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partículas</a:t>
              </a:r>
              <a:r>
                <a:rPr kumimoji="0" lang="en-US" altLang="ja-JP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 de </a:t>
              </a:r>
              <a:r>
                <a:rPr kumimoji="0" lang="en-US" altLang="ja-JP" sz="1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madera</a:t>
              </a:r>
              <a:endPara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en-US" altLang="ja-JP" sz="1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Tablero</a:t>
              </a:r>
              <a:r>
                <a:rPr kumimoji="0" lang="en-US" altLang="ja-JP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 de </a:t>
              </a:r>
              <a:r>
                <a:rPr kumimoji="0" lang="en-US" altLang="ja-JP" sz="1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filamento</a:t>
              </a:r>
              <a:r>
                <a:rPr kumimoji="0" lang="en-US" altLang="ja-JP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ja-JP" sz="1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orientado</a:t>
              </a:r>
              <a:r>
                <a:rPr kumimoji="0" lang="en-US" altLang="ja-JP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 (OSB)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en-US" altLang="ja-JP" sz="1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Scrimber</a:t>
              </a:r>
              <a:r>
                <a:rPr kumimoji="0" lang="en-US" altLang="ja-JP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; Madera </a:t>
              </a:r>
              <a:r>
                <a:rPr kumimoji="0" lang="en-US" altLang="ja-JP" sz="1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laminada</a:t>
              </a:r>
              <a:r>
                <a:rPr kumimoji="0" lang="en-US" altLang="ja-JP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 de </a:t>
              </a:r>
              <a:r>
                <a:rPr kumimoji="0" lang="en-US" altLang="ja-JP" sz="1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hilos</a:t>
              </a:r>
              <a:r>
                <a:rPr kumimoji="0" lang="en-US" altLang="ja-JP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 (LSL)</a:t>
              </a:r>
              <a:endPara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lacial Indifference" panose="020B0604020202020204" charset="0"/>
              </a:endParaRPr>
            </a:p>
          </p:txBody>
        </p:sp>
        <p:sp>
          <p:nvSpPr>
            <p:cNvPr id="31" name="_s2079"/>
            <p:cNvSpPr>
              <a:spLocks noChangeArrowheads="1"/>
            </p:cNvSpPr>
            <p:nvPr/>
          </p:nvSpPr>
          <p:spPr bwMode="auto">
            <a:xfrm>
              <a:off x="12594" y="12168"/>
              <a:ext cx="2850" cy="1828"/>
            </a:xfrm>
            <a:prstGeom prst="roundRect">
              <a:avLst>
                <a:gd name="adj" fmla="val 16667"/>
              </a:avLst>
            </a:prstGeom>
            <a:solidFill>
              <a:srgbClr val="C5E0B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Materiales</a:t>
              </a:r>
              <a:r>
                <a:rPr kumimoji="0" lang="en-US" altLang="ja-JP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ja-JP" sz="1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combinados</a:t>
              </a:r>
              <a:endPara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171450" marR="0" lvl="0" indent="-17145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en-US" altLang="ja-JP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Vigas </a:t>
              </a:r>
              <a:r>
                <a:rPr kumimoji="0" lang="en-US" altLang="ja-JP" sz="1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en</a:t>
              </a:r>
              <a:r>
                <a:rPr kumimoji="0" lang="en-US" altLang="ja-JP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 I</a:t>
              </a:r>
            </a:p>
            <a:p>
              <a:pPr marL="171450" marR="0" lvl="0" indent="-17145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en-US" altLang="ja-JP" sz="1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Tablero</a:t>
              </a:r>
              <a:r>
                <a:rPr kumimoji="0" lang="en-US" altLang="ja-JP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 de </a:t>
              </a:r>
              <a:r>
                <a:rPr kumimoji="0" lang="en-US" altLang="ja-JP" sz="1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madera</a:t>
              </a:r>
              <a:r>
                <a:rPr kumimoji="0" lang="en-US" altLang="ja-JP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 para </a:t>
              </a:r>
              <a:r>
                <a:rPr kumimoji="0" lang="en-US" altLang="ja-JP" sz="1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construcción</a:t>
              </a:r>
              <a:endPara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171450" marR="0" lvl="0" indent="-17145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en-US" altLang="ja-JP" sz="1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Paneles</a:t>
              </a:r>
              <a:r>
                <a:rPr kumimoji="0" lang="en-US" altLang="ja-JP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 de </a:t>
              </a:r>
              <a:r>
                <a:rPr kumimoji="0" lang="en-US" altLang="ja-JP" sz="1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tablero</a:t>
              </a:r>
              <a:r>
                <a:rPr kumimoji="0" lang="en-US" altLang="ja-JP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 de </a:t>
              </a:r>
              <a:r>
                <a:rPr kumimoji="0" lang="en-US" altLang="ja-JP" sz="1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bloques</a:t>
              </a:r>
              <a:r>
                <a:rPr kumimoji="0" lang="en-US" altLang="ja-JP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ja-JP" sz="1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estabilizados</a:t>
              </a:r>
              <a:r>
                <a:rPr kumimoji="0" lang="en-US" altLang="ja-JP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ja-JP" sz="1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livianos</a:t>
              </a:r>
              <a:endPara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lacial Indifference" panose="020B0604020202020204" charset="0"/>
              </a:endParaRPr>
            </a:p>
          </p:txBody>
        </p:sp>
        <p:sp>
          <p:nvSpPr>
            <p:cNvPr id="2048" name="_s2078"/>
            <p:cNvSpPr>
              <a:spLocks noChangeArrowheads="1"/>
            </p:cNvSpPr>
            <p:nvPr/>
          </p:nvSpPr>
          <p:spPr bwMode="auto">
            <a:xfrm>
              <a:off x="9670" y="12168"/>
              <a:ext cx="2585" cy="2372"/>
            </a:xfrm>
            <a:prstGeom prst="roundRect">
              <a:avLst>
                <a:gd name="adj" fmla="val 16667"/>
              </a:avLst>
            </a:prstGeom>
            <a:solidFill>
              <a:srgbClr val="C5E0B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ja-JP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Materiales a partir de Fibras</a:t>
              </a:r>
            </a:p>
            <a:p>
              <a:pPr marL="171450" marR="0" lvl="0" indent="-17145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es-ES" altLang="ja-JP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Tableros de fibra de madera para aislamiento (LDF)</a:t>
              </a:r>
            </a:p>
            <a:p>
              <a:pPr marL="171450" marR="0" lvl="0" indent="-17145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es-ES" altLang="ja-JP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Tableros de fibra de densidad media (MDF)</a:t>
              </a:r>
            </a:p>
            <a:p>
              <a:pPr marL="171450" marR="0" lvl="0" indent="-17145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es-ES" altLang="ja-JP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Tableros de fibra de alta densidad (HDF)</a:t>
              </a:r>
              <a:endPara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lacial Indifference" panose="020B0604020202020204" charset="0"/>
              </a:endParaRPr>
            </a:p>
          </p:txBody>
        </p:sp>
      </p:grpSp>
      <p:graphicFrame>
        <p:nvGraphicFramePr>
          <p:cNvPr id="2054" name="Table 20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174098"/>
              </p:ext>
            </p:extLst>
          </p:nvPr>
        </p:nvGraphicFramePr>
        <p:xfrm>
          <a:off x="10505509" y="7390368"/>
          <a:ext cx="6563291" cy="240132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761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3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72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kern="1000" spc="-30" dirty="0" err="1">
                          <a:effectLst/>
                          <a:latin typeface="Glacial Indifference" panose="020B0604020202020204" charset="0"/>
                        </a:rPr>
                        <a:t>Propiedad</a:t>
                      </a:r>
                      <a:r>
                        <a:rPr lang="en-GB" sz="1400" kern="1000" spc="-30" dirty="0">
                          <a:effectLst/>
                          <a:latin typeface="Glacial Indifference" panose="020B0604020202020204" charset="0"/>
                        </a:rPr>
                        <a:t>/</a:t>
                      </a:r>
                      <a:r>
                        <a:rPr lang="en-GB" sz="1400" kern="1000" spc="-30" dirty="0" err="1">
                          <a:effectLst/>
                          <a:latin typeface="Glacial Indifference" panose="020B0604020202020204" charset="0"/>
                        </a:rPr>
                        <a:t>Característica</a:t>
                      </a:r>
                      <a:endParaRPr lang="lv-LV" sz="14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kern="1000" spc="-30" dirty="0">
                          <a:effectLst/>
                          <a:latin typeface="Glacial Indifference" panose="020B0604020202020204" charset="0"/>
                        </a:rPr>
                        <a:t>Madera </a:t>
                      </a:r>
                      <a:r>
                        <a:rPr lang="en-GB" sz="1400" kern="1000" spc="-30" dirty="0" err="1">
                          <a:effectLst/>
                          <a:latin typeface="Glacial Indifference" panose="020B0604020202020204" charset="0"/>
                        </a:rPr>
                        <a:t>maciza</a:t>
                      </a:r>
                      <a:endParaRPr lang="lv-LV" sz="14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kern="1000" spc="-30" noProof="0" dirty="0">
                          <a:effectLst/>
                          <a:latin typeface="Glacial Indifference" panose="020B0604020202020204" charset="0"/>
                        </a:rPr>
                        <a:t>Madera estructural encolada</a:t>
                      </a:r>
                      <a:endParaRPr lang="es-ES" sz="1400" kern="1000" noProof="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kern="1000" spc="-30" dirty="0">
                          <a:effectLst/>
                          <a:latin typeface="Glacial Indifference" panose="020B0604020202020204" charset="0"/>
                        </a:rPr>
                        <a:t>Resistencia</a:t>
                      </a:r>
                      <a:endParaRPr lang="lv-LV" sz="14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lv-LV" sz="1000" kern="1000" spc="-3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GB" sz="1000" kern="1000" spc="-3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kern="1000" spc="-30" dirty="0" err="1">
                          <a:effectLst/>
                          <a:latin typeface="Glacial Indifference" panose="020B0604020202020204" charset="0"/>
                        </a:rPr>
                        <a:t>Aislamiento</a:t>
                      </a:r>
                      <a:r>
                        <a:rPr lang="en-GB" sz="1400" kern="1000" spc="-30" dirty="0">
                          <a:effectLst/>
                          <a:latin typeface="Glacial Indifference" panose="020B0604020202020204" charset="0"/>
                        </a:rPr>
                        <a:t> </a:t>
                      </a:r>
                      <a:r>
                        <a:rPr lang="en-GB" sz="1400" kern="1000" spc="-30" dirty="0" err="1">
                          <a:effectLst/>
                          <a:latin typeface="Glacial Indifference" panose="020B0604020202020204" charset="0"/>
                        </a:rPr>
                        <a:t>térmico</a:t>
                      </a:r>
                      <a:endParaRPr lang="lv-LV" sz="14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lv-LV" sz="1000" kern="1000" spc="-3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GB" sz="1000" kern="1000" spc="-3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kern="1000" spc="-30" dirty="0" err="1">
                          <a:effectLst/>
                          <a:latin typeface="Glacial Indifference" panose="020B0604020202020204" charset="0"/>
                        </a:rPr>
                        <a:t>Cálidad</a:t>
                      </a:r>
                      <a:r>
                        <a:rPr lang="en-GB" sz="1400" kern="1000" spc="-30" dirty="0">
                          <a:effectLst/>
                          <a:latin typeface="Glacial Indifference" panose="020B0604020202020204" charset="0"/>
                        </a:rPr>
                        <a:t> de </a:t>
                      </a:r>
                      <a:r>
                        <a:rPr lang="en-GB" sz="1400" kern="1000" spc="-30" dirty="0" err="1">
                          <a:effectLst/>
                          <a:latin typeface="Glacial Indifference" panose="020B0604020202020204" charset="0"/>
                        </a:rPr>
                        <a:t>superficie</a:t>
                      </a:r>
                      <a:endParaRPr lang="lv-LV" sz="14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lv-LV" sz="1000" kern="1000" spc="-3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GB" sz="1000" kern="1000" spc="-3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kern="1000" spc="-30" dirty="0" err="1">
                          <a:effectLst/>
                          <a:latin typeface="Glacial Indifference" panose="020B0604020202020204" charset="0"/>
                        </a:rPr>
                        <a:t>Homogeneidad</a:t>
                      </a:r>
                      <a:endParaRPr lang="lv-LV" sz="14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lv-LV" sz="1000" kern="1000" spc="-3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GB" sz="1000" kern="1000" spc="-3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kern="1000" spc="-30" dirty="0" err="1">
                          <a:effectLst/>
                          <a:latin typeface="Glacial Indifference" panose="020B0604020202020204" charset="0"/>
                        </a:rPr>
                        <a:t>Isotropía</a:t>
                      </a:r>
                      <a:endParaRPr lang="lv-LV" sz="14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lv-LV" sz="1000" kern="1000" spc="-3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GB" sz="1000" kern="1000" spc="-3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kern="1000" spc="-30" dirty="0" err="1">
                          <a:effectLst/>
                          <a:latin typeface="Glacial Indifference" panose="020B0604020202020204" charset="0"/>
                        </a:rPr>
                        <a:t>Consumo</a:t>
                      </a:r>
                      <a:r>
                        <a:rPr lang="en-GB" sz="1400" kern="1000" spc="-30" dirty="0">
                          <a:effectLst/>
                          <a:latin typeface="Glacial Indifference" panose="020B0604020202020204" charset="0"/>
                        </a:rPr>
                        <a:t> </a:t>
                      </a:r>
                      <a:r>
                        <a:rPr lang="en-GB" sz="1400" kern="1000" spc="-30" dirty="0" err="1">
                          <a:effectLst/>
                          <a:latin typeface="Glacial Indifference" panose="020B0604020202020204" charset="0"/>
                        </a:rPr>
                        <a:t>energético</a:t>
                      </a:r>
                      <a:endParaRPr lang="lv-LV" sz="14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lv-LV" sz="1000" kern="1000" spc="-3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GB" sz="1000" kern="1000" spc="-3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2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kern="1000" spc="-30" dirty="0" err="1">
                          <a:effectLst/>
                          <a:latin typeface="Glacial Indifference" panose="020B0604020202020204" charset="0"/>
                        </a:rPr>
                        <a:t>Impacto</a:t>
                      </a:r>
                      <a:r>
                        <a:rPr lang="en-GB" sz="1400" kern="1000" spc="-30" dirty="0">
                          <a:effectLst/>
                          <a:latin typeface="Glacial Indifference" panose="020B0604020202020204" charset="0"/>
                        </a:rPr>
                        <a:t> </a:t>
                      </a:r>
                      <a:r>
                        <a:rPr lang="en-GB" sz="1400" kern="1000" spc="-30" dirty="0" err="1">
                          <a:effectLst/>
                          <a:latin typeface="Glacial Indifference" panose="020B0604020202020204" charset="0"/>
                        </a:rPr>
                        <a:t>medioambientañ</a:t>
                      </a:r>
                      <a:endParaRPr lang="lv-LV" sz="14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lv-LV" sz="1000" kern="1000" spc="-3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GB" sz="1000" kern="1000" spc="-3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4" name="Right Triangle 53"/>
          <p:cNvSpPr>
            <a:spLocks noChangeArrowheads="1"/>
          </p:cNvSpPr>
          <p:nvPr/>
        </p:nvSpPr>
        <p:spPr bwMode="auto">
          <a:xfrm>
            <a:off x="13741400" y="7681291"/>
            <a:ext cx="2467610" cy="168522"/>
          </a:xfrm>
          <a:prstGeom prst="rtTriangle">
            <a:avLst/>
          </a:prstGeom>
          <a:solidFill>
            <a:srgbClr val="C5E0B3"/>
          </a:solidFill>
          <a:ln w="9525">
            <a:solidFill>
              <a:srgbClr val="538135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dirty="0"/>
          </a:p>
        </p:txBody>
      </p:sp>
      <p:sp>
        <p:nvSpPr>
          <p:cNvPr id="2055" name="Rectangle 2054"/>
          <p:cNvSpPr/>
          <p:nvPr/>
        </p:nvSpPr>
        <p:spPr>
          <a:xfrm>
            <a:off x="9414124" y="7016115"/>
            <a:ext cx="88738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i="1" kern="1000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Influencia del tamaño de los elementos estructurales en las propiedades del material.</a:t>
            </a:r>
            <a:endParaRPr lang="en-US" dirty="0">
              <a:solidFill>
                <a:srgbClr val="456A2C"/>
              </a:solidFill>
              <a:latin typeface="Glacial Indifference" panose="020B0604020202020204" charset="0"/>
            </a:endParaRPr>
          </a:p>
        </p:txBody>
      </p:sp>
      <p:sp>
        <p:nvSpPr>
          <p:cNvPr id="57" name="Right Triangle 56"/>
          <p:cNvSpPr>
            <a:spLocks noChangeArrowheads="1"/>
          </p:cNvSpPr>
          <p:nvPr/>
        </p:nvSpPr>
        <p:spPr bwMode="auto">
          <a:xfrm flipH="1">
            <a:off x="13762990" y="8013118"/>
            <a:ext cx="2467610" cy="182093"/>
          </a:xfrm>
          <a:prstGeom prst="rtTriangle">
            <a:avLst/>
          </a:prstGeom>
          <a:solidFill>
            <a:srgbClr val="C5E0B3"/>
          </a:solidFill>
          <a:ln w="9525">
            <a:solidFill>
              <a:srgbClr val="538135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dirty="0"/>
          </a:p>
        </p:txBody>
      </p:sp>
      <p:sp>
        <p:nvSpPr>
          <p:cNvPr id="58" name="Right Triangle 57"/>
          <p:cNvSpPr>
            <a:spLocks noChangeArrowheads="1"/>
          </p:cNvSpPr>
          <p:nvPr/>
        </p:nvSpPr>
        <p:spPr bwMode="auto">
          <a:xfrm flipH="1">
            <a:off x="13762990" y="8304104"/>
            <a:ext cx="2467610" cy="182093"/>
          </a:xfrm>
          <a:prstGeom prst="rtTriangle">
            <a:avLst/>
          </a:prstGeom>
          <a:solidFill>
            <a:srgbClr val="C5E0B3"/>
          </a:solidFill>
          <a:ln w="9525">
            <a:solidFill>
              <a:srgbClr val="538135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dirty="0"/>
          </a:p>
        </p:txBody>
      </p:sp>
      <p:sp>
        <p:nvSpPr>
          <p:cNvPr id="59" name="Right Triangle 58"/>
          <p:cNvSpPr>
            <a:spLocks noChangeArrowheads="1"/>
          </p:cNvSpPr>
          <p:nvPr/>
        </p:nvSpPr>
        <p:spPr bwMode="auto">
          <a:xfrm flipH="1">
            <a:off x="13762990" y="8635049"/>
            <a:ext cx="2467610" cy="182093"/>
          </a:xfrm>
          <a:prstGeom prst="rtTriangle">
            <a:avLst/>
          </a:prstGeom>
          <a:solidFill>
            <a:srgbClr val="C5E0B3"/>
          </a:solidFill>
          <a:ln w="9525">
            <a:solidFill>
              <a:srgbClr val="538135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dirty="0"/>
          </a:p>
        </p:txBody>
      </p:sp>
      <p:sp>
        <p:nvSpPr>
          <p:cNvPr id="60" name="Right Triangle 59"/>
          <p:cNvSpPr>
            <a:spLocks noChangeArrowheads="1"/>
          </p:cNvSpPr>
          <p:nvPr/>
        </p:nvSpPr>
        <p:spPr bwMode="auto">
          <a:xfrm flipH="1">
            <a:off x="13762990" y="8926035"/>
            <a:ext cx="2467610" cy="182093"/>
          </a:xfrm>
          <a:prstGeom prst="rtTriangle">
            <a:avLst/>
          </a:prstGeom>
          <a:solidFill>
            <a:srgbClr val="C5E0B3"/>
          </a:solidFill>
          <a:ln w="9525">
            <a:solidFill>
              <a:srgbClr val="538135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dirty="0"/>
          </a:p>
        </p:txBody>
      </p:sp>
      <p:sp>
        <p:nvSpPr>
          <p:cNvPr id="61" name="Right Triangle 60"/>
          <p:cNvSpPr>
            <a:spLocks noChangeArrowheads="1"/>
          </p:cNvSpPr>
          <p:nvPr/>
        </p:nvSpPr>
        <p:spPr bwMode="auto">
          <a:xfrm flipH="1">
            <a:off x="13762990" y="9217021"/>
            <a:ext cx="2467610" cy="182093"/>
          </a:xfrm>
          <a:prstGeom prst="rtTriangle">
            <a:avLst/>
          </a:prstGeom>
          <a:solidFill>
            <a:srgbClr val="C5E0B3"/>
          </a:solidFill>
          <a:ln w="9525">
            <a:solidFill>
              <a:srgbClr val="538135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dirty="0"/>
          </a:p>
        </p:txBody>
      </p:sp>
      <p:sp>
        <p:nvSpPr>
          <p:cNvPr id="62" name="Right Triangle 61"/>
          <p:cNvSpPr>
            <a:spLocks noChangeArrowheads="1"/>
          </p:cNvSpPr>
          <p:nvPr/>
        </p:nvSpPr>
        <p:spPr bwMode="auto">
          <a:xfrm flipH="1">
            <a:off x="13762990" y="9533407"/>
            <a:ext cx="2467610" cy="182093"/>
          </a:xfrm>
          <a:prstGeom prst="rtTriangle">
            <a:avLst/>
          </a:prstGeom>
          <a:solidFill>
            <a:srgbClr val="C5E0B3"/>
          </a:solidFill>
          <a:ln w="9525">
            <a:solidFill>
              <a:srgbClr val="538135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dirty="0"/>
          </a:p>
        </p:txBody>
      </p:sp>
      <p:sp>
        <p:nvSpPr>
          <p:cNvPr id="2056" name="Rectangle 2055"/>
          <p:cNvSpPr/>
          <p:nvPr/>
        </p:nvSpPr>
        <p:spPr>
          <a:xfrm>
            <a:off x="1094740" y="9403094"/>
            <a:ext cx="5764088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n-US" sz="1000" spc="-30" dirty="0">
                <a:solidFill>
                  <a:schemeClr val="bg1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Kruse</a:t>
            </a:r>
            <a:r>
              <a:rPr lang="en-US" sz="1000" spc="-30" dirty="0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00" spc="-30" dirty="0">
                <a:solidFill>
                  <a:schemeClr val="bg1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K., </a:t>
            </a:r>
            <a:r>
              <a:rPr lang="en-US" sz="1000" spc="-30" dirty="0" err="1">
                <a:solidFill>
                  <a:schemeClr val="bg1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Venschott</a:t>
            </a:r>
            <a:r>
              <a:rPr lang="en-US" sz="1000" spc="-30" dirty="0">
                <a:solidFill>
                  <a:schemeClr val="bg1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 D. </a:t>
            </a:r>
            <a:r>
              <a:rPr lang="en-US" sz="1000" spc="-30" dirty="0" err="1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Eigenschaften</a:t>
            </a:r>
            <a:r>
              <a:rPr lang="en-US" sz="1000" spc="-30" dirty="0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und </a:t>
            </a:r>
            <a:r>
              <a:rPr lang="en-US" sz="1000" spc="-30" dirty="0" err="1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Einsatzpotentiale</a:t>
            </a:r>
            <a:r>
              <a:rPr lang="en-US" sz="1000" spc="-30" dirty="0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00" spc="-30" dirty="0" err="1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neuer</a:t>
            </a:r>
            <a:r>
              <a:rPr lang="en-US" sz="1000" spc="-30" dirty="0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00" spc="-30" dirty="0" err="1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Holzwerkstoffe</a:t>
            </a:r>
            <a:r>
              <a:rPr lang="en-US" sz="1000" spc="-30" dirty="0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00" spc="-30" dirty="0" err="1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im</a:t>
            </a:r>
            <a:r>
              <a:rPr lang="en-US" sz="1000" spc="-30" dirty="0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00" spc="-30" dirty="0" err="1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bauwessen</a:t>
            </a:r>
            <a:r>
              <a:rPr lang="en-US" sz="1000" spc="-30" dirty="0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, 2001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n-US" sz="1000" spc="-30" dirty="0">
                <a:solidFill>
                  <a:schemeClr val="bg1"/>
                </a:solidFill>
                <a:effectLst/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Feller 1999</a:t>
            </a:r>
            <a:endParaRPr lang="en-US" sz="1000" dirty="0">
              <a:solidFill>
                <a:schemeClr val="bg1"/>
              </a:solidFill>
              <a:effectLst/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43" name="TextBox 9">
            <a:extLst>
              <a:ext uri="{FF2B5EF4-FFF2-40B4-BE49-F238E27FC236}">
                <a16:creationId xmlns:a16="http://schemas.microsoft.com/office/drawing/2014/main" id="{355CBD24-44D8-4124-AE4F-58EBB5D20438}"/>
              </a:ext>
            </a:extLst>
          </p:cNvPr>
          <p:cNvSpPr txBox="1"/>
          <p:nvPr/>
        </p:nvSpPr>
        <p:spPr>
          <a:xfrm>
            <a:off x="9902576" y="9845511"/>
            <a:ext cx="8385423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1600" spc="80" dirty="0">
                <a:latin typeface="Glacial Indifference"/>
              </a:rPr>
              <a:t>UNIDAD 3: Disponibilidad y respeto al medio ambiente de la madera como material de construcción</a:t>
            </a:r>
            <a:endParaRPr lang="en-GB" sz="1600" spc="135" dirty="0"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4279293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287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765204" y="957263"/>
            <a:ext cx="7491438" cy="6396037"/>
            <a:chOff x="-2" y="-95249"/>
            <a:chExt cx="9988583" cy="8528051"/>
          </a:xfrm>
        </p:grpSpPr>
        <p:sp>
          <p:nvSpPr>
            <p:cNvPr id="8" name="TextBox 8"/>
            <p:cNvSpPr txBox="1"/>
            <p:nvPr/>
          </p:nvSpPr>
          <p:spPr>
            <a:xfrm>
              <a:off x="-2" y="-95249"/>
              <a:ext cx="9736794" cy="57451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s-ES" sz="6200" spc="310" dirty="0">
                  <a:solidFill>
                    <a:schemeClr val="bg1"/>
                  </a:solidFill>
                  <a:latin typeface="League Spartan"/>
                </a:rPr>
                <a:t>MATERIALES DE CONSTRUCCI</a:t>
              </a:r>
              <a:r>
                <a:rPr lang="es-ES" sz="6200" b="1" spc="310" dirty="0">
                  <a:solidFill>
                    <a:schemeClr val="bg1"/>
                  </a:solidFill>
                  <a:latin typeface="League Spartan"/>
                </a:rPr>
                <a:t>Ó</a:t>
              </a:r>
              <a:r>
                <a:rPr lang="es-ES" sz="6200" spc="310" dirty="0">
                  <a:solidFill>
                    <a:schemeClr val="bg1"/>
                  </a:solidFill>
                  <a:latin typeface="League Spartan"/>
                </a:rPr>
                <a:t>N DE MADERA ENCOLADA 1/4</a:t>
              </a:r>
              <a:endParaRPr lang="en-US" sz="6200" spc="310" dirty="0">
                <a:solidFill>
                  <a:schemeClr val="bg1"/>
                </a:solidFill>
                <a:latin typeface="League Spartan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2" y="6791327"/>
              <a:ext cx="9988583" cy="16414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r>
                <a:rPr lang="en-US" sz="3700" spc="185" dirty="0" err="1">
                  <a:solidFill>
                    <a:schemeClr val="bg1"/>
                  </a:solidFill>
                  <a:latin typeface="League Spartan"/>
                </a:rPr>
                <a:t>Materiales</a:t>
              </a:r>
              <a:r>
                <a:rPr lang="en-US" sz="3700" spc="185" dirty="0">
                  <a:solidFill>
                    <a:schemeClr val="bg1"/>
                  </a:solidFill>
                  <a:latin typeface="League Spartan"/>
                </a:rPr>
                <a:t> a base de </a:t>
              </a:r>
              <a:r>
                <a:rPr lang="en-US" sz="3700" spc="185" dirty="0" err="1">
                  <a:solidFill>
                    <a:schemeClr val="bg1"/>
                  </a:solidFill>
                  <a:latin typeface="League Spartan"/>
                </a:rPr>
                <a:t>madera</a:t>
              </a:r>
              <a:endParaRPr lang="en-US" sz="37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6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pSp>
        <p:nvGrpSpPr>
          <p:cNvPr id="14" name="Organization Chart 1"/>
          <p:cNvGrpSpPr>
            <a:grpSpLocks noChangeAspect="1"/>
          </p:cNvGrpSpPr>
          <p:nvPr/>
        </p:nvGrpSpPr>
        <p:grpSpPr bwMode="auto">
          <a:xfrm>
            <a:off x="10058400" y="190501"/>
            <a:ext cx="7497212" cy="1953155"/>
            <a:chOff x="1634" y="4771"/>
            <a:chExt cx="7182" cy="1503"/>
          </a:xfrm>
        </p:grpSpPr>
        <p:cxnSp>
          <p:nvCxnSpPr>
            <p:cNvPr id="4104" name="_s4104"/>
            <p:cNvCxnSpPr>
              <a:cxnSpLocks noChangeShapeType="1"/>
              <a:stCxn id="18" idx="0"/>
              <a:endCxn id="15" idx="2"/>
            </p:cNvCxnSpPr>
            <p:nvPr/>
          </p:nvCxnSpPr>
          <p:spPr bwMode="auto">
            <a:xfrm rot="16200000" flipV="1">
              <a:off x="6348" y="3997"/>
              <a:ext cx="265" cy="2511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3" name="_s4103"/>
            <p:cNvCxnSpPr>
              <a:cxnSpLocks noChangeShapeType="1"/>
              <a:stCxn id="17" idx="0"/>
              <a:endCxn id="15" idx="2"/>
            </p:cNvCxnSpPr>
            <p:nvPr/>
          </p:nvCxnSpPr>
          <p:spPr bwMode="auto">
            <a:xfrm flipV="1">
              <a:off x="5225" y="5120"/>
              <a:ext cx="0" cy="265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2" name="_s4102"/>
            <p:cNvCxnSpPr>
              <a:cxnSpLocks noChangeShapeType="1"/>
              <a:stCxn id="16" idx="0"/>
              <a:endCxn id="15" idx="2"/>
            </p:cNvCxnSpPr>
            <p:nvPr/>
          </p:nvCxnSpPr>
          <p:spPr bwMode="auto">
            <a:xfrm rot="5400000" flipH="1" flipV="1">
              <a:off x="3837" y="3997"/>
              <a:ext cx="265" cy="2511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_s4101"/>
            <p:cNvSpPr>
              <a:spLocks noChangeArrowheads="1"/>
            </p:cNvSpPr>
            <p:nvPr/>
          </p:nvSpPr>
          <p:spPr bwMode="auto">
            <a:xfrm>
              <a:off x="4145" y="4771"/>
              <a:ext cx="2160" cy="349"/>
            </a:xfrm>
            <a:prstGeom prst="roundRect">
              <a:avLst>
                <a:gd name="adj" fmla="val 16667"/>
              </a:avLst>
            </a:prstGeom>
            <a:solidFill>
              <a:srgbClr val="C5E0B3"/>
            </a:solidFill>
            <a:ln w="9525">
              <a:solidFill>
                <a:srgbClr val="538135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Materiales</a:t>
              </a:r>
              <a:r>
                <a:rPr lang="en-US" altLang="ja-JP" sz="1400" dirty="0"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 </a:t>
              </a:r>
              <a:r>
                <a:rPr lang="en-US" altLang="ja-JP" sz="1400" dirty="0" err="1"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en</a:t>
              </a:r>
              <a:r>
                <a:rPr lang="en-US" altLang="ja-JP" sz="1400" dirty="0"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 base a </a:t>
              </a:r>
              <a:r>
                <a:rPr lang="en-US" altLang="ja-JP" sz="1400" dirty="0" err="1"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tableros</a:t>
              </a:r>
              <a:r>
                <a:rPr lang="en-US" altLang="ja-JP" sz="1400" dirty="0"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 de </a:t>
              </a:r>
              <a:r>
                <a:rPr lang="en-US" altLang="ja-JP" sz="1400" dirty="0" err="1"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madera</a:t>
              </a:r>
              <a:endParaRPr kumimoji="0" lang="en-US" altLang="ja-JP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lacial Indifference" panose="020B0604020202020204" charset="0"/>
              </a:endParaRPr>
            </a:p>
          </p:txBody>
        </p:sp>
        <p:sp>
          <p:nvSpPr>
            <p:cNvPr id="16" name="_s4100"/>
            <p:cNvSpPr>
              <a:spLocks noChangeArrowheads="1"/>
            </p:cNvSpPr>
            <p:nvPr/>
          </p:nvSpPr>
          <p:spPr bwMode="auto">
            <a:xfrm>
              <a:off x="1634" y="5385"/>
              <a:ext cx="2160" cy="678"/>
            </a:xfrm>
            <a:prstGeom prst="roundRect">
              <a:avLst>
                <a:gd name="adj" fmla="val 16667"/>
              </a:avLst>
            </a:prstGeom>
            <a:solidFill>
              <a:srgbClr val="C5E0B3"/>
            </a:solidFill>
            <a:ln w="9525">
              <a:solidFill>
                <a:srgbClr val="538135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ja-JP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Tipo de panel</a:t>
              </a:r>
            </a:p>
            <a:p>
              <a:pPr marL="285750" marR="0" lvl="0" indent="-28575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es-ES" altLang="ja-JP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Una sola capa</a:t>
              </a:r>
            </a:p>
            <a:p>
              <a:pPr marL="285750" marR="0" lvl="0" indent="-28575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es-ES" altLang="ja-JP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Multicapa</a:t>
              </a:r>
              <a:endParaRPr kumimoji="0" lang="en-US" altLang="ja-JP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lacial Indifference" panose="020B0604020202020204" charset="0"/>
              </a:endParaRPr>
            </a:p>
          </p:txBody>
        </p:sp>
        <p:sp>
          <p:nvSpPr>
            <p:cNvPr id="17" name="_s4099"/>
            <p:cNvSpPr>
              <a:spLocks noChangeArrowheads="1"/>
            </p:cNvSpPr>
            <p:nvPr/>
          </p:nvSpPr>
          <p:spPr bwMode="auto">
            <a:xfrm>
              <a:off x="4145" y="5385"/>
              <a:ext cx="2160" cy="815"/>
            </a:xfrm>
            <a:prstGeom prst="roundRect">
              <a:avLst>
                <a:gd name="adj" fmla="val 16667"/>
              </a:avLst>
            </a:prstGeom>
            <a:solidFill>
              <a:srgbClr val="C5E0B3"/>
            </a:solidFill>
            <a:ln w="9525">
              <a:solidFill>
                <a:srgbClr val="538135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Tipo de </a:t>
              </a:r>
              <a:r>
                <a:rPr kumimoji="0" lang="en-US" altLang="ja-JP" sz="1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elemento</a:t>
              </a:r>
              <a:endParaRPr kumimoji="0" lang="en-US" altLang="ja-JP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endParaRPr>
            </a:p>
            <a:p>
              <a:pPr marL="285750" marR="0" lvl="0" indent="-28575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en-US" altLang="ja-JP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Madera </a:t>
              </a:r>
              <a:r>
                <a:rPr kumimoji="0" lang="en-US" altLang="ja-JP" sz="1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maciza</a:t>
              </a:r>
              <a:r>
                <a:rPr kumimoji="0" lang="en-US" altLang="ja-JP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 </a:t>
              </a:r>
              <a:r>
                <a:rPr kumimoji="0" lang="en-US" altLang="ja-JP" sz="1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encolada</a:t>
              </a:r>
              <a:endParaRPr kumimoji="0" lang="en-US" altLang="ja-JP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endParaRPr>
            </a:p>
            <a:p>
              <a:pPr marL="285750" marR="0" lvl="0" indent="-28575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en-US" altLang="ja-JP" sz="1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Laminillas</a:t>
              </a:r>
              <a:r>
                <a:rPr kumimoji="0" lang="en-US" altLang="ja-JP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 de </a:t>
              </a:r>
              <a:r>
                <a:rPr kumimoji="0" lang="en-US" altLang="ja-JP" sz="1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madera</a:t>
              </a:r>
              <a:r>
                <a:rPr kumimoji="0" lang="en-US" altLang="ja-JP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 </a:t>
              </a:r>
              <a:r>
                <a:rPr kumimoji="0" lang="en-US" altLang="ja-JP" sz="1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encoladas</a:t>
              </a:r>
              <a:endParaRPr kumimoji="0" lang="en-US" altLang="ja-JP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lacial Indifference" panose="020B0604020202020204" charset="0"/>
              </a:endParaRPr>
            </a:p>
          </p:txBody>
        </p:sp>
        <p:sp>
          <p:nvSpPr>
            <p:cNvPr id="18" name="_s4098"/>
            <p:cNvSpPr>
              <a:spLocks noChangeArrowheads="1"/>
            </p:cNvSpPr>
            <p:nvPr/>
          </p:nvSpPr>
          <p:spPr bwMode="auto">
            <a:xfrm>
              <a:off x="6656" y="5385"/>
              <a:ext cx="2160" cy="889"/>
            </a:xfrm>
            <a:prstGeom prst="roundRect">
              <a:avLst>
                <a:gd name="adj" fmla="val 16667"/>
              </a:avLst>
            </a:prstGeom>
            <a:solidFill>
              <a:srgbClr val="C5E0B3"/>
            </a:solidFill>
            <a:ln w="9525">
              <a:solidFill>
                <a:srgbClr val="538135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ja-JP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Tipo de junta</a:t>
              </a:r>
            </a:p>
            <a:p>
              <a:pPr marL="285750" marR="0" lvl="0" indent="-28575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es-ES" altLang="ja-JP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Vigas con agujeros</a:t>
              </a:r>
            </a:p>
            <a:p>
              <a:pPr marL="285750" marR="0" lvl="0" indent="-28575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es-ES" altLang="ja-JP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Combinar con aislamiento acústico o térmico</a:t>
              </a:r>
              <a:endParaRPr kumimoji="0" lang="en-US" altLang="ja-JP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lacial Indifference" panose="020B060402020202020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9586042" y="7459484"/>
            <a:ext cx="4131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kern="1000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Madera laminada GLT y sin pegamento</a:t>
            </a:r>
            <a:endParaRPr lang="en-US" dirty="0">
              <a:solidFill>
                <a:srgbClr val="456A2C"/>
              </a:solidFill>
              <a:latin typeface="Glacial Indifference" panose="020B0604020202020204" charset="0"/>
            </a:endParaRPr>
          </a:p>
        </p:txBody>
      </p:sp>
      <p:pic>
        <p:nvPicPr>
          <p:cNvPr id="4111" name="Picture 15" descr="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65" r="50467" b="3993"/>
          <a:stretch>
            <a:fillRect/>
          </a:stretch>
        </p:blipFill>
        <p:spPr bwMode="auto">
          <a:xfrm>
            <a:off x="9501364" y="7873500"/>
            <a:ext cx="1764643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6" descr="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6" t="49265" b="4852"/>
          <a:stretch>
            <a:fillRect/>
          </a:stretch>
        </p:blipFill>
        <p:spPr bwMode="auto">
          <a:xfrm>
            <a:off x="11312266" y="7873500"/>
            <a:ext cx="1668214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http://media.treehugger.com/assets/images/2011/11/iclt_section.jpg.650x0_q70_crop-smar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47"/>
          <a:stretch>
            <a:fillRect/>
          </a:stretch>
        </p:blipFill>
        <p:spPr bwMode="auto">
          <a:xfrm>
            <a:off x="13102256" y="7960934"/>
            <a:ext cx="166243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 descr="C:\Users\Uldis\Pictures\ertyj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464" y="4430976"/>
            <a:ext cx="6987826" cy="165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12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3033" y="6471342"/>
            <a:ext cx="2058035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 descr="2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9600" y="6502400"/>
            <a:ext cx="2221865" cy="1079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/>
        </p:nvSpPr>
        <p:spPr>
          <a:xfrm>
            <a:off x="9630329" y="2257041"/>
            <a:ext cx="83854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1400" spc="-30" dirty="0">
                <a:solidFill>
                  <a:srgbClr val="456A2C"/>
                </a:solidFill>
                <a:latin typeface="Glacial Indifference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Requisitos para la creación de estos materiales: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400" spc="-30" dirty="0">
                <a:solidFill>
                  <a:srgbClr val="456A2C"/>
                </a:solidFill>
                <a:latin typeface="Glacial Indifference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Se debe utilizar madera de calidad y resistencia en las capas exteriores,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400" spc="-30" dirty="0">
                <a:solidFill>
                  <a:srgbClr val="456A2C"/>
                </a:solidFill>
                <a:latin typeface="Glacial Indifference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Se utiliza una “</a:t>
            </a:r>
            <a:r>
              <a:rPr lang="es-ES" sz="1400" spc="-30" dirty="0" err="1">
                <a:solidFill>
                  <a:srgbClr val="456A2C"/>
                </a:solidFill>
                <a:latin typeface="Glacial Indifference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finger</a:t>
            </a:r>
            <a:r>
              <a:rPr lang="es-ES" sz="1400" spc="-30" dirty="0">
                <a:solidFill>
                  <a:srgbClr val="456A2C"/>
                </a:solidFill>
                <a:latin typeface="Glacial Indifference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400" spc="-30" dirty="0" err="1">
                <a:solidFill>
                  <a:srgbClr val="456A2C"/>
                </a:solidFill>
                <a:latin typeface="Glacial Indifference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joint</a:t>
            </a:r>
            <a:r>
              <a:rPr lang="es-ES" sz="1400" spc="-30" dirty="0">
                <a:solidFill>
                  <a:srgbClr val="456A2C"/>
                </a:solidFill>
                <a:latin typeface="Glacial Indifference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” para conectar elementos individuales en longitud, se permite la unión encolada en algunos lugares,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400" spc="-30" dirty="0">
                <a:solidFill>
                  <a:srgbClr val="456A2C"/>
                </a:solidFill>
                <a:latin typeface="Glacial Indifference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las capas impares se disponen simétricamente con respecto al eje central-neutro del material,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400" spc="-30" dirty="0">
                <a:solidFill>
                  <a:srgbClr val="456A2C"/>
                </a:solidFill>
                <a:latin typeface="Glacial Indifference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la ubicación de los anillos de crecimiento en las capas adherentes debe estar compensada.</a:t>
            </a:r>
            <a:endParaRPr lang="en-US" sz="1400" dirty="0">
              <a:solidFill>
                <a:srgbClr val="456A2C"/>
              </a:solidFill>
              <a:effectLst/>
              <a:latin typeface="Glacial Indifference" panose="020B060402020202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426823" y="4063476"/>
            <a:ext cx="5765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kern="1000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Creación de los paneles de madera maciza monocapa</a:t>
            </a:r>
            <a:endParaRPr lang="en-US" b="1" dirty="0">
              <a:solidFill>
                <a:srgbClr val="456A2C"/>
              </a:solidFill>
              <a:latin typeface="Glacial Indifference" panose="020B060402020202020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540400" y="6434682"/>
            <a:ext cx="4441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kern="1000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Madera redonda de pequeño diámetro para la producción de vigas</a:t>
            </a:r>
            <a:endParaRPr lang="en-US" dirty="0">
              <a:solidFill>
                <a:srgbClr val="456A2C"/>
              </a:solidFill>
              <a:latin typeface="Glacial Indifference" panose="020B060402020202020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82040" y="9354717"/>
            <a:ext cx="9144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0" indent="-685800">
              <a:tabLst>
                <a:tab pos="685800" algn="l"/>
                <a:tab pos="457200" algn="l"/>
              </a:tabLst>
            </a:pPr>
            <a:r>
              <a:rPr lang="en-US" sz="1000" dirty="0">
                <a:solidFill>
                  <a:schemeClr val="bg1"/>
                </a:solidFill>
                <a:latin typeface="Glacial Indifference" panose="020B0604020202020204" charset="0"/>
              </a:rPr>
              <a:t>http://www.treehugger.com/sustainable-product-design/interlocking-cross-laminated-timber-could-use-square-miles-beetle-killed-lumber.html </a:t>
            </a:r>
          </a:p>
          <a:p>
            <a:pPr marL="685800" indent="-685800">
              <a:tabLst>
                <a:tab pos="685800" algn="l"/>
                <a:tab pos="457200" algn="l"/>
              </a:tabLst>
            </a:pPr>
            <a:r>
              <a:rPr lang="en-US" sz="1000" dirty="0">
                <a:solidFill>
                  <a:schemeClr val="bg1"/>
                </a:solidFill>
                <a:latin typeface="Glacial Indifference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7.%20 Neue%20 Holzwerkstoffe%20S.7.1_ 7.12.pdf</a:t>
            </a:r>
            <a:r>
              <a:rPr lang="en-US" sz="1000" kern="1000" dirty="0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000" dirty="0">
              <a:solidFill>
                <a:schemeClr val="bg1"/>
              </a:solidFill>
              <a:latin typeface="Glacial Indifference" panose="020B0604020202020204" charset="0"/>
            </a:endParaRPr>
          </a:p>
        </p:txBody>
      </p:sp>
      <p:sp>
        <p:nvSpPr>
          <p:cNvPr id="30" name="TextBox 9">
            <a:extLst>
              <a:ext uri="{FF2B5EF4-FFF2-40B4-BE49-F238E27FC236}">
                <a16:creationId xmlns:a16="http://schemas.microsoft.com/office/drawing/2014/main" id="{525DC175-6C2A-43D0-880F-8B0CF05211BF}"/>
              </a:ext>
            </a:extLst>
          </p:cNvPr>
          <p:cNvSpPr txBox="1"/>
          <p:nvPr/>
        </p:nvSpPr>
        <p:spPr>
          <a:xfrm>
            <a:off x="9902576" y="9685461"/>
            <a:ext cx="8385423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1600" spc="80" dirty="0">
                <a:latin typeface="Glacial Indifference"/>
              </a:rPr>
              <a:t>UNIDAD 3: Disponibilidad y respeto al medio ambiente de la madera como material de construcción</a:t>
            </a:r>
            <a:endParaRPr lang="en-GB" sz="1600" spc="135" dirty="0"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642912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287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670186" y="957263"/>
            <a:ext cx="7491438" cy="5015012"/>
            <a:chOff x="-126693" y="-95249"/>
            <a:chExt cx="9988583" cy="6686684"/>
          </a:xfrm>
        </p:grpSpPr>
        <p:sp>
          <p:nvSpPr>
            <p:cNvPr id="8" name="TextBox 8"/>
            <p:cNvSpPr txBox="1"/>
            <p:nvPr/>
          </p:nvSpPr>
          <p:spPr>
            <a:xfrm>
              <a:off x="-2" y="-95249"/>
              <a:ext cx="9736794" cy="57451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s-ES" sz="6200" spc="310" dirty="0">
                  <a:solidFill>
                    <a:schemeClr val="bg1"/>
                  </a:solidFill>
                  <a:latin typeface="League Spartan"/>
                </a:rPr>
                <a:t>MATERIALES DE CONSTRUCCI</a:t>
              </a:r>
              <a:r>
                <a:rPr lang="es-ES" sz="6200" b="1" spc="310" dirty="0">
                  <a:solidFill>
                    <a:schemeClr val="bg1"/>
                  </a:solidFill>
                  <a:latin typeface="League Spartan"/>
                </a:rPr>
                <a:t>Ó</a:t>
              </a:r>
              <a:r>
                <a:rPr lang="es-ES" sz="6200" spc="310" dirty="0">
                  <a:solidFill>
                    <a:schemeClr val="bg1"/>
                  </a:solidFill>
                  <a:latin typeface="League Spartan"/>
                </a:rPr>
                <a:t>N DE MADERA ENCOLADA 2/4</a:t>
              </a:r>
              <a:endParaRPr lang="en-US" sz="6200" spc="310" dirty="0">
                <a:solidFill>
                  <a:schemeClr val="bg1"/>
                </a:solidFill>
                <a:latin typeface="League Spartan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126693" y="5770698"/>
              <a:ext cx="9988583" cy="8207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r>
                <a:rPr lang="en-US" sz="3700" spc="185" dirty="0" err="1">
                  <a:solidFill>
                    <a:schemeClr val="bg1"/>
                  </a:solidFill>
                  <a:latin typeface="League Spartan"/>
                </a:rPr>
                <a:t>Materiales</a:t>
              </a:r>
              <a:r>
                <a:rPr lang="en-US" sz="3700" spc="185" dirty="0">
                  <a:solidFill>
                    <a:schemeClr val="bg1"/>
                  </a:solidFill>
                  <a:latin typeface="League Spartan"/>
                </a:rPr>
                <a:t> a base de </a:t>
              </a:r>
              <a:r>
                <a:rPr lang="en-US" sz="3700" spc="185" dirty="0" err="1">
                  <a:solidFill>
                    <a:schemeClr val="bg1"/>
                  </a:solidFill>
                  <a:latin typeface="League Spartan"/>
                </a:rPr>
                <a:t>chapa</a:t>
              </a:r>
              <a:endParaRPr lang="en-US" sz="37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7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pSp>
        <p:nvGrpSpPr>
          <p:cNvPr id="12" name="Organization Chart 1"/>
          <p:cNvGrpSpPr>
            <a:grpSpLocks noChangeAspect="1"/>
          </p:cNvGrpSpPr>
          <p:nvPr/>
        </p:nvGrpSpPr>
        <p:grpSpPr bwMode="auto">
          <a:xfrm>
            <a:off x="9451178" y="114300"/>
            <a:ext cx="8683887" cy="2585934"/>
            <a:chOff x="1427" y="4771"/>
            <a:chExt cx="7946" cy="1553"/>
          </a:xfrm>
        </p:grpSpPr>
        <p:cxnSp>
          <p:nvCxnSpPr>
            <p:cNvPr id="5128" name="_s5128"/>
            <p:cNvCxnSpPr>
              <a:cxnSpLocks noChangeShapeType="1"/>
              <a:stCxn id="17" idx="0"/>
              <a:endCxn id="14" idx="2"/>
            </p:cNvCxnSpPr>
            <p:nvPr/>
          </p:nvCxnSpPr>
          <p:spPr bwMode="auto">
            <a:xfrm rot="16200000" flipV="1">
              <a:off x="6648" y="3816"/>
              <a:ext cx="352" cy="2785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7" name="_s5127"/>
            <p:cNvCxnSpPr>
              <a:cxnSpLocks noChangeShapeType="1"/>
              <a:stCxn id="16" idx="0"/>
              <a:endCxn id="14" idx="2"/>
            </p:cNvCxnSpPr>
            <p:nvPr/>
          </p:nvCxnSpPr>
          <p:spPr bwMode="auto">
            <a:xfrm rot="5400000" flipH="1">
              <a:off x="5347" y="5117"/>
              <a:ext cx="352" cy="183"/>
            </a:xfrm>
            <a:prstGeom prst="bentConnector3">
              <a:avLst>
                <a:gd name="adj1" fmla="val 27481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6" name="_s5126"/>
            <p:cNvCxnSpPr>
              <a:cxnSpLocks noChangeShapeType="1"/>
              <a:stCxn id="15" idx="0"/>
              <a:endCxn id="14" idx="2"/>
            </p:cNvCxnSpPr>
            <p:nvPr/>
          </p:nvCxnSpPr>
          <p:spPr bwMode="auto">
            <a:xfrm rot="5400000" flipH="1" flipV="1">
              <a:off x="3938" y="3892"/>
              <a:ext cx="352" cy="2634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_s5125"/>
            <p:cNvSpPr>
              <a:spLocks noChangeArrowheads="1"/>
            </p:cNvSpPr>
            <p:nvPr/>
          </p:nvSpPr>
          <p:spPr bwMode="auto">
            <a:xfrm>
              <a:off x="4351" y="4771"/>
              <a:ext cx="2160" cy="262"/>
            </a:xfrm>
            <a:prstGeom prst="roundRect">
              <a:avLst>
                <a:gd name="adj" fmla="val 16667"/>
              </a:avLst>
            </a:prstGeom>
            <a:solidFill>
              <a:srgbClr val="C5E0B3"/>
            </a:solidFill>
            <a:ln w="9525">
              <a:solidFill>
                <a:srgbClr val="538135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Materiales</a:t>
              </a:r>
              <a:r>
                <a:rPr kumimoji="0" lang="en-US" altLang="ja-JP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 a base de </a:t>
              </a:r>
              <a:r>
                <a:rPr kumimoji="0" lang="en-US" altLang="ja-JP" sz="1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chapa</a:t>
              </a:r>
              <a:endParaRPr kumimoji="0" lang="en-US" altLang="ja-JP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lacial Indifference" panose="020B0604020202020204" charset="0"/>
              </a:endParaRPr>
            </a:p>
          </p:txBody>
        </p:sp>
        <p:sp>
          <p:nvSpPr>
            <p:cNvPr id="15" name="_s5124"/>
            <p:cNvSpPr>
              <a:spLocks noChangeArrowheads="1"/>
            </p:cNvSpPr>
            <p:nvPr/>
          </p:nvSpPr>
          <p:spPr bwMode="auto">
            <a:xfrm>
              <a:off x="1427" y="5385"/>
              <a:ext cx="2741" cy="848"/>
            </a:xfrm>
            <a:prstGeom prst="roundRect">
              <a:avLst>
                <a:gd name="adj" fmla="val 16667"/>
              </a:avLst>
            </a:prstGeom>
            <a:solidFill>
              <a:srgbClr val="C5E0B3"/>
            </a:solidFill>
            <a:ln w="9525">
              <a:solidFill>
                <a:srgbClr val="538135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Densificado</a:t>
              </a:r>
              <a:r>
                <a:rPr kumimoji="0" lang="en-US" altLang="ja-JP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 / No </a:t>
              </a:r>
              <a:r>
                <a:rPr kumimoji="0" lang="en-US" altLang="ja-JP" sz="1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densificado</a:t>
              </a:r>
              <a:endParaRPr kumimoji="0" lang="en-US" altLang="ja-JP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endParaRPr>
            </a:p>
            <a:p>
              <a:pPr marL="285750" marR="0" lvl="0" indent="-28575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en-US" altLang="ja-JP" sz="1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Contrachapado</a:t>
              </a:r>
              <a:r>
                <a:rPr kumimoji="0" lang="en-US" altLang="ja-JP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 (U)</a:t>
              </a:r>
            </a:p>
            <a:p>
              <a:pPr marL="285750" marR="0" lvl="0" indent="-28575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en-US" altLang="ja-JP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Madera de </a:t>
              </a:r>
              <a:r>
                <a:rPr kumimoji="0" lang="en-US" altLang="ja-JP" sz="1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chapa</a:t>
              </a:r>
              <a:r>
                <a:rPr kumimoji="0" lang="en-US" altLang="ja-JP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 </a:t>
              </a:r>
              <a:r>
                <a:rPr kumimoji="0" lang="en-US" altLang="ja-JP" sz="1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laminada</a:t>
              </a:r>
              <a:r>
                <a:rPr kumimoji="0" lang="en-US" altLang="ja-JP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 (U)</a:t>
              </a:r>
            </a:p>
            <a:p>
              <a:pPr marL="285750" marR="0" lvl="0" indent="-28575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en-US" altLang="ja-JP" sz="1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Contrachapado</a:t>
              </a:r>
              <a:r>
                <a:rPr kumimoji="0" lang="en-US" altLang="ja-JP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 de </a:t>
              </a:r>
              <a:r>
                <a:rPr kumimoji="0" lang="en-US" altLang="ja-JP" sz="1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baquelita</a:t>
              </a:r>
              <a:r>
                <a:rPr kumimoji="0" lang="en-US" altLang="ja-JP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 (D)</a:t>
              </a:r>
              <a:endParaRPr kumimoji="0" lang="en-US" altLang="ja-JP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lacial Indifference" panose="020B0604020202020204" charset="0"/>
              </a:endParaRPr>
            </a:p>
          </p:txBody>
        </p:sp>
        <p:sp>
          <p:nvSpPr>
            <p:cNvPr id="16" name="_s5123"/>
            <p:cNvSpPr>
              <a:spLocks noChangeArrowheads="1"/>
            </p:cNvSpPr>
            <p:nvPr/>
          </p:nvSpPr>
          <p:spPr bwMode="auto">
            <a:xfrm>
              <a:off x="4351" y="5385"/>
              <a:ext cx="2526" cy="710"/>
            </a:xfrm>
            <a:prstGeom prst="roundRect">
              <a:avLst>
                <a:gd name="adj" fmla="val 16667"/>
              </a:avLst>
            </a:prstGeom>
            <a:solidFill>
              <a:srgbClr val="C5E0B3"/>
            </a:solidFill>
            <a:ln w="9525">
              <a:solidFill>
                <a:srgbClr val="538135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Tipo de </a:t>
              </a:r>
              <a:r>
                <a:rPr kumimoji="0" lang="en-US" altLang="ja-JP" sz="1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chapa</a:t>
              </a:r>
              <a:endParaRPr kumimoji="0" lang="en-US" altLang="ja-JP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endParaRPr>
            </a:p>
            <a:p>
              <a:pPr marL="285750" marR="0" lvl="0" indent="-28575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en-US" altLang="ja-JP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Hoja de </a:t>
              </a:r>
              <a:r>
                <a:rPr kumimoji="0" lang="en-US" altLang="ja-JP" sz="1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chapa</a:t>
              </a:r>
              <a:r>
                <a:rPr kumimoji="0" lang="en-US" altLang="ja-JP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 </a:t>
              </a:r>
              <a:r>
                <a:rPr kumimoji="0" lang="en-US" altLang="ja-JP" sz="1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completa</a:t>
              </a:r>
              <a:r>
                <a:rPr kumimoji="0" lang="en-US" altLang="ja-JP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 (</a:t>
              </a:r>
              <a:r>
                <a:rPr kumimoji="0" lang="en-US" altLang="ja-JP" sz="1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madera</a:t>
              </a:r>
              <a:r>
                <a:rPr kumimoji="0" lang="en-US" altLang="ja-JP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 </a:t>
              </a:r>
              <a:r>
                <a:rPr kumimoji="0" lang="en-US" altLang="ja-JP" sz="1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contrachapada</a:t>
              </a:r>
              <a:r>
                <a:rPr kumimoji="0" lang="en-US" altLang="ja-JP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, LVL)</a:t>
              </a:r>
            </a:p>
            <a:p>
              <a:pPr marL="285750" marR="0" lvl="0" indent="-28575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en-US" altLang="ja-JP" sz="1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Lineas</a:t>
              </a:r>
              <a:r>
                <a:rPr kumimoji="0" lang="en-US" altLang="ja-JP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 de </a:t>
              </a:r>
              <a:r>
                <a:rPr kumimoji="0" lang="en-US" altLang="ja-JP" sz="1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chapa</a:t>
              </a:r>
              <a:r>
                <a:rPr kumimoji="0" lang="en-US" altLang="ja-JP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 (</a:t>
              </a:r>
              <a:r>
                <a:rPr kumimoji="0" lang="en-US" altLang="ja-JP" sz="1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Parrallam</a:t>
              </a:r>
              <a:r>
                <a:rPr kumimoji="0" lang="en-US" altLang="ja-JP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)</a:t>
              </a:r>
              <a:endParaRPr kumimoji="0" lang="en-US" altLang="ja-JP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lacial Indifference" panose="020B0604020202020204" charset="0"/>
              </a:endParaRPr>
            </a:p>
          </p:txBody>
        </p:sp>
        <p:sp>
          <p:nvSpPr>
            <p:cNvPr id="17" name="_s5122"/>
            <p:cNvSpPr>
              <a:spLocks noChangeArrowheads="1"/>
            </p:cNvSpPr>
            <p:nvPr/>
          </p:nvSpPr>
          <p:spPr bwMode="auto">
            <a:xfrm>
              <a:off x="7060" y="5385"/>
              <a:ext cx="2313" cy="939"/>
            </a:xfrm>
            <a:prstGeom prst="roundRect">
              <a:avLst>
                <a:gd name="adj" fmla="val 16667"/>
              </a:avLst>
            </a:prstGeom>
            <a:solidFill>
              <a:srgbClr val="C5E0B3"/>
            </a:solidFill>
            <a:ln w="9525">
              <a:solidFill>
                <a:srgbClr val="538135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Orientación</a:t>
              </a:r>
              <a:r>
                <a:rPr kumimoji="0" lang="en-US" altLang="ja-JP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 de </a:t>
              </a:r>
              <a:r>
                <a:rPr kumimoji="0" lang="en-US" altLang="ja-JP" sz="1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chapas</a:t>
              </a:r>
              <a:endParaRPr kumimoji="0" lang="en-US" altLang="ja-JP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endParaRPr>
            </a:p>
            <a:p>
              <a:pPr marL="285750" marR="0" lvl="0" indent="-28575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en-US" altLang="ja-JP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90</a:t>
              </a:r>
              <a:r>
                <a:rPr kumimoji="0" lang="en-US" altLang="ja-JP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  <a:sym typeface="Symbol" panose="05050102010706020507" pitchFamily="18" charset="2"/>
                </a:rPr>
                <a:t>  </a:t>
              </a:r>
              <a:r>
                <a:rPr kumimoji="0" lang="en-US" altLang="ja-JP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 entre </a:t>
              </a:r>
              <a:r>
                <a:rPr kumimoji="0" lang="en-US" altLang="ja-JP" sz="1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sí</a:t>
              </a:r>
              <a:r>
                <a:rPr kumimoji="0" lang="en-US" altLang="ja-JP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 (</a:t>
              </a:r>
              <a:r>
                <a:rPr kumimoji="0" lang="en-US" altLang="ja-JP" sz="1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madera</a:t>
              </a:r>
              <a:r>
                <a:rPr kumimoji="0" lang="en-US" altLang="ja-JP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 </a:t>
              </a:r>
              <a:r>
                <a:rPr kumimoji="0" lang="en-US" altLang="ja-JP" sz="1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contrachapada</a:t>
              </a:r>
              <a:r>
                <a:rPr kumimoji="0" lang="en-US" altLang="ja-JP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)</a:t>
              </a:r>
            </a:p>
            <a:p>
              <a:pPr marL="285750" marR="0" lvl="0" indent="-28575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en-US" altLang="ja-JP" sz="1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Fibras</a:t>
              </a:r>
              <a:r>
                <a:rPr kumimoji="0" lang="en-US" altLang="ja-JP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 </a:t>
              </a:r>
              <a:r>
                <a:rPr kumimoji="0" lang="en-US" altLang="ja-JP" sz="1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paralelas</a:t>
              </a:r>
              <a:r>
                <a:rPr kumimoji="0" lang="en-US" altLang="ja-JP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 (LVL)</a:t>
              </a:r>
            </a:p>
            <a:p>
              <a:pPr marL="285750" marR="0" lvl="0" indent="-28575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en-US" altLang="ja-JP" sz="1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Diferentes</a:t>
              </a:r>
              <a:r>
                <a:rPr kumimoji="0" lang="en-US" altLang="ja-JP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 </a:t>
              </a:r>
              <a:r>
                <a:rPr kumimoji="0" lang="en-US" altLang="ja-JP" sz="1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formas</a:t>
              </a:r>
              <a:r>
                <a:rPr kumimoji="0" lang="en-US" altLang="ja-JP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 (</a:t>
              </a:r>
              <a:r>
                <a:rPr kumimoji="0" lang="en-US" altLang="ja-JP" sz="1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madera</a:t>
              </a:r>
              <a:r>
                <a:rPr kumimoji="0" lang="en-US" altLang="ja-JP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 </a:t>
              </a:r>
              <a:r>
                <a:rPr kumimoji="0" lang="en-US" altLang="ja-JP" sz="1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contrachapada</a:t>
              </a:r>
              <a:r>
                <a:rPr kumimoji="0" lang="en-US" altLang="ja-JP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 especial)</a:t>
              </a:r>
              <a:endParaRPr kumimoji="0" lang="en-US" altLang="ja-JP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  <a:sym typeface="Symbol" panose="05050102010706020507" pitchFamily="18" charset="2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9528423" y="6693575"/>
            <a:ext cx="9144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1400" spc="-30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Como material de construcción, la madera contrachapada se puede utilizar para: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400" spc="-30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Estructuras auxiliares de techo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400" spc="-30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Revestimiento del subsuelo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400" spc="-30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Revestimiento de refuerzo para muros y estructuras portantes.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400" spc="-30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Revestimiento interior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400" spc="-30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Suelos de balcones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400" spc="-30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Plataformas de andamios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400" spc="-30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Moldes de hormigón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400" spc="-30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Vallas de obra</a:t>
            </a:r>
            <a:endParaRPr lang="en-US" sz="1400" dirty="0">
              <a:solidFill>
                <a:srgbClr val="456A2C"/>
              </a:solidFill>
              <a:latin typeface="Glacial Indifference" panose="020B0604020202020204" charset="0"/>
            </a:endParaRPr>
          </a:p>
        </p:txBody>
      </p:sp>
      <p:pic>
        <p:nvPicPr>
          <p:cNvPr id="5135" name="Picture 15" descr="Riga Pl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920" y="5143499"/>
            <a:ext cx="1570599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 descr="Metsä Wood Kerto® LVL Qp-beam | Wood Produc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9524" y="5124851"/>
            <a:ext cx="1570599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Att&amp;emacr;lu rezult&amp;amacr;ti vaic&amp;amacr;jumam “resin impregnated plywood”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489" y="5016500"/>
            <a:ext cx="1719580" cy="12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ctangle 18"/>
          <p:cNvSpPr/>
          <p:nvPr/>
        </p:nvSpPr>
        <p:spPr>
          <a:xfrm>
            <a:off x="9601200" y="2875237"/>
            <a:ext cx="83753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1400" spc="-30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Clase de calidad de la superficie de madera contrachapada con superficie de chapa de abedul:</a:t>
            </a:r>
          </a:p>
          <a:p>
            <a:pPr algn="just">
              <a:spcAft>
                <a:spcPts val="0"/>
              </a:spcAft>
            </a:pPr>
            <a:r>
              <a:rPr lang="es-ES" sz="1400" spc="-30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A (E): calidad especial impecable (solo disponible de forma limitada).</a:t>
            </a:r>
          </a:p>
          <a:p>
            <a:pPr algn="just">
              <a:spcAft>
                <a:spcPts val="0"/>
              </a:spcAft>
            </a:pPr>
            <a:r>
              <a:rPr lang="es-ES" sz="1400" spc="-30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B (I) - superficie lacada o encerada.</a:t>
            </a:r>
          </a:p>
          <a:p>
            <a:pPr algn="just">
              <a:spcAft>
                <a:spcPts val="0"/>
              </a:spcAft>
            </a:pPr>
            <a:r>
              <a:rPr lang="es-ES" sz="1400" spc="-30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S (II) - superficies que se pueden pintar.</a:t>
            </a:r>
          </a:p>
          <a:p>
            <a:pPr algn="just">
              <a:spcAft>
                <a:spcPts val="0"/>
              </a:spcAft>
            </a:pPr>
            <a:r>
              <a:rPr lang="es-ES" sz="1400" spc="-30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BB (III) - calidad normal, por ejemplo, bajo revestimientos, la calidad más común en estructuras.</a:t>
            </a:r>
          </a:p>
          <a:p>
            <a:pPr algn="just">
              <a:spcAft>
                <a:spcPts val="0"/>
              </a:spcAft>
            </a:pPr>
            <a:r>
              <a:rPr lang="es-ES" sz="1400" spc="-30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WG (IV): para aplicaciones menos exigentes, una calidad que no se puede reparar</a:t>
            </a:r>
            <a:endParaRPr lang="en-US" sz="1400" dirty="0">
              <a:solidFill>
                <a:srgbClr val="456A2C"/>
              </a:solidFill>
              <a:effectLst/>
              <a:latin typeface="Glacial Indifference" panose="020B0604020202020204" charset="0"/>
              <a:ea typeface="MS Mincho" panose="02020609040205080304" pitchFamily="49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045421" y="4435614"/>
            <a:ext cx="3757439" cy="6117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810"/>
              </a:lnSpc>
            </a:pPr>
            <a:r>
              <a:rPr lang="en-US" b="1" spc="185" dirty="0" err="1">
                <a:solidFill>
                  <a:srgbClr val="456A2C"/>
                </a:solidFill>
                <a:latin typeface="Glacial Indifference" panose="020B0604020202020204" charset="0"/>
              </a:rPr>
              <a:t>Materiales</a:t>
            </a:r>
            <a:r>
              <a:rPr lang="en-US" b="1" spc="185" dirty="0">
                <a:solidFill>
                  <a:srgbClr val="456A2C"/>
                </a:solidFill>
                <a:latin typeface="Glacial Indifference" panose="020B0604020202020204" charset="0"/>
              </a:rPr>
              <a:t> a base de </a:t>
            </a:r>
            <a:r>
              <a:rPr lang="en-US" b="1" spc="185" dirty="0" err="1">
                <a:solidFill>
                  <a:srgbClr val="456A2C"/>
                </a:solidFill>
                <a:latin typeface="Glacial Indifference" panose="020B0604020202020204" charset="0"/>
              </a:rPr>
              <a:t>chapa</a:t>
            </a:r>
            <a:endParaRPr lang="en-US" b="1" spc="185" dirty="0">
              <a:solidFill>
                <a:srgbClr val="456A2C"/>
              </a:solidFill>
              <a:latin typeface="Glacial Indifference" panose="020B060402020202020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192190" y="5917647"/>
            <a:ext cx="7709609" cy="598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810"/>
              </a:lnSpc>
            </a:pPr>
            <a:r>
              <a:rPr lang="en-US" sz="1400" b="1" spc="185" dirty="0">
                <a:solidFill>
                  <a:srgbClr val="456A2C"/>
                </a:solidFill>
                <a:latin typeface="Glacial Indifference" panose="020B0604020202020204" charset="0"/>
              </a:rPr>
              <a:t>Madera </a:t>
            </a:r>
            <a:r>
              <a:rPr lang="en-US" sz="1400" b="1" spc="185" dirty="0" err="1">
                <a:solidFill>
                  <a:srgbClr val="456A2C"/>
                </a:solidFill>
                <a:latin typeface="Glacial Indifference" panose="020B0604020202020204" charset="0"/>
              </a:rPr>
              <a:t>contrachapada</a:t>
            </a:r>
            <a:r>
              <a:rPr lang="en-US" sz="1400" b="1" spc="185" dirty="0">
                <a:solidFill>
                  <a:srgbClr val="456A2C"/>
                </a:solidFill>
                <a:latin typeface="Glacial Indifference" panose="020B0604020202020204" charset="0"/>
              </a:rPr>
              <a:t>	    LVL		  </a:t>
            </a:r>
            <a:r>
              <a:rPr lang="en-US" sz="1400" b="1" spc="185" dirty="0" err="1">
                <a:solidFill>
                  <a:srgbClr val="456A2C"/>
                </a:solidFill>
                <a:latin typeface="Glacial Indifference" panose="020B0604020202020204" charset="0"/>
              </a:rPr>
              <a:t>Baquelita</a:t>
            </a:r>
            <a:endParaRPr lang="en-US" sz="1400" b="1" spc="185" dirty="0">
              <a:solidFill>
                <a:srgbClr val="456A2C"/>
              </a:solidFill>
              <a:latin typeface="Glacial Indifference" panose="020B060402020202020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48190" y="9271635"/>
            <a:ext cx="9144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kern="1000" dirty="0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https://www.finieris.com/en/products/plywood/raw-plywood/riga-ply</a:t>
            </a:r>
            <a:endParaRPr lang="en-US" sz="1000" kern="1000" dirty="0">
              <a:solidFill>
                <a:schemeClr val="bg1"/>
              </a:solidFill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r>
              <a:rPr lang="en-US" sz="1000" kern="1000" dirty="0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https://www.woodproducts.fi/metsa-wood-kertor-lvl-qp-beam</a:t>
            </a:r>
          </a:p>
          <a:p>
            <a:r>
              <a:rPr lang="en-US" sz="1000" dirty="0">
                <a:solidFill>
                  <a:schemeClr val="bg1"/>
                </a:solidFill>
                <a:latin typeface="Glacial Indifference" panose="020B0604020202020204" charset="0"/>
              </a:rPr>
              <a:t>https://www.storaenso.com/en/newsroom/news/2020/6/developing-a-lignin-based-resin-for-plywood</a:t>
            </a:r>
          </a:p>
          <a:p>
            <a:r>
              <a:rPr lang="en-US" sz="1000" dirty="0">
                <a:solidFill>
                  <a:schemeClr val="bg1"/>
                </a:solidFill>
                <a:latin typeface="Glacial Indifference" panose="020B0604020202020204" charset="0"/>
              </a:rPr>
              <a:t>https://www.woodproducts.fi/content/plywood</a:t>
            </a:r>
          </a:p>
        </p:txBody>
      </p:sp>
      <p:sp>
        <p:nvSpPr>
          <p:cNvPr id="28" name="TextBox 9">
            <a:extLst>
              <a:ext uri="{FF2B5EF4-FFF2-40B4-BE49-F238E27FC236}">
                <a16:creationId xmlns:a16="http://schemas.microsoft.com/office/drawing/2014/main" id="{B97B18BA-6A6A-4849-A72B-9614E5219578}"/>
              </a:ext>
            </a:extLst>
          </p:cNvPr>
          <p:cNvSpPr txBox="1"/>
          <p:nvPr/>
        </p:nvSpPr>
        <p:spPr>
          <a:xfrm>
            <a:off x="9902576" y="9685461"/>
            <a:ext cx="8385423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1600" spc="80" dirty="0">
                <a:latin typeface="Glacial Indifference"/>
              </a:rPr>
              <a:t>UNIDAD 3: Disponibilidad y respeto al medio ambiente de la madera como material de construcción</a:t>
            </a:r>
            <a:endParaRPr lang="en-GB" sz="1600" spc="135" dirty="0"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4170438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287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765204" y="957263"/>
            <a:ext cx="7491438" cy="5395808"/>
            <a:chOff x="-2" y="-95249"/>
            <a:chExt cx="9988583" cy="7194412"/>
          </a:xfrm>
        </p:grpSpPr>
        <p:sp>
          <p:nvSpPr>
            <p:cNvPr id="8" name="TextBox 8"/>
            <p:cNvSpPr txBox="1"/>
            <p:nvPr/>
          </p:nvSpPr>
          <p:spPr>
            <a:xfrm>
              <a:off x="-2" y="-95249"/>
              <a:ext cx="9736794" cy="57451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s-ES" sz="6200" spc="310" dirty="0">
                  <a:solidFill>
                    <a:schemeClr val="bg1"/>
                  </a:solidFill>
                  <a:latin typeface="League Spartan"/>
                </a:rPr>
                <a:t>MATERIALES DE CONSTRUCCIÓN DE MADERA ENCOLADA 3/4</a:t>
              </a:r>
              <a:endParaRPr lang="en-US" sz="6200" spc="310" dirty="0">
                <a:solidFill>
                  <a:schemeClr val="bg1"/>
                </a:solidFill>
                <a:latin typeface="League Spartan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2" y="5457688"/>
              <a:ext cx="9988583" cy="16414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r>
                <a:rPr lang="es-ES" sz="3700" spc="185" dirty="0">
                  <a:solidFill>
                    <a:schemeClr val="bg1"/>
                  </a:solidFill>
                  <a:latin typeface="League Spartan"/>
                </a:rPr>
                <a:t>Materiales a base de part</a:t>
              </a:r>
              <a:r>
                <a:rPr lang="es-ES" sz="3700" b="1" spc="185" dirty="0">
                  <a:solidFill>
                    <a:schemeClr val="bg1"/>
                  </a:solidFill>
                  <a:latin typeface="League Spartan"/>
                </a:rPr>
                <a:t>í</a:t>
              </a:r>
              <a:r>
                <a:rPr lang="es-ES" sz="3700" spc="185" dirty="0">
                  <a:solidFill>
                    <a:schemeClr val="bg1"/>
                  </a:solidFill>
                  <a:latin typeface="League Spartan"/>
                </a:rPr>
                <a:t>culas</a:t>
              </a:r>
              <a:endParaRPr lang="en-US" sz="37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8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601200" y="190500"/>
            <a:ext cx="7675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kern="1000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Tablero de partículas de madera (WPB) y tablero de fibra orientada (OSB)</a:t>
            </a:r>
            <a:endParaRPr lang="en-US" dirty="0">
              <a:solidFill>
                <a:srgbClr val="456A2C"/>
              </a:solidFill>
              <a:latin typeface="Glacial Indifference" panose="020B0604020202020204" charset="0"/>
            </a:endParaRPr>
          </a:p>
        </p:txBody>
      </p:sp>
      <p:pic>
        <p:nvPicPr>
          <p:cNvPr id="10" name="Picture 9" descr="Skaidu plātne P2 - Skaidu plātne P2 - Skaidu plātne - Kronobuild - Produkti  - Kronospa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11"/>
          <a:stretch/>
        </p:blipFill>
        <p:spPr bwMode="auto">
          <a:xfrm>
            <a:off x="9763594" y="722076"/>
            <a:ext cx="1312545" cy="108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Particleboard P5 - Particleboard P5 - Particleboard - Kronobuild - Products  - Kronospan - Leading manufacturer of wood-based panels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56"/>
          <a:stretch/>
        </p:blipFill>
        <p:spPr bwMode="auto">
          <a:xfrm>
            <a:off x="11967016" y="722076"/>
            <a:ext cx="1369695" cy="108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Fire Retardant Particleboard - Fire Retardant Particleboard - Particleboard  - Kronobuild - Products - Kronospan - Leading manufacturer of wood-based  panels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12"/>
          <a:stretch/>
        </p:blipFill>
        <p:spPr bwMode="auto">
          <a:xfrm>
            <a:off x="14401800" y="722076"/>
            <a:ext cx="1382395" cy="108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OSB - Kronobuild - Produkti - Kronospa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5427" y="713846"/>
            <a:ext cx="1007745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9501807" y="1883837"/>
            <a:ext cx="878619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1400" u="sng" spc="-30" dirty="0">
                <a:solidFill>
                  <a:srgbClr val="456A2C"/>
                </a:solidFill>
                <a:latin typeface="Glacial Indifference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Clasificación de tableros de partículas (EN 312):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400" spc="-30" dirty="0">
                <a:solidFill>
                  <a:srgbClr val="456A2C"/>
                </a:solidFill>
                <a:latin typeface="Glacial Indifference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P1 - Tableros de construcción para uso interior.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400" spc="-30" dirty="0">
                <a:solidFill>
                  <a:srgbClr val="456A2C"/>
                </a:solidFill>
                <a:latin typeface="Glacial Indifference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P2 - Tableros de muebles para uso interior.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400" spc="-30" dirty="0">
                <a:solidFill>
                  <a:srgbClr val="456A2C"/>
                </a:solidFill>
                <a:latin typeface="Glacial Indifference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P3 - uso sin carga, un tablero que resiste la humedad mejor que el tablero de partículas estándar.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400" spc="-30" dirty="0">
                <a:solidFill>
                  <a:srgbClr val="456A2C"/>
                </a:solidFill>
                <a:latin typeface="Glacial Indifference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P4 - Tableros que pueden soportar tensiones, para uso en interiores.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400" spc="-30" dirty="0">
                <a:solidFill>
                  <a:srgbClr val="456A2C"/>
                </a:solidFill>
                <a:latin typeface="Glacial Indifference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P5 - para aplicaciones que necesitan soportar tensiones, un tablero que resiste la humedad mejor que el tablero de partículas estándar.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400" spc="-30" dirty="0">
                <a:solidFill>
                  <a:srgbClr val="456A2C"/>
                </a:solidFill>
                <a:latin typeface="Glacial Indifference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P6 - tableros de suelo que pueden soportar tensiones severas, para uso en interiores.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400" spc="-30" dirty="0">
                <a:solidFill>
                  <a:srgbClr val="456A2C"/>
                </a:solidFill>
                <a:latin typeface="Glacial Indifference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P7 - para aplicaciones que necesitan soportar un estrés severo, un tablero que resiste la humedad mejor que el tablero de partículas estándar.</a:t>
            </a:r>
            <a:endParaRPr lang="en-US" sz="1400" kern="1000" dirty="0">
              <a:solidFill>
                <a:srgbClr val="456A2C"/>
              </a:solidFill>
              <a:effectLst/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01807" y="4297873"/>
            <a:ext cx="9144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1400" u="sng" spc="-30" dirty="0">
                <a:solidFill>
                  <a:srgbClr val="456A2C"/>
                </a:solidFill>
                <a:latin typeface="Glacial Indifference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Clasificación OSB (EN 300):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400" spc="-30" dirty="0">
                <a:solidFill>
                  <a:srgbClr val="456A2C"/>
                </a:solidFill>
                <a:latin typeface="Glacial Indifference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OSB 1 - tableros de uso general, adecuados para uso en interiores, incluida la producción de muebles.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400" spc="-30" dirty="0">
                <a:solidFill>
                  <a:srgbClr val="456A2C"/>
                </a:solidFill>
                <a:latin typeface="Glacial Indifference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OSB 2 - tableros de construcción para uso en interiores en condiciones de funcionamiento secas.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400" spc="-30" dirty="0">
                <a:solidFill>
                  <a:srgbClr val="456A2C"/>
                </a:solidFill>
                <a:latin typeface="Glacial Indifference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OSB 3 - tableros estructurales para uso en condiciones de operación húmedas.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400" spc="-30" dirty="0">
                <a:solidFill>
                  <a:srgbClr val="456A2C"/>
                </a:solidFill>
                <a:latin typeface="Glacial Indifference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OSB 4 - para uso de tableros estructurales de alta resistencia en condiciones de operación húmedas.</a:t>
            </a:r>
            <a:endParaRPr lang="en-US" sz="1400" dirty="0">
              <a:solidFill>
                <a:srgbClr val="456A2C"/>
              </a:solidFill>
              <a:effectLst/>
              <a:latin typeface="Glacial Indifference" panose="020B060402020202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538153" y="5634691"/>
            <a:ext cx="4677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kern="1000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Algunos productos de tableros de partículas</a:t>
            </a:r>
            <a:endParaRPr lang="en-US" b="1" dirty="0">
              <a:solidFill>
                <a:srgbClr val="456A2C"/>
              </a:solidFill>
              <a:latin typeface="Glacial Indifference" panose="020B060402020202020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538153" y="5921714"/>
            <a:ext cx="953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1000" spc="-30" dirty="0" err="1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Fibrolita</a:t>
            </a:r>
            <a:endParaRPr lang="en-US" dirty="0">
              <a:solidFill>
                <a:srgbClr val="456A2C"/>
              </a:solidFill>
              <a:latin typeface="Glacial Indifference" panose="020B0604020202020204" charset="0"/>
            </a:endParaRPr>
          </a:p>
        </p:txBody>
      </p:sp>
      <p:pic>
        <p:nvPicPr>
          <p:cNvPr id="18" name="Picture 17" descr="https://media.voog.com/0000/0039/1555/photos/Biezumi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899" y="6384613"/>
            <a:ext cx="72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https://media.voog.com/0000/0039/1555/photos/Virtuve_2_block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1425" y="6315141"/>
            <a:ext cx="1620000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/>
        </p:nvSpPr>
        <p:spPr>
          <a:xfrm>
            <a:off x="9519493" y="7633933"/>
            <a:ext cx="2825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1000" spc="-30" dirty="0">
                <a:solidFill>
                  <a:srgbClr val="456A2C"/>
                </a:solidFill>
                <a:latin typeface="Glacial Indifference" panose="020B0604020202020204" charset="0"/>
                <a:cs typeface="Arial" panose="020B0604020202020204" pitchFamily="34" charset="0"/>
              </a:rPr>
              <a:t>WPB </a:t>
            </a:r>
            <a:r>
              <a:rPr lang="en-US" kern="1000" spc="-30" dirty="0" err="1">
                <a:solidFill>
                  <a:srgbClr val="456A2C"/>
                </a:solidFill>
                <a:latin typeface="Glacial Indifference" panose="020B0604020202020204" charset="0"/>
                <a:cs typeface="Arial" panose="020B0604020202020204" pitchFamily="34" charset="0"/>
              </a:rPr>
              <a:t>adherido</a:t>
            </a:r>
            <a:r>
              <a:rPr lang="en-US" kern="1000" spc="-30" dirty="0">
                <a:solidFill>
                  <a:srgbClr val="456A2C"/>
                </a:solidFill>
                <a:latin typeface="Glacial Indifference" panose="020B0604020202020204" charset="0"/>
                <a:cs typeface="Arial" panose="020B0604020202020204" pitchFamily="34" charset="0"/>
              </a:rPr>
              <a:t> con </a:t>
            </a:r>
            <a:r>
              <a:rPr lang="en-US" kern="1000" spc="-30" dirty="0" err="1">
                <a:solidFill>
                  <a:srgbClr val="456A2C"/>
                </a:solidFill>
                <a:latin typeface="Glacial Indifference" panose="020B0604020202020204" charset="0"/>
                <a:cs typeface="Arial" panose="020B0604020202020204" pitchFamily="34" charset="0"/>
              </a:rPr>
              <a:t>cemento</a:t>
            </a:r>
            <a:endParaRPr lang="en-US" dirty="0">
              <a:solidFill>
                <a:srgbClr val="456A2C"/>
              </a:solidFill>
              <a:latin typeface="Glacial Indifference" panose="020B0604020202020204" charset="0"/>
            </a:endParaRPr>
          </a:p>
        </p:txBody>
      </p:sp>
      <p:pic>
        <p:nvPicPr>
          <p:cNvPr id="21" name="Picture 20" descr="http://www.euroform.co.uk/wp-content/uploads/2019/04/versapanel-close-up-3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299" y="8003265"/>
            <a:ext cx="1501775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http://www.euroform.co.uk/wp-content/uploads/2019/05/Trespa-Image-3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999" y="7987760"/>
            <a:ext cx="1501775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https://media.voog.com/0000/0039/1555/photos/galerija_konstruktivo_5977_large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999" y="6311611"/>
            <a:ext cx="1620000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Rectangle 23"/>
          <p:cNvSpPr/>
          <p:nvPr/>
        </p:nvSpPr>
        <p:spPr>
          <a:xfrm>
            <a:off x="1066800" y="9356963"/>
            <a:ext cx="744947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kern="1000" dirty="0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https://lv.kronospan-express.com/lv </a:t>
            </a:r>
          </a:p>
          <a:p>
            <a:r>
              <a:rPr lang="en-US" sz="1000" dirty="0">
                <a:solidFill>
                  <a:schemeClr val="bg1"/>
                </a:solidFill>
                <a:latin typeface="Glacial Indifference" panose="020B0604020202020204" charset="0"/>
              </a:rPr>
              <a:t>https://europanels.org/the-wood-based-panel-industry/types-of-wood-based-panels-economic-impact/oriented-strand-board/ </a:t>
            </a:r>
          </a:p>
          <a:p>
            <a:r>
              <a:rPr lang="en-US" sz="1000" dirty="0">
                <a:solidFill>
                  <a:schemeClr val="bg1"/>
                </a:solidFill>
                <a:latin typeface="Glacial Indifference" panose="020B0604020202020204" charset="0"/>
              </a:rPr>
              <a:t>https://www.cewood.com/</a:t>
            </a:r>
          </a:p>
        </p:txBody>
      </p:sp>
      <p:sp>
        <p:nvSpPr>
          <p:cNvPr id="26" name="TextBox 9">
            <a:extLst>
              <a:ext uri="{FF2B5EF4-FFF2-40B4-BE49-F238E27FC236}">
                <a16:creationId xmlns:a16="http://schemas.microsoft.com/office/drawing/2014/main" id="{9BACDFB6-6738-45FB-BC1E-794794449A13}"/>
              </a:ext>
            </a:extLst>
          </p:cNvPr>
          <p:cNvSpPr txBox="1"/>
          <p:nvPr/>
        </p:nvSpPr>
        <p:spPr>
          <a:xfrm>
            <a:off x="9902576" y="9685461"/>
            <a:ext cx="8385423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1600" spc="80" dirty="0">
                <a:latin typeface="Glacial Indifference"/>
              </a:rPr>
              <a:t>UNIDAD 3: Disponibilidad y respeto al medio ambiente de la madera como material de construcción</a:t>
            </a:r>
            <a:endParaRPr lang="en-GB" sz="1600" spc="135" dirty="0"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3123366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287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AutoShape 6"/>
          <p:cNvSpPr/>
          <p:nvPr/>
        </p:nvSpPr>
        <p:spPr>
          <a:xfrm>
            <a:off x="1066800" y="9601200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765204" y="957263"/>
            <a:ext cx="7912196" cy="6011361"/>
            <a:chOff x="-2" y="-95249"/>
            <a:chExt cx="10549594" cy="8015149"/>
          </a:xfrm>
        </p:grpSpPr>
        <p:sp>
          <p:nvSpPr>
            <p:cNvPr id="8" name="TextBox 8"/>
            <p:cNvSpPr txBox="1"/>
            <p:nvPr/>
          </p:nvSpPr>
          <p:spPr>
            <a:xfrm>
              <a:off x="-2" y="-95249"/>
              <a:ext cx="9736794" cy="57451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s-ES" sz="6200" spc="310" dirty="0">
                  <a:solidFill>
                    <a:schemeClr val="bg1"/>
                  </a:solidFill>
                  <a:latin typeface="League Spartan"/>
                </a:rPr>
                <a:t>MATERIALES DE CONSTRUCCI</a:t>
              </a:r>
              <a:r>
                <a:rPr lang="es-ES" sz="6200" b="1" spc="310" dirty="0">
                  <a:solidFill>
                    <a:schemeClr val="bg1"/>
                  </a:solidFill>
                  <a:latin typeface="League Spartan"/>
                </a:rPr>
                <a:t>Ó</a:t>
              </a:r>
              <a:r>
                <a:rPr lang="es-ES" sz="6200" spc="310" dirty="0">
                  <a:solidFill>
                    <a:schemeClr val="bg1"/>
                  </a:solidFill>
                  <a:latin typeface="League Spartan"/>
                </a:rPr>
                <a:t>N DE MADERA ENCOLADA 4/4</a:t>
              </a:r>
              <a:endParaRPr lang="en-US" sz="6200" spc="310" dirty="0">
                <a:solidFill>
                  <a:schemeClr val="bg1"/>
                </a:solidFill>
                <a:latin typeface="League Spartan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2" y="5457688"/>
              <a:ext cx="10549594" cy="24622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r>
                <a:rPr lang="es-ES" sz="3700" spc="185" dirty="0">
                  <a:solidFill>
                    <a:schemeClr val="bg1"/>
                  </a:solidFill>
                  <a:latin typeface="League Spartan"/>
                </a:rPr>
                <a:t>Materiales a base de fibras</a:t>
              </a:r>
            </a:p>
            <a:p>
              <a:pPr algn="l">
                <a:lnSpc>
                  <a:spcPts val="4810"/>
                </a:lnSpc>
              </a:pPr>
              <a:r>
                <a:rPr lang="es-ES" sz="3700" spc="185" dirty="0">
                  <a:solidFill>
                    <a:schemeClr val="bg1"/>
                  </a:solidFill>
                  <a:latin typeface="League Spartan"/>
                </a:rPr>
                <a:t>Y Panel a base de madera</a:t>
              </a:r>
            </a:p>
            <a:p>
              <a:pPr algn="l">
                <a:lnSpc>
                  <a:spcPts val="4810"/>
                </a:lnSpc>
              </a:pPr>
              <a:r>
                <a:rPr lang="es-ES" sz="3700" spc="185" dirty="0">
                  <a:solidFill>
                    <a:schemeClr val="bg1"/>
                  </a:solidFill>
                  <a:latin typeface="League Spartan"/>
                </a:rPr>
                <a:t>propiedades</a:t>
              </a:r>
              <a:endParaRPr lang="en-US" sz="37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9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pic>
        <p:nvPicPr>
          <p:cNvPr id="10" name="Picture 9" descr="https://www.steico.com/fileadmin/_processed_/csm_STEICOflex_pu_ae7380c13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2722" y="359626"/>
            <a:ext cx="1862455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Vidēja blīvuma kokšķiedru plātne (MDF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8800" y="350643"/>
            <a:ext cx="899795" cy="1080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794582"/>
              </p:ext>
            </p:extLst>
          </p:nvPr>
        </p:nvGraphicFramePr>
        <p:xfrm>
          <a:off x="11099800" y="2796540"/>
          <a:ext cx="5411470" cy="192024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2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kern="1000" spc="-30" dirty="0" err="1">
                          <a:effectLst/>
                          <a:latin typeface="Glacial Indifference" panose="020B0604020202020204" charset="0"/>
                        </a:rPr>
                        <a:t>Elementos</a:t>
                      </a:r>
                      <a:r>
                        <a:rPr lang="en-GB" sz="1400" kern="1000" spc="-30" dirty="0">
                          <a:effectLst/>
                          <a:latin typeface="Glacial Indifference" panose="020B0604020202020204" charset="0"/>
                        </a:rPr>
                        <a:t> </a:t>
                      </a:r>
                      <a:r>
                        <a:rPr lang="en-GB" sz="1400" kern="1000" spc="-30" dirty="0" err="1">
                          <a:effectLst/>
                          <a:latin typeface="Glacial Indifference" panose="020B0604020202020204" charset="0"/>
                        </a:rPr>
                        <a:t>basados</a:t>
                      </a:r>
                      <a:r>
                        <a:rPr lang="en-GB" sz="1400" kern="1000" spc="-30" dirty="0">
                          <a:effectLst/>
                          <a:latin typeface="Glacial Indifference" panose="020B0604020202020204" charset="0"/>
                        </a:rPr>
                        <a:t> </a:t>
                      </a:r>
                      <a:r>
                        <a:rPr lang="en-GB" sz="1400" kern="1000" spc="-30" dirty="0" err="1">
                          <a:effectLst/>
                          <a:latin typeface="Glacial Indifference" panose="020B0604020202020204" charset="0"/>
                        </a:rPr>
                        <a:t>en</a:t>
                      </a:r>
                      <a:r>
                        <a:rPr lang="en-GB" sz="1400" kern="1000" spc="-30" dirty="0">
                          <a:effectLst/>
                          <a:latin typeface="Glacial Indifference" panose="020B0604020202020204" charset="0"/>
                        </a:rPr>
                        <a:t> </a:t>
                      </a:r>
                      <a:r>
                        <a:rPr lang="en-GB" sz="1400" kern="1000" spc="-30" dirty="0" err="1">
                          <a:effectLst/>
                          <a:latin typeface="Glacial Indifference" panose="020B0604020202020204" charset="0"/>
                        </a:rPr>
                        <a:t>madera</a:t>
                      </a:r>
                      <a:endParaRPr lang="lv-LV" sz="14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0" spc="-30" dirty="0" err="1">
                          <a:effectLst/>
                          <a:latin typeface="Glacial Indifference" panose="020B0604020202020204" charset="0"/>
                        </a:rPr>
                        <a:t>Contenido</a:t>
                      </a:r>
                      <a:r>
                        <a:rPr lang="en-GB" sz="1400" kern="1000" spc="-30" dirty="0">
                          <a:effectLst/>
                          <a:latin typeface="Glacial Indifference" panose="020B0604020202020204" charset="0"/>
                        </a:rPr>
                        <a:t> de </a:t>
                      </a:r>
                      <a:r>
                        <a:rPr lang="en-GB" sz="1400" kern="1000" spc="-30" dirty="0" err="1">
                          <a:effectLst/>
                          <a:latin typeface="Glacial Indifference" panose="020B0604020202020204" charset="0"/>
                        </a:rPr>
                        <a:t>humedad</a:t>
                      </a:r>
                      <a:r>
                        <a:rPr lang="en-GB" sz="1400" kern="1000" spc="-30" dirty="0">
                          <a:effectLst/>
                          <a:latin typeface="Glacial Indifference" panose="020B0604020202020204" charset="0"/>
                        </a:rPr>
                        <a:t>, %</a:t>
                      </a:r>
                      <a:endParaRPr lang="lv-LV" sz="14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kern="1000" spc="-30" dirty="0">
                          <a:effectLst/>
                          <a:latin typeface="Glacial Indifference" panose="020B0604020202020204" charset="0"/>
                        </a:rPr>
                        <a:t>Madera </a:t>
                      </a:r>
                      <a:r>
                        <a:rPr lang="en-GB" sz="1400" kern="1000" spc="-30" dirty="0" err="1">
                          <a:effectLst/>
                          <a:latin typeface="Glacial Indifference" panose="020B0604020202020204" charset="0"/>
                        </a:rPr>
                        <a:t>contrachapada</a:t>
                      </a:r>
                      <a:endParaRPr lang="lv-LV" sz="14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0" spc="-30" dirty="0">
                          <a:effectLst/>
                          <a:latin typeface="Glacial Indifference" panose="020B0604020202020204" charset="0"/>
                        </a:rPr>
                        <a:t>8 to 10</a:t>
                      </a:r>
                      <a:endParaRPr lang="lv-LV" sz="14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4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kern="1000" spc="-30" dirty="0" err="1">
                          <a:effectLst/>
                          <a:latin typeface="Glacial Indifference" panose="020B0604020202020204" charset="0"/>
                        </a:rPr>
                        <a:t>Tablero</a:t>
                      </a:r>
                      <a:r>
                        <a:rPr lang="en-GB" sz="1400" kern="1000" spc="-30" dirty="0">
                          <a:effectLst/>
                          <a:latin typeface="Glacial Indifference" panose="020B0604020202020204" charset="0"/>
                        </a:rPr>
                        <a:t> de </a:t>
                      </a:r>
                      <a:r>
                        <a:rPr lang="en-GB" sz="1400" kern="1000" spc="-30" dirty="0" err="1">
                          <a:effectLst/>
                          <a:latin typeface="Glacial Indifference" panose="020B0604020202020204" charset="0"/>
                        </a:rPr>
                        <a:t>partículas</a:t>
                      </a:r>
                      <a:r>
                        <a:rPr lang="en-GB" sz="1400" kern="1000" spc="-30" dirty="0">
                          <a:effectLst/>
                          <a:latin typeface="Glacial Indifference" panose="020B0604020202020204" charset="0"/>
                        </a:rPr>
                        <a:t> (</a:t>
                      </a:r>
                      <a:r>
                        <a:rPr lang="en-GB" sz="1400" kern="1000" spc="-30" dirty="0" err="1">
                          <a:effectLst/>
                          <a:latin typeface="Glacial Indifference" panose="020B0604020202020204" charset="0"/>
                        </a:rPr>
                        <a:t>Presionado</a:t>
                      </a:r>
                      <a:r>
                        <a:rPr lang="en-GB" sz="1400" kern="1000" spc="-30" dirty="0">
                          <a:effectLst/>
                          <a:latin typeface="Glacial Indifference" panose="020B0604020202020204" charset="0"/>
                        </a:rPr>
                        <a:t> con </a:t>
                      </a:r>
                      <a:r>
                        <a:rPr lang="en-GB" sz="1400" kern="1000" spc="-30" dirty="0" err="1">
                          <a:effectLst/>
                          <a:latin typeface="Glacial Indifference" panose="020B0604020202020204" charset="0"/>
                        </a:rPr>
                        <a:t>prensa</a:t>
                      </a:r>
                      <a:r>
                        <a:rPr lang="en-GB" sz="1400" kern="1000" spc="-30" dirty="0">
                          <a:effectLst/>
                          <a:latin typeface="Glacial Indifference" panose="020B0604020202020204" charset="0"/>
                        </a:rPr>
                        <a:t> plana)</a:t>
                      </a:r>
                      <a:endParaRPr lang="lv-LV" sz="14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0" spc="-30" dirty="0">
                          <a:effectLst/>
                          <a:latin typeface="Glacial Indifference" panose="020B0604020202020204" charset="0"/>
                        </a:rPr>
                        <a:t>9±4</a:t>
                      </a:r>
                      <a:endParaRPr lang="lv-LV" sz="14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kern="1000" spc="-30" dirty="0" err="1">
                          <a:effectLst/>
                          <a:latin typeface="Glacial Indifference" panose="020B0604020202020204" charset="0"/>
                        </a:rPr>
                        <a:t>Tablero</a:t>
                      </a:r>
                      <a:r>
                        <a:rPr lang="en-GB" sz="1400" kern="1000" spc="-30" dirty="0">
                          <a:effectLst/>
                          <a:latin typeface="Glacial Indifference" panose="020B0604020202020204" charset="0"/>
                        </a:rPr>
                        <a:t> de </a:t>
                      </a:r>
                      <a:r>
                        <a:rPr lang="en-GB" sz="1400" kern="1000" spc="-30" dirty="0" err="1">
                          <a:effectLst/>
                          <a:latin typeface="Glacial Indifference" panose="020B0604020202020204" charset="0"/>
                        </a:rPr>
                        <a:t>partículas</a:t>
                      </a:r>
                      <a:r>
                        <a:rPr lang="en-GB" sz="1400" kern="1000" spc="-30" dirty="0">
                          <a:effectLst/>
                          <a:latin typeface="Glacial Indifference" panose="020B0604020202020204" charset="0"/>
                        </a:rPr>
                        <a:t> (</a:t>
                      </a:r>
                      <a:r>
                        <a:rPr lang="en-GB" sz="1400" kern="1000" spc="-30" dirty="0" err="1">
                          <a:effectLst/>
                          <a:latin typeface="Glacial Indifference" panose="020B0604020202020204" charset="0"/>
                        </a:rPr>
                        <a:t>presionada</a:t>
                      </a:r>
                      <a:r>
                        <a:rPr lang="en-GB" sz="1400" kern="1000" spc="-30" dirty="0">
                          <a:effectLst/>
                          <a:latin typeface="Glacial Indifference" panose="020B0604020202020204" charset="0"/>
                        </a:rPr>
                        <a:t> con </a:t>
                      </a:r>
                      <a:r>
                        <a:rPr lang="en-GB" sz="1400" kern="1000" spc="-30" dirty="0" err="1">
                          <a:effectLst/>
                          <a:latin typeface="Glacial Indifference" panose="020B0604020202020204" charset="0"/>
                        </a:rPr>
                        <a:t>prensa</a:t>
                      </a:r>
                      <a:r>
                        <a:rPr lang="en-GB" sz="1400" kern="1000" spc="-30" dirty="0">
                          <a:effectLst/>
                          <a:latin typeface="Glacial Indifference" panose="020B0604020202020204" charset="0"/>
                        </a:rPr>
                        <a:t> de </a:t>
                      </a:r>
                      <a:r>
                        <a:rPr lang="en-GB" sz="1400" kern="1000" spc="-30" dirty="0" err="1">
                          <a:effectLst/>
                          <a:latin typeface="Glacial Indifference" panose="020B0604020202020204" charset="0"/>
                        </a:rPr>
                        <a:t>partículas</a:t>
                      </a:r>
                      <a:r>
                        <a:rPr lang="en-GB" sz="1400" kern="1000" spc="-30" dirty="0">
                          <a:effectLst/>
                          <a:latin typeface="Glacial Indifference" panose="020B0604020202020204" charset="0"/>
                        </a:rPr>
                        <a:t>)</a:t>
                      </a:r>
                      <a:endParaRPr lang="lv-LV" sz="14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0" spc="-30" dirty="0">
                          <a:effectLst/>
                          <a:latin typeface="Glacial Indifference" panose="020B0604020202020204" charset="0"/>
                        </a:rPr>
                        <a:t>9±4</a:t>
                      </a:r>
                      <a:endParaRPr lang="lv-LV" sz="14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kern="1000" spc="-30" dirty="0">
                          <a:effectLst/>
                          <a:latin typeface="Glacial Indifference" panose="020B0604020202020204" charset="0"/>
                        </a:rPr>
                        <a:t>HDF</a:t>
                      </a:r>
                      <a:endParaRPr lang="lv-LV" sz="14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0" spc="-30" dirty="0">
                          <a:effectLst/>
                          <a:latin typeface="Glacial Indifference" panose="020B0604020202020204" charset="0"/>
                        </a:rPr>
                        <a:t>5±3</a:t>
                      </a:r>
                      <a:endParaRPr lang="lv-LV" sz="14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kern="1000" spc="-30">
                          <a:effectLst/>
                          <a:latin typeface="Glacial Indifference" panose="020B0604020202020204" charset="0"/>
                        </a:rPr>
                        <a:t>MDF</a:t>
                      </a:r>
                      <a:endParaRPr lang="lv-LV" sz="14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0" spc="-30" dirty="0">
                          <a:effectLst/>
                          <a:latin typeface="Glacial Indifference" panose="020B0604020202020204" charset="0"/>
                        </a:rPr>
                        <a:t>9±4</a:t>
                      </a:r>
                      <a:endParaRPr lang="lv-LV" sz="14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1187678" y="2258080"/>
            <a:ext cx="534772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lv-LV" sz="1400" b="1" i="0" u="none" strike="noStrike" cap="none" normalizeH="0" baseline="0" dirty="0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Contenido de humedad de los materiales de construcción de madera encolada (</a:t>
            </a:r>
            <a:r>
              <a:rPr kumimoji="0" lang="es-ES" altLang="lv-LV" sz="1400" b="1" i="0" u="none" strike="noStrike" cap="none" normalizeH="0" baseline="0" dirty="0" err="1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temp</a:t>
            </a:r>
            <a:r>
              <a:rPr kumimoji="0" lang="es-ES" altLang="lv-LV" sz="1400" b="1" i="0" u="none" strike="noStrike" cap="none" normalizeH="0" baseline="0" dirty="0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. 20C, humedad relativa 65%)</a:t>
            </a:r>
            <a:endParaRPr kumimoji="0" lang="en-US" altLang="lv-LV" sz="1400" b="0" i="0" u="none" strike="noStrike" cap="none" normalizeH="0" baseline="0" dirty="0">
              <a:ln>
                <a:noFill/>
              </a:ln>
              <a:solidFill>
                <a:srgbClr val="456A2C"/>
              </a:solidFill>
              <a:effectLst/>
              <a:latin typeface="Glacial Indifference" panose="020B0604020202020204" charset="0"/>
              <a:sym typeface="Symbol" panose="05050102010706020507" pitchFamily="18" charset="2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525000" y="32440"/>
            <a:ext cx="2962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1000" spc="-30" dirty="0" err="1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Tablero</a:t>
            </a:r>
            <a:r>
              <a:rPr lang="en-US" b="1" kern="1000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b="1" kern="1000" spc="-30" dirty="0" err="1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fibra</a:t>
            </a:r>
            <a:r>
              <a:rPr lang="en-US" b="1" kern="1000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b="1" kern="1000" spc="-30" dirty="0" err="1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madera</a:t>
            </a:r>
            <a:endParaRPr lang="en-US" dirty="0">
              <a:solidFill>
                <a:srgbClr val="456A2C"/>
              </a:solidFill>
              <a:latin typeface="Glacial Indifference" panose="020B060402020202020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525000" y="1878568"/>
            <a:ext cx="4157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1000" spc="-30" dirty="0" err="1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Propiedades</a:t>
            </a:r>
            <a:r>
              <a:rPr lang="en-US" b="1" kern="1000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de los </a:t>
            </a:r>
            <a:r>
              <a:rPr lang="en-US" b="1" kern="1000" spc="-30" dirty="0" err="1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paneles</a:t>
            </a:r>
            <a:r>
              <a:rPr lang="en-US" b="1" kern="1000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b="1" kern="1000" spc="-30" dirty="0" err="1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madera</a:t>
            </a:r>
            <a:endParaRPr lang="en-US" dirty="0">
              <a:solidFill>
                <a:srgbClr val="456A2C"/>
              </a:solidFill>
              <a:latin typeface="Glacial Indifference" panose="020B0604020202020204" charset="0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167664"/>
              </p:ext>
            </p:extLst>
          </p:nvPr>
        </p:nvGraphicFramePr>
        <p:xfrm>
          <a:off x="9525000" y="5160470"/>
          <a:ext cx="8610597" cy="426720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1612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4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30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57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47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75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84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19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9308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0" spc="-30" dirty="0" err="1">
                          <a:effectLst/>
                          <a:latin typeface="Glacial Indifference" panose="020B0604020202020204" charset="0"/>
                        </a:rPr>
                        <a:t>Propiedad</a:t>
                      </a:r>
                      <a:endParaRPr lang="lv-LV" sz="14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0" spc="-30" dirty="0">
                          <a:effectLst/>
                          <a:latin typeface="Glacial Indifference" panose="020B0604020202020204" charset="0"/>
                        </a:rPr>
                        <a:t>Madera </a:t>
                      </a:r>
                      <a:r>
                        <a:rPr lang="en-GB" sz="1400" kern="1000" spc="-30" dirty="0" err="1">
                          <a:effectLst/>
                          <a:latin typeface="Glacial Indifference" panose="020B0604020202020204" charset="0"/>
                        </a:rPr>
                        <a:t>sólida</a:t>
                      </a:r>
                      <a:endParaRPr lang="lv-LV" sz="14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0" spc="-30" dirty="0">
                          <a:effectLst/>
                          <a:latin typeface="Glacial Indifference" panose="020B0604020202020204" charset="0"/>
                        </a:rPr>
                        <a:t>Madera </a:t>
                      </a:r>
                      <a:r>
                        <a:rPr lang="en-GB" sz="1400" kern="1000" spc="-30" dirty="0" err="1">
                          <a:effectLst/>
                          <a:latin typeface="Glacial Indifference" panose="020B0604020202020204" charset="0"/>
                        </a:rPr>
                        <a:t>contrachapada</a:t>
                      </a:r>
                      <a:endParaRPr lang="lv-LV" sz="14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0" spc="-30">
                          <a:effectLst/>
                          <a:latin typeface="Glacial Indifference" panose="020B0604020202020204" charset="0"/>
                        </a:rPr>
                        <a:t>LVL</a:t>
                      </a:r>
                      <a:endParaRPr lang="lv-LV" sz="14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0" spc="-30">
                          <a:effectLst/>
                          <a:latin typeface="Glacial Indifference" panose="020B0604020202020204" charset="0"/>
                        </a:rPr>
                        <a:t>OSB</a:t>
                      </a:r>
                      <a:endParaRPr lang="lv-LV" sz="14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0" spc="-30" dirty="0" err="1">
                          <a:effectLst/>
                          <a:latin typeface="Glacial Indifference" panose="020B0604020202020204" charset="0"/>
                        </a:rPr>
                        <a:t>Tablero</a:t>
                      </a:r>
                      <a:r>
                        <a:rPr lang="en-GB" sz="1400" kern="1000" spc="-30" dirty="0">
                          <a:effectLst/>
                          <a:latin typeface="Glacial Indifference" panose="020B0604020202020204" charset="0"/>
                        </a:rPr>
                        <a:t> de </a:t>
                      </a:r>
                      <a:r>
                        <a:rPr lang="en-GB" sz="1400" kern="1000" spc="-30" dirty="0" err="1">
                          <a:effectLst/>
                          <a:latin typeface="Glacial Indifference" panose="020B0604020202020204" charset="0"/>
                        </a:rPr>
                        <a:t>partículas</a:t>
                      </a:r>
                      <a:endParaRPr lang="lv-LV" sz="14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0" spc="-30">
                          <a:effectLst/>
                          <a:latin typeface="Glacial Indifference" panose="020B0604020202020204" charset="0"/>
                        </a:rPr>
                        <a:t>MDF</a:t>
                      </a:r>
                      <a:endParaRPr lang="lv-LV" sz="14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0" spc="-30">
                          <a:effectLst/>
                          <a:latin typeface="Glacial Indifference" panose="020B0604020202020204" charset="0"/>
                        </a:rPr>
                        <a:t>LSL</a:t>
                      </a:r>
                      <a:endParaRPr lang="lv-LV" sz="14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0" spc="-30">
                          <a:effectLst/>
                          <a:latin typeface="Glacial Indifference" panose="020B0604020202020204" charset="0"/>
                        </a:rPr>
                        <a:t>PSL</a:t>
                      </a:r>
                      <a:endParaRPr lang="lv-LV" sz="14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kern="1000" spc="-30" dirty="0" err="1">
                          <a:effectLst/>
                          <a:latin typeface="Glacial Indifference" panose="020B0604020202020204" charset="0"/>
                        </a:rPr>
                        <a:t>Densidad</a:t>
                      </a:r>
                      <a:r>
                        <a:rPr lang="en-GB" sz="1400" kern="1000" spc="-30" dirty="0">
                          <a:effectLst/>
                          <a:latin typeface="Glacial Indifference" panose="020B0604020202020204" charset="0"/>
                        </a:rPr>
                        <a:t>, </a:t>
                      </a:r>
                      <a:endParaRPr lang="lv-LV" sz="1400" kern="1000" dirty="0">
                        <a:effectLst/>
                        <a:latin typeface="Glacial Indifference" panose="020B060402020202020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kern="1000" spc="-30" dirty="0">
                          <a:effectLst/>
                          <a:latin typeface="Glacial Indifference" panose="020B0604020202020204" charset="0"/>
                        </a:rPr>
                        <a:t>kg m</a:t>
                      </a:r>
                      <a:r>
                        <a:rPr lang="en-GB" sz="1400" kern="1000" spc="-30" baseline="30000" dirty="0">
                          <a:effectLst/>
                          <a:latin typeface="Glacial Indifference" panose="020B0604020202020204" charset="0"/>
                        </a:rPr>
                        <a:t>-3</a:t>
                      </a:r>
                      <a:endParaRPr lang="lv-LV" sz="14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0" spc="-30">
                          <a:effectLst/>
                          <a:latin typeface="Glacial Indifference" panose="020B0604020202020204" charset="0"/>
                        </a:rPr>
                        <a:t>450</a:t>
                      </a:r>
                      <a:endParaRPr lang="lv-LV" sz="14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0" spc="-30">
                          <a:effectLst/>
                          <a:latin typeface="Glacial Indifference" panose="020B0604020202020204" charset="0"/>
                        </a:rPr>
                        <a:t>500-600</a:t>
                      </a:r>
                      <a:endParaRPr lang="lv-LV" sz="14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0" spc="-30">
                          <a:effectLst/>
                          <a:latin typeface="Glacial Indifference" panose="020B0604020202020204" charset="0"/>
                        </a:rPr>
                        <a:t>660-700</a:t>
                      </a:r>
                      <a:endParaRPr lang="lv-LV" sz="14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0" spc="-30">
                          <a:effectLst/>
                          <a:latin typeface="Glacial Indifference" panose="020B0604020202020204" charset="0"/>
                        </a:rPr>
                        <a:t>660-700</a:t>
                      </a:r>
                      <a:endParaRPr lang="lv-LV" sz="14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0" spc="-30">
                          <a:effectLst/>
                          <a:latin typeface="Glacial Indifference" panose="020B0604020202020204" charset="0"/>
                        </a:rPr>
                        <a:t>680-700</a:t>
                      </a:r>
                      <a:endParaRPr lang="lv-LV" sz="14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0" spc="-30">
                          <a:effectLst/>
                          <a:latin typeface="Glacial Indifference" panose="020B0604020202020204" charset="0"/>
                        </a:rPr>
                        <a:t>760-790</a:t>
                      </a:r>
                      <a:endParaRPr lang="lv-LV" sz="14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0" spc="-30">
                          <a:effectLst/>
                          <a:latin typeface="Glacial Indifference" panose="020B0604020202020204" charset="0"/>
                        </a:rPr>
                        <a:t>650</a:t>
                      </a:r>
                      <a:endParaRPr lang="lv-LV" sz="14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0" spc="-30">
                          <a:effectLst/>
                          <a:latin typeface="Glacial Indifference" panose="020B0604020202020204" charset="0"/>
                        </a:rPr>
                        <a:t>660</a:t>
                      </a:r>
                      <a:endParaRPr lang="lv-LV" sz="14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kern="1000" spc="-30" dirty="0" err="1">
                          <a:effectLst/>
                          <a:latin typeface="Glacial Indifference" panose="020B0604020202020204" charset="0"/>
                        </a:rPr>
                        <a:t>Módulo</a:t>
                      </a:r>
                      <a:r>
                        <a:rPr lang="en-GB" sz="1400" kern="1000" spc="-30" dirty="0">
                          <a:effectLst/>
                          <a:latin typeface="Glacial Indifference" panose="020B0604020202020204" charset="0"/>
                        </a:rPr>
                        <a:t> de </a:t>
                      </a:r>
                      <a:r>
                        <a:rPr lang="en-GB" sz="1400" kern="1000" spc="-30" dirty="0" err="1">
                          <a:effectLst/>
                          <a:latin typeface="Glacial Indifference" panose="020B0604020202020204" charset="0"/>
                        </a:rPr>
                        <a:t>elasticidad</a:t>
                      </a:r>
                      <a:r>
                        <a:rPr lang="en-GB" sz="1400" kern="1000" spc="-30" dirty="0">
                          <a:effectLst/>
                          <a:latin typeface="Glacial Indifference" panose="020B0604020202020204" charset="0"/>
                        </a:rPr>
                        <a:t>,</a:t>
                      </a:r>
                      <a:endParaRPr lang="lv-LV" sz="1400" kern="1000" dirty="0">
                        <a:effectLst/>
                        <a:latin typeface="Glacial Indifference" panose="020B060402020202020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kern="1000" spc="-30" dirty="0">
                          <a:effectLst/>
                          <a:latin typeface="Glacial Indifference" panose="020B0604020202020204" charset="0"/>
                        </a:rPr>
                        <a:t>N mm </a:t>
                      </a:r>
                      <a:r>
                        <a:rPr lang="en-GB" sz="1400" kern="1000" spc="-30" baseline="30000" dirty="0">
                          <a:effectLst/>
                          <a:latin typeface="Glacial Indifference" panose="020B0604020202020204" charset="0"/>
                        </a:rPr>
                        <a:t>-2</a:t>
                      </a:r>
                      <a:endParaRPr lang="lv-LV" sz="14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0" spc="-30">
                          <a:effectLst/>
                          <a:latin typeface="Glacial Indifference" panose="020B0604020202020204" charset="0"/>
                        </a:rPr>
                        <a:t>-</a:t>
                      </a:r>
                      <a:endParaRPr lang="lv-LV" sz="14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0" spc="-30" dirty="0">
                          <a:effectLst/>
                          <a:latin typeface="Glacial Indifference" panose="020B0604020202020204" charset="0"/>
                        </a:rPr>
                        <a:t>-</a:t>
                      </a:r>
                      <a:endParaRPr lang="lv-LV" sz="14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0" spc="-30">
                          <a:effectLst/>
                          <a:latin typeface="Glacial Indifference" panose="020B0604020202020204" charset="0"/>
                        </a:rPr>
                        <a:t>-</a:t>
                      </a:r>
                      <a:endParaRPr lang="lv-LV" sz="14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0" spc="-30">
                          <a:effectLst/>
                          <a:latin typeface="Glacial Indifference" panose="020B0604020202020204" charset="0"/>
                        </a:rPr>
                        <a:t>-</a:t>
                      </a:r>
                      <a:endParaRPr lang="lv-LV" sz="14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0" spc="-30">
                          <a:effectLst/>
                          <a:latin typeface="Glacial Indifference" panose="020B0604020202020204" charset="0"/>
                        </a:rPr>
                        <a:t>2600-3200</a:t>
                      </a:r>
                      <a:endParaRPr lang="lv-LV" sz="14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0" spc="-30">
                          <a:effectLst/>
                          <a:latin typeface="Glacial Indifference" panose="020B0604020202020204" charset="0"/>
                        </a:rPr>
                        <a:t>4000-4500</a:t>
                      </a:r>
                      <a:endParaRPr lang="lv-LV" sz="14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0" spc="-30">
                          <a:effectLst/>
                          <a:latin typeface="Glacial Indifference" panose="020B0604020202020204" charset="0"/>
                        </a:rPr>
                        <a:t>12000</a:t>
                      </a:r>
                      <a:endParaRPr lang="lv-LV" sz="14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0" spc="-30">
                          <a:effectLst/>
                          <a:latin typeface="Glacial Indifference" panose="020B0604020202020204" charset="0"/>
                        </a:rPr>
                        <a:t>14000-15500</a:t>
                      </a:r>
                      <a:endParaRPr lang="lv-LV" sz="14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1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kern="1000" spc="-30" dirty="0" err="1">
                          <a:effectLst/>
                          <a:latin typeface="Glacial Indifference" panose="020B0604020202020204" charset="0"/>
                        </a:rPr>
                        <a:t>Paralelo</a:t>
                      </a:r>
                      <a:endParaRPr lang="lv-LV" sz="14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0" spc="-30">
                          <a:effectLst/>
                          <a:latin typeface="Glacial Indifference" panose="020B0604020202020204" charset="0"/>
                        </a:rPr>
                        <a:t>5000-7000</a:t>
                      </a:r>
                      <a:endParaRPr lang="lv-LV" sz="14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0" spc="-30">
                          <a:effectLst/>
                          <a:latin typeface="Glacial Indifference" panose="020B0604020202020204" charset="0"/>
                        </a:rPr>
                        <a:t>12000</a:t>
                      </a:r>
                      <a:endParaRPr lang="lv-LV" sz="14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0" spc="-30">
                          <a:effectLst/>
                          <a:latin typeface="Glacial Indifference" panose="020B0604020202020204" charset="0"/>
                        </a:rPr>
                        <a:t>13000-16000</a:t>
                      </a:r>
                      <a:endParaRPr lang="lv-LV" sz="14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0" spc="-30">
                          <a:effectLst/>
                          <a:latin typeface="Glacial Indifference" panose="020B0604020202020204" charset="0"/>
                        </a:rPr>
                        <a:t>7000</a:t>
                      </a:r>
                      <a:endParaRPr lang="lv-LV" sz="14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0" spc="-30">
                          <a:effectLst/>
                          <a:latin typeface="Glacial Indifference" panose="020B0604020202020204" charset="0"/>
                        </a:rPr>
                        <a:t>-</a:t>
                      </a:r>
                      <a:endParaRPr lang="lv-LV" sz="14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0" spc="-30">
                          <a:effectLst/>
                          <a:latin typeface="Glacial Indifference" panose="020B0604020202020204" charset="0"/>
                        </a:rPr>
                        <a:t>-</a:t>
                      </a:r>
                      <a:endParaRPr lang="lv-LV" sz="14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0" spc="-30">
                          <a:effectLst/>
                          <a:latin typeface="Glacial Indifference" panose="020B0604020202020204" charset="0"/>
                        </a:rPr>
                        <a:t>-</a:t>
                      </a:r>
                      <a:endParaRPr lang="lv-LV" sz="14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0" spc="-30">
                          <a:effectLst/>
                          <a:latin typeface="Glacial Indifference" panose="020B0604020202020204" charset="0"/>
                        </a:rPr>
                        <a:t>-</a:t>
                      </a:r>
                      <a:endParaRPr lang="lv-LV" sz="14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kern="1000" spc="-30" dirty="0">
                          <a:effectLst/>
                          <a:latin typeface="Glacial Indifference" panose="020B0604020202020204" charset="0"/>
                        </a:rPr>
                        <a:t>Perpendicular</a:t>
                      </a:r>
                      <a:endParaRPr lang="lv-LV" sz="14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0" spc="-30">
                          <a:effectLst/>
                          <a:latin typeface="Glacial Indifference" panose="020B0604020202020204" charset="0"/>
                        </a:rPr>
                        <a:t>1000-3000</a:t>
                      </a:r>
                      <a:endParaRPr lang="lv-LV" sz="14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0" spc="-30">
                          <a:effectLst/>
                          <a:latin typeface="Glacial Indifference" panose="020B0604020202020204" charset="0"/>
                        </a:rPr>
                        <a:t>7000</a:t>
                      </a:r>
                      <a:endParaRPr lang="lv-LV" sz="14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0" spc="-30">
                          <a:effectLst/>
                          <a:latin typeface="Glacial Indifference" panose="020B0604020202020204" charset="0"/>
                        </a:rPr>
                        <a:t>-</a:t>
                      </a:r>
                      <a:endParaRPr lang="lv-LV" sz="14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0" spc="-30">
                          <a:effectLst/>
                          <a:latin typeface="Glacial Indifference" panose="020B0604020202020204" charset="0"/>
                        </a:rPr>
                        <a:t>1850</a:t>
                      </a:r>
                      <a:endParaRPr lang="lv-LV" sz="14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0" spc="-30">
                          <a:effectLst/>
                          <a:latin typeface="Glacial Indifference" panose="020B0604020202020204" charset="0"/>
                        </a:rPr>
                        <a:t>-</a:t>
                      </a:r>
                      <a:endParaRPr lang="lv-LV" sz="14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0" spc="-30">
                          <a:effectLst/>
                          <a:latin typeface="Glacial Indifference" panose="020B0604020202020204" charset="0"/>
                        </a:rPr>
                        <a:t>-</a:t>
                      </a:r>
                      <a:endParaRPr lang="lv-LV" sz="14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0" spc="-30">
                          <a:effectLst/>
                          <a:latin typeface="Glacial Indifference" panose="020B0604020202020204" charset="0"/>
                        </a:rPr>
                        <a:t>-</a:t>
                      </a:r>
                      <a:endParaRPr lang="lv-LV" sz="14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0" spc="-30">
                          <a:effectLst/>
                          <a:latin typeface="Glacial Indifference" panose="020B0604020202020204" charset="0"/>
                        </a:rPr>
                        <a:t>-</a:t>
                      </a:r>
                      <a:endParaRPr lang="lv-LV" sz="14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kern="1000" spc="-30" dirty="0">
                          <a:effectLst/>
                          <a:latin typeface="Glacial Indifference" panose="020B0604020202020204" charset="0"/>
                        </a:rPr>
                        <a:t>Resistencia a la </a:t>
                      </a:r>
                      <a:r>
                        <a:rPr lang="en-GB" sz="1400" kern="1000" spc="-30" dirty="0" err="1">
                          <a:effectLst/>
                          <a:latin typeface="Glacial Indifference" panose="020B0604020202020204" charset="0"/>
                        </a:rPr>
                        <a:t>flexión</a:t>
                      </a:r>
                      <a:r>
                        <a:rPr lang="en-GB" sz="1400" kern="1000" spc="-30" dirty="0">
                          <a:effectLst/>
                          <a:latin typeface="Glacial Indifference" panose="020B0604020202020204" charset="0"/>
                        </a:rPr>
                        <a:t>,</a:t>
                      </a:r>
                      <a:endParaRPr lang="lv-LV" sz="1400" kern="1000" dirty="0">
                        <a:effectLst/>
                        <a:latin typeface="Glacial Indifference" panose="020B060402020202020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kern="1000" spc="-30" dirty="0">
                          <a:effectLst/>
                          <a:latin typeface="Glacial Indifference" panose="020B0604020202020204" charset="0"/>
                        </a:rPr>
                        <a:t>N mm </a:t>
                      </a:r>
                      <a:r>
                        <a:rPr lang="en-GB" sz="1400" kern="1000" spc="-30" baseline="30000" dirty="0">
                          <a:effectLst/>
                          <a:latin typeface="Glacial Indifference" panose="020B0604020202020204" charset="0"/>
                        </a:rPr>
                        <a:t>-2</a:t>
                      </a:r>
                      <a:endParaRPr lang="lv-LV" sz="14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0" spc="-30">
                          <a:effectLst/>
                          <a:latin typeface="Glacial Indifference" panose="020B0604020202020204" charset="0"/>
                        </a:rPr>
                        <a:t>-</a:t>
                      </a:r>
                      <a:endParaRPr lang="lv-LV" sz="14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0" spc="-30">
                          <a:effectLst/>
                          <a:latin typeface="Glacial Indifference" panose="020B0604020202020204" charset="0"/>
                        </a:rPr>
                        <a:t>-</a:t>
                      </a:r>
                      <a:endParaRPr lang="lv-LV" sz="14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0" spc="-30">
                          <a:effectLst/>
                          <a:latin typeface="Glacial Indifference" panose="020B0604020202020204" charset="0"/>
                        </a:rPr>
                        <a:t>-</a:t>
                      </a:r>
                      <a:endParaRPr lang="lv-LV" sz="14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0" spc="-30">
                          <a:effectLst/>
                          <a:latin typeface="Glacial Indifference" panose="020B0604020202020204" charset="0"/>
                        </a:rPr>
                        <a:t>-</a:t>
                      </a:r>
                      <a:endParaRPr lang="lv-LV" sz="14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0" spc="-30">
                          <a:effectLst/>
                          <a:latin typeface="Glacial Indifference" panose="020B0604020202020204" charset="0"/>
                        </a:rPr>
                        <a:t>20-22</a:t>
                      </a:r>
                      <a:endParaRPr lang="lv-LV" sz="14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0" spc="-30">
                          <a:effectLst/>
                          <a:latin typeface="Glacial Indifference" panose="020B0604020202020204" charset="0"/>
                        </a:rPr>
                        <a:t>33-38</a:t>
                      </a:r>
                      <a:endParaRPr lang="lv-LV" sz="14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0" spc="-30">
                          <a:effectLst/>
                          <a:latin typeface="Glacial Indifference" panose="020B0604020202020204" charset="0"/>
                        </a:rPr>
                        <a:t>-</a:t>
                      </a:r>
                      <a:endParaRPr lang="lv-LV" sz="14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0" spc="-30" dirty="0">
                          <a:effectLst/>
                          <a:latin typeface="Glacial Indifference" panose="020B0604020202020204" charset="0"/>
                        </a:rPr>
                        <a:t>-</a:t>
                      </a:r>
                      <a:endParaRPr lang="lv-LV" sz="14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kern="1000" spc="-30" dirty="0" err="1">
                          <a:effectLst/>
                          <a:latin typeface="Glacial Indifference" panose="020B0604020202020204" charset="0"/>
                        </a:rPr>
                        <a:t>Paralela</a:t>
                      </a:r>
                      <a:endParaRPr lang="lv-LV" sz="14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0" spc="-30">
                          <a:effectLst/>
                          <a:latin typeface="Glacial Indifference" panose="020B0604020202020204" charset="0"/>
                        </a:rPr>
                        <a:t>30-50</a:t>
                      </a:r>
                      <a:endParaRPr lang="lv-LV" sz="14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0" spc="-30">
                          <a:effectLst/>
                          <a:latin typeface="Glacial Indifference" panose="020B0604020202020204" charset="0"/>
                        </a:rPr>
                        <a:t>80</a:t>
                      </a:r>
                      <a:endParaRPr lang="lv-LV" sz="14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0" spc="-30">
                          <a:effectLst/>
                          <a:latin typeface="Glacial Indifference" panose="020B0604020202020204" charset="0"/>
                        </a:rPr>
                        <a:t>-</a:t>
                      </a:r>
                      <a:endParaRPr lang="lv-LV" sz="14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0" spc="-30">
                          <a:effectLst/>
                          <a:latin typeface="Glacial Indifference" panose="020B0604020202020204" charset="0"/>
                        </a:rPr>
                        <a:t>36</a:t>
                      </a:r>
                      <a:endParaRPr lang="lv-LV" sz="14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0" spc="-30">
                          <a:effectLst/>
                          <a:latin typeface="Glacial Indifference" panose="020B0604020202020204" charset="0"/>
                        </a:rPr>
                        <a:t>-</a:t>
                      </a:r>
                      <a:endParaRPr lang="lv-LV" sz="14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4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0" spc="-30">
                          <a:effectLst/>
                          <a:latin typeface="Glacial Indifference" panose="020B0604020202020204" charset="0"/>
                        </a:rPr>
                        <a:t>-</a:t>
                      </a:r>
                      <a:endParaRPr lang="lv-LV" sz="14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0" spc="-30">
                          <a:effectLst/>
                          <a:latin typeface="Glacial Indifference" panose="020B0604020202020204" charset="0"/>
                        </a:rPr>
                        <a:t>60-65</a:t>
                      </a:r>
                      <a:endParaRPr lang="lv-LV" sz="14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kern="1000" spc="-30" dirty="0">
                          <a:effectLst/>
                          <a:latin typeface="Glacial Indifference" panose="020B0604020202020204" charset="0"/>
                        </a:rPr>
                        <a:t>Perpendicular</a:t>
                      </a:r>
                      <a:endParaRPr lang="lv-LV" sz="14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0" spc="-30">
                          <a:effectLst/>
                          <a:latin typeface="Glacial Indifference" panose="020B0604020202020204" charset="0"/>
                        </a:rPr>
                        <a:t>10-30</a:t>
                      </a:r>
                      <a:endParaRPr lang="lv-LV" sz="14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0" spc="-30">
                          <a:effectLst/>
                          <a:latin typeface="Glacial Indifference" panose="020B0604020202020204" charset="0"/>
                        </a:rPr>
                        <a:t>40</a:t>
                      </a:r>
                      <a:endParaRPr lang="lv-LV" sz="14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0" spc="-30">
                          <a:effectLst/>
                          <a:latin typeface="Glacial Indifference" panose="020B0604020202020204" charset="0"/>
                        </a:rPr>
                        <a:t>-</a:t>
                      </a:r>
                      <a:endParaRPr lang="lv-LV" sz="14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0" spc="-30">
                          <a:effectLst/>
                          <a:latin typeface="Glacial Indifference" panose="020B0604020202020204" charset="0"/>
                        </a:rPr>
                        <a:t>20-25</a:t>
                      </a:r>
                      <a:endParaRPr lang="lv-LV" sz="14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0" spc="-30">
                          <a:effectLst/>
                          <a:latin typeface="Glacial Indifference" panose="020B0604020202020204" charset="0"/>
                        </a:rPr>
                        <a:t>-</a:t>
                      </a:r>
                      <a:endParaRPr lang="lv-LV" sz="14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0" spc="-30">
                          <a:effectLst/>
                          <a:latin typeface="Glacial Indifference" panose="020B0604020202020204" charset="0"/>
                        </a:rPr>
                        <a:t>-</a:t>
                      </a:r>
                      <a:endParaRPr lang="lv-LV" sz="14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0" spc="-30">
                          <a:effectLst/>
                          <a:latin typeface="Glacial Indifference" panose="020B0604020202020204" charset="0"/>
                        </a:rPr>
                        <a:t> </a:t>
                      </a:r>
                      <a:endParaRPr lang="lv-LV" sz="14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0" spc="-30">
                          <a:effectLst/>
                          <a:latin typeface="Glacial Indifference" panose="020B0604020202020204" charset="0"/>
                        </a:rPr>
                        <a:t>-</a:t>
                      </a:r>
                      <a:endParaRPr lang="lv-LV" sz="14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kern="1000" spc="-30" dirty="0">
                          <a:effectLst/>
                          <a:latin typeface="Glacial Indifference" panose="020B0604020202020204" charset="0"/>
                        </a:rPr>
                        <a:t>Módulo de corte</a:t>
                      </a:r>
                      <a:endParaRPr lang="lv-LV" sz="1400" kern="1000" dirty="0">
                        <a:effectLst/>
                        <a:latin typeface="Glacial Indifference" panose="020B060402020202020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kern="1000" spc="-30" dirty="0">
                          <a:effectLst/>
                          <a:latin typeface="Glacial Indifference" panose="020B0604020202020204" charset="0"/>
                        </a:rPr>
                        <a:t>N mm </a:t>
                      </a:r>
                      <a:r>
                        <a:rPr lang="en-GB" sz="1400" kern="1000" spc="-30" baseline="30000" dirty="0">
                          <a:effectLst/>
                          <a:latin typeface="Glacial Indifference" panose="020B0604020202020204" charset="0"/>
                        </a:rPr>
                        <a:t>-2</a:t>
                      </a:r>
                      <a:endParaRPr lang="lv-LV" sz="14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0" spc="-30">
                          <a:effectLst/>
                          <a:latin typeface="Glacial Indifference" panose="020B0604020202020204" charset="0"/>
                        </a:rPr>
                        <a:t>-</a:t>
                      </a:r>
                      <a:endParaRPr lang="lv-LV" sz="14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0" spc="-30">
                          <a:effectLst/>
                          <a:latin typeface="Glacial Indifference" panose="020B0604020202020204" charset="0"/>
                        </a:rPr>
                        <a:t>-</a:t>
                      </a:r>
                      <a:endParaRPr lang="lv-LV" sz="14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0" spc="-30">
                          <a:effectLst/>
                          <a:latin typeface="Glacial Indifference" panose="020B0604020202020204" charset="0"/>
                        </a:rPr>
                        <a:t>-</a:t>
                      </a:r>
                      <a:endParaRPr lang="lv-LV" sz="14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0" spc="-30">
                          <a:effectLst/>
                          <a:latin typeface="Glacial Indifference" panose="020B0604020202020204" charset="0"/>
                        </a:rPr>
                        <a:t>-</a:t>
                      </a:r>
                      <a:endParaRPr lang="lv-LV" sz="14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0" spc="-30">
                          <a:effectLst/>
                          <a:latin typeface="Glacial Indifference" panose="020B0604020202020204" charset="0"/>
                        </a:rPr>
                        <a:t>-</a:t>
                      </a:r>
                      <a:endParaRPr lang="lv-LV" sz="14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0" spc="-30">
                          <a:effectLst/>
                          <a:latin typeface="Glacial Indifference" panose="020B0604020202020204" charset="0"/>
                        </a:rPr>
                        <a:t>-</a:t>
                      </a:r>
                      <a:endParaRPr lang="lv-LV" sz="14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0" spc="-30">
                          <a:effectLst/>
                          <a:latin typeface="Glacial Indifference" panose="020B0604020202020204" charset="0"/>
                        </a:rPr>
                        <a:t>-</a:t>
                      </a:r>
                      <a:endParaRPr lang="lv-LV" sz="14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0" spc="-30">
                          <a:effectLst/>
                          <a:latin typeface="Glacial Indifference" panose="020B0604020202020204" charset="0"/>
                        </a:rPr>
                        <a:t>-</a:t>
                      </a:r>
                      <a:endParaRPr lang="lv-LV" sz="14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kern="1000" spc="-30" dirty="0">
                          <a:effectLst/>
                          <a:latin typeface="Glacial Indifference" panose="020B0604020202020204" charset="0"/>
                        </a:rPr>
                        <a:t>Plano</a:t>
                      </a:r>
                      <a:endParaRPr lang="lv-LV" sz="14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0" spc="-30">
                          <a:effectLst/>
                          <a:latin typeface="Glacial Indifference" panose="020B0604020202020204" charset="0"/>
                        </a:rPr>
                        <a:t>200</a:t>
                      </a:r>
                      <a:endParaRPr lang="lv-LV" sz="14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0" spc="-30">
                          <a:effectLst/>
                          <a:latin typeface="Glacial Indifference" panose="020B0604020202020204" charset="0"/>
                        </a:rPr>
                        <a:t>-</a:t>
                      </a:r>
                      <a:endParaRPr lang="lv-LV" sz="14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0" spc="-30">
                          <a:effectLst/>
                          <a:latin typeface="Glacial Indifference" panose="020B0604020202020204" charset="0"/>
                        </a:rPr>
                        <a:t>500</a:t>
                      </a:r>
                      <a:endParaRPr lang="lv-LV" sz="14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0" spc="-30">
                          <a:effectLst/>
                          <a:latin typeface="Glacial Indifference" panose="020B0604020202020204" charset="0"/>
                        </a:rPr>
                        <a:t>300</a:t>
                      </a:r>
                      <a:endParaRPr lang="lv-LV" sz="14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0" spc="-30">
                          <a:effectLst/>
                          <a:latin typeface="Glacial Indifference" panose="020B0604020202020204" charset="0"/>
                        </a:rPr>
                        <a:t>100-180</a:t>
                      </a:r>
                      <a:endParaRPr lang="lv-LV" sz="14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0" spc="-30">
                          <a:effectLst/>
                          <a:latin typeface="Glacial Indifference" panose="020B0604020202020204" charset="0"/>
                        </a:rPr>
                        <a:t>100-200</a:t>
                      </a:r>
                      <a:endParaRPr lang="lv-LV" sz="14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0" spc="-30">
                          <a:effectLst/>
                          <a:latin typeface="Glacial Indifference" panose="020B0604020202020204" charset="0"/>
                        </a:rPr>
                        <a:t>-</a:t>
                      </a:r>
                      <a:endParaRPr lang="lv-LV" sz="14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0" spc="-30">
                          <a:effectLst/>
                          <a:latin typeface="Glacial Indifference" panose="020B0604020202020204" charset="0"/>
                        </a:rPr>
                        <a:t>700-800</a:t>
                      </a:r>
                      <a:endParaRPr lang="lv-LV" sz="14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kern="1000" spc="-30" dirty="0">
                          <a:effectLst/>
                          <a:latin typeface="Glacial Indifference" panose="020B0604020202020204" charset="0"/>
                        </a:rPr>
                        <a:t>Transversal</a:t>
                      </a:r>
                      <a:endParaRPr lang="lv-LV" sz="14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0" spc="-30">
                          <a:effectLst/>
                          <a:latin typeface="Glacial Indifference" panose="020B0604020202020204" charset="0"/>
                        </a:rPr>
                        <a:t>600-700</a:t>
                      </a:r>
                      <a:endParaRPr lang="lv-LV" sz="14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0" spc="-30" dirty="0">
                          <a:effectLst/>
                          <a:latin typeface="Glacial Indifference" panose="020B0604020202020204" charset="0"/>
                        </a:rPr>
                        <a:t>-</a:t>
                      </a:r>
                      <a:endParaRPr lang="lv-LV" sz="14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0" spc="-30">
                          <a:effectLst/>
                          <a:latin typeface="Glacial Indifference" panose="020B0604020202020204" charset="0"/>
                        </a:rPr>
                        <a:t>500</a:t>
                      </a:r>
                      <a:endParaRPr lang="lv-LV" sz="14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0" spc="-30">
                          <a:effectLst/>
                          <a:latin typeface="Glacial Indifference" panose="020B0604020202020204" charset="0"/>
                        </a:rPr>
                        <a:t>1100</a:t>
                      </a:r>
                      <a:endParaRPr lang="lv-LV" sz="14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0" spc="-30">
                          <a:effectLst/>
                          <a:latin typeface="Glacial Indifference" panose="020B0604020202020204" charset="0"/>
                        </a:rPr>
                        <a:t>1000-1500</a:t>
                      </a:r>
                      <a:endParaRPr lang="lv-LV" sz="14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0" spc="-30">
                          <a:effectLst/>
                          <a:latin typeface="Glacial Indifference" panose="020B0604020202020204" charset="0"/>
                        </a:rPr>
                        <a:t>600-1000</a:t>
                      </a:r>
                      <a:endParaRPr lang="lv-LV" sz="14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0" spc="-30">
                          <a:effectLst/>
                          <a:latin typeface="Glacial Indifference" panose="020B0604020202020204" charset="0"/>
                        </a:rPr>
                        <a:t>2300</a:t>
                      </a:r>
                      <a:endParaRPr lang="lv-LV" sz="1400" kern="100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000" spc="-30" dirty="0">
                          <a:effectLst/>
                          <a:latin typeface="Glacial Indifference" panose="020B0604020202020204" charset="0"/>
                        </a:rPr>
                        <a:t>-</a:t>
                      </a:r>
                      <a:endParaRPr lang="lv-LV" sz="1400" kern="100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10639425" y="4808682"/>
            <a:ext cx="63531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lv-LV" sz="1400" b="1" i="0" u="none" strike="noStrike" cap="none" normalizeH="0" baseline="0" dirty="0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Propiedades de los materiales de construcción a base de madera encolada</a:t>
            </a:r>
            <a:endParaRPr kumimoji="0" lang="en-US" altLang="lv-LV" sz="1400" b="0" i="0" u="none" strike="noStrike" cap="none" normalizeH="0" baseline="0" dirty="0">
              <a:ln>
                <a:noFill/>
              </a:ln>
              <a:solidFill>
                <a:srgbClr val="456A2C"/>
              </a:solidFill>
              <a:effectLst/>
              <a:latin typeface="Glacial Indifference" panose="020B060402020202020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28700" y="9303385"/>
            <a:ext cx="52289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000" u="sng" kern="1000" dirty="0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http://www.euroform.co.uk/</a:t>
            </a:r>
            <a:r>
              <a:rPr lang="en-US" sz="1000" kern="1000" dirty="0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000" kern="1000" dirty="0">
              <a:solidFill>
                <a:schemeClr val="bg1"/>
              </a:solidFill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algn="just">
              <a:spcAft>
                <a:spcPts val="0"/>
              </a:spcAft>
            </a:pPr>
            <a:r>
              <a:rPr lang="en-US" sz="1000" u="sng" kern="1000" dirty="0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http://steico.eu/</a:t>
            </a:r>
            <a:endParaRPr lang="en-US" sz="1000" kern="1000" dirty="0">
              <a:solidFill>
                <a:schemeClr val="bg1"/>
              </a:solidFill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algn="just">
              <a:spcAft>
                <a:spcPts val="0"/>
              </a:spcAft>
            </a:pPr>
            <a:r>
              <a:rPr lang="en-US" sz="1000" u="sng" kern="1000" dirty="0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https://lv.kronospan-express.com/lv</a:t>
            </a:r>
            <a:endParaRPr lang="en-US" sz="1000" kern="1000" dirty="0">
              <a:solidFill>
                <a:schemeClr val="bg1"/>
              </a:solidFill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r>
              <a:rPr lang="en-US" sz="1000" u="sng" kern="1000" dirty="0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https://www.woodproducts.fi/content/wood-fibre-board</a:t>
            </a:r>
            <a:endParaRPr lang="en-US" sz="1000" dirty="0">
              <a:solidFill>
                <a:schemeClr val="bg1"/>
              </a:solidFill>
              <a:latin typeface="Glacial Indifference" panose="020B060402020202020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525000" y="442436"/>
            <a:ext cx="53477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1400" kern="1000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El tablero de fibra de madera estándar se puede dividir en dos categorías principales: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400" kern="1000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poroso (utilizado para aislamiento térmico).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400" kern="1000" spc="-3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duro (MDF, HDF - para suelos, etc.).</a:t>
            </a:r>
            <a:endParaRPr lang="en-US" sz="1400" kern="1000" dirty="0">
              <a:solidFill>
                <a:srgbClr val="456A2C"/>
              </a:solidFill>
              <a:effectLst/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7D2B7111-52F7-44A9-9483-48B3D9FDCBCF}"/>
              </a:ext>
            </a:extLst>
          </p:cNvPr>
          <p:cNvSpPr txBox="1"/>
          <p:nvPr/>
        </p:nvSpPr>
        <p:spPr>
          <a:xfrm>
            <a:off x="9902576" y="9685461"/>
            <a:ext cx="8385423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1600" spc="80" dirty="0">
                <a:latin typeface="Glacial Indifference"/>
              </a:rPr>
              <a:t>UNIDAD 3: Disponibilidad y respeto al medio ambiente de la madera como material de construcción</a:t>
            </a:r>
            <a:endParaRPr lang="en-GB" sz="1600" spc="135" dirty="0"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1131039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3488</Words>
  <Application>Microsoft Office PowerPoint</Application>
  <PresentationFormat>Personalizado</PresentationFormat>
  <Paragraphs>511</Paragraphs>
  <Slides>15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Symbol</vt:lpstr>
      <vt:lpstr>League Spartan</vt:lpstr>
      <vt:lpstr>Arial</vt:lpstr>
      <vt:lpstr>Calibri</vt:lpstr>
      <vt:lpstr>Glacial Indifference Bold</vt:lpstr>
      <vt:lpstr>Glacial Indifference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Washed Out Fishing Laws Wide Presentation</dc:title>
  <dc:creator>sakis</dc:creator>
  <cp:lastModifiedBy>Alonso García García</cp:lastModifiedBy>
  <cp:revision>96</cp:revision>
  <dcterms:created xsi:type="dcterms:W3CDTF">2006-08-16T00:00:00Z</dcterms:created>
  <dcterms:modified xsi:type="dcterms:W3CDTF">2021-12-01T13:24:56Z</dcterms:modified>
  <dc:identifier>DAD7Xzioke4</dc:identifier>
</cp:coreProperties>
</file>