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8" r:id="rId4"/>
    <p:sldId id="284" r:id="rId5"/>
    <p:sldId id="261" r:id="rId6"/>
    <p:sldId id="282" r:id="rId7"/>
    <p:sldId id="260" r:id="rId8"/>
    <p:sldId id="273" r:id="rId9"/>
    <p:sldId id="263" r:id="rId10"/>
  </p:sldIdLst>
  <p:sldSz cx="18288000" cy="10287000"/>
  <p:notesSz cx="6858000" cy="9144000"/>
  <p:embeddedFontLst>
    <p:embeddedFont>
      <p:font typeface="Calibri" panose="020F0502020204030204" pitchFamily="34" charset="0"/>
      <p:regular r:id="rId12"/>
      <p:bold r:id="rId13"/>
      <p:italic r:id="rId14"/>
      <p:boldItalic r:id="rId15"/>
    </p:embeddedFont>
    <p:embeddedFont>
      <p:font typeface="Glacial Indifference" panose="020B0604020202020204" charset="0"/>
      <p:regular r:id="rId16"/>
    </p:embeddedFont>
    <p:embeddedFont>
      <p:font typeface="Glacial Indifference Bold" panose="020B0604020202020204" charset="0"/>
      <p:regular r:id="rId17"/>
    </p:embeddedFont>
    <p:embeddedFont>
      <p:font typeface="League Spartan"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2" d="100"/>
          <a:sy n="32" d="100"/>
        </p:scale>
        <p:origin x="53" y="7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8/26/2021</a:t>
            </a:fld>
            <a:endParaRPr lang="en-US"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dirty="0"/>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049B05-4D01-431C-B399-F8068D598276}" type="slidenum">
              <a:rPr lang="en-US" smtClean="0"/>
              <a:t>8</a:t>
            </a:fld>
            <a:endParaRPr lang="en-US" dirty="0"/>
          </a:p>
        </p:txBody>
      </p:sp>
    </p:spTree>
    <p:extLst>
      <p:ext uri="{BB962C8B-B14F-4D97-AF65-F5344CB8AC3E}">
        <p14:creationId xmlns:p14="http://schemas.microsoft.com/office/powerpoint/2010/main" val="150114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8/26/2021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8/26/2021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8/26/2021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8/26/2021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73152"/>
          </a:xfrm>
          <a:prstGeom prst="rect">
            <a:avLst/>
          </a:prstGeom>
        </p:spPr>
        <p:txBody>
          <a:bodyPr lIns="0" tIns="0" rIns="0" bIns="0" rtlCol="0" anchor="t">
            <a:spAutoFit/>
          </a:bodyPr>
          <a:lstStyle/>
          <a:p>
            <a:pPr algn="r">
              <a:lnSpc>
                <a:spcPts val="2240"/>
              </a:lnSpc>
            </a:pPr>
            <a:r>
              <a:rPr lang="el-GR" sz="1600" spc="80" dirty="0">
                <a:solidFill>
                  <a:srgbClr val="52584D"/>
                </a:solidFill>
                <a:latin typeface="Glacial Indifference"/>
              </a:rPr>
              <a:t>Η ΧΡΗΣΗ ΤΟΥ ΞΥΛΟΥ</a:t>
            </a:r>
            <a:endParaRPr lang="en-US" sz="1600" spc="80" dirty="0">
              <a:solidFill>
                <a:srgbClr val="52584D"/>
              </a:solidFill>
              <a:latin typeface="Glacial Indifferenc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8/26/2021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8/26/2021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6" name="Kuva 5" descr="Lähikuva puusepästä piirtämässä mittoja puulle">
            <a:extLst>
              <a:ext uri="{FF2B5EF4-FFF2-40B4-BE49-F238E27FC236}">
                <a16:creationId xmlns:a16="http://schemas.microsoft.com/office/drawing/2014/main" id="{229123AD-7F83-4187-B8D1-F00C62A2EB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2203" y="-342900"/>
            <a:ext cx="16400918" cy="10931276"/>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3510363"/>
            </a:xfrm>
            <a:prstGeom prst="rect">
              <a:avLst/>
            </a:prstGeom>
            <a:grpFill/>
          </p:spPr>
          <p:txBody>
            <a:bodyPr wrap="square" lIns="0" tIns="0" rIns="0" bIns="0" rtlCol="0" anchor="t">
              <a:spAutoFit/>
            </a:bodyPr>
            <a:lstStyle/>
            <a:p>
              <a:pPr algn="l">
                <a:lnSpc>
                  <a:spcPts val="10580"/>
                </a:lnSpc>
              </a:pPr>
              <a:r>
                <a:rPr lang="el-GR" sz="6600" spc="92" dirty="0">
                  <a:solidFill>
                    <a:srgbClr val="FEFFF8"/>
                  </a:solidFill>
                  <a:latin typeface="League Spartan"/>
                </a:rPr>
                <a:t>ΓΕΝΙΚΕΣ ΟΔΗΓΙΕΣ ΓΙΑ ΤΗ ΧΡΗΣΗ  ΤΟΥ ΞΥΛΟΥ</a:t>
              </a:r>
              <a:endParaRPr lang="en-US" sz="6600" spc="92" dirty="0">
                <a:solidFill>
                  <a:srgbClr val="FEFFF8"/>
                </a:solidFill>
                <a:latin typeface="League Spartan"/>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507831"/>
            </a:xfrm>
            <a:prstGeom prst="rect">
              <a:avLst/>
            </a:prstGeom>
            <a:grpFill/>
          </p:spPr>
          <p:txBody>
            <a:bodyPr wrap="square" lIns="0" tIns="0" rIns="0" bIns="0" rtlCol="0" anchor="t">
              <a:spAutoFit/>
            </a:bodyPr>
            <a:lstStyle/>
            <a:p>
              <a:pPr algn="l">
                <a:lnSpc>
                  <a:spcPts val="3000"/>
                </a:lnSpc>
              </a:pPr>
              <a:r>
                <a:rPr lang="en-US" sz="2400" spc="150" dirty="0">
                  <a:solidFill>
                    <a:srgbClr val="FEFFF8"/>
                  </a:solidFill>
                  <a:latin typeface="Glacial Indifference Bold"/>
                </a:rPr>
                <a:t>0</a:t>
              </a:r>
              <a:r>
                <a:rPr lang="el-GR" sz="2400" spc="150" dirty="0">
                  <a:solidFill>
                    <a:srgbClr val="FEFFF8"/>
                  </a:solidFill>
                  <a:latin typeface="Glacial Indifference Bold"/>
                </a:rPr>
                <a:t>2</a:t>
              </a:r>
              <a:r>
                <a:rPr lang="en-US" sz="2400" spc="150" dirty="0">
                  <a:solidFill>
                    <a:srgbClr val="FEFFF8"/>
                  </a:solidFill>
                  <a:latin typeface="Glacial Indifference Bold"/>
                </a:rPr>
                <a:t>-2/ </a:t>
              </a:r>
              <a:r>
                <a:rPr lang="el-GR" sz="2400" spc="150" dirty="0">
                  <a:solidFill>
                    <a:srgbClr val="FEFFF8"/>
                  </a:solidFill>
                  <a:latin typeface="Glacial Indifference Bold"/>
                </a:rPr>
                <a:t>ΜΕ</a:t>
              </a:r>
              <a:r>
                <a:rPr lang="en-US" sz="2400" spc="150" dirty="0">
                  <a:solidFill>
                    <a:srgbClr val="FEFFF8"/>
                  </a:solidFill>
                  <a:latin typeface="Glacial Indifference Bold"/>
                </a:rPr>
                <a:t>2: </a:t>
              </a:r>
              <a:r>
                <a:rPr lang="el-GR" sz="2400" spc="150" dirty="0">
                  <a:solidFill>
                    <a:srgbClr val="FEFFF8"/>
                  </a:solidFill>
                  <a:latin typeface="Glacial Indifference Bold"/>
                </a:rPr>
                <a:t>ΚΑΤΑΣΚΕΥΗ, ΑΝΑΚΑΙΝΙΣΗ ΚΑΙ ΑΠΟΔΟΜΗΣΗ ΞΥΛΕΙΑΣ</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8" name="Kuva 7" descr="Kuva, joka sisältää kohteen sisä, rakennus, sisäkatto, keittiö&#10;&#10;Kuvaus luotu automaattisesti">
            <a:extLst>
              <a:ext uri="{FF2B5EF4-FFF2-40B4-BE49-F238E27FC236}">
                <a16:creationId xmlns:a16="http://schemas.microsoft.com/office/drawing/2014/main" id="{9278306F-82B1-44ED-984C-74D3CF090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911" y="419100"/>
            <a:ext cx="12877800" cy="8581382"/>
          </a:xfrm>
          <a:prstGeom prst="rect">
            <a:avLst/>
          </a:prstGeom>
        </p:spPr>
      </p:pic>
      <p:grpSp>
        <p:nvGrpSpPr>
          <p:cNvPr id="3" name="Group 3"/>
          <p:cNvGrpSpPr/>
          <p:nvPr/>
        </p:nvGrpSpPr>
        <p:grpSpPr>
          <a:xfrm>
            <a:off x="1219200" y="-571500"/>
            <a:ext cx="8385423" cy="8119650"/>
            <a:chOff x="254000" y="-211895"/>
            <a:chExt cx="11180564" cy="10826200"/>
          </a:xfrm>
          <a:solidFill>
            <a:schemeClr val="bg1">
              <a:lumMod val="95000"/>
            </a:schemeClr>
          </a:solidFill>
        </p:grpSpPr>
        <p:sp>
          <p:nvSpPr>
            <p:cNvPr id="4" name="AutoShape 4"/>
            <p:cNvSpPr/>
            <p:nvPr/>
          </p:nvSpPr>
          <p:spPr>
            <a:xfrm>
              <a:off x="254000" y="-211895"/>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762000" y="1694973"/>
              <a:ext cx="10566399" cy="2831544"/>
            </a:xfrm>
            <a:prstGeom prst="rect">
              <a:avLst/>
            </a:prstGeom>
            <a:grpFill/>
          </p:spPr>
          <p:txBody>
            <a:bodyPr wrap="square" lIns="0" tIns="0" rIns="0" bIns="0" rtlCol="0" anchor="t">
              <a:spAutoFit/>
            </a:bodyPr>
            <a:lstStyle/>
            <a:p>
              <a:pPr algn="l">
                <a:lnSpc>
                  <a:spcPts val="8370"/>
                </a:lnSpc>
              </a:pPr>
              <a:r>
                <a:rPr lang="el-GR" sz="6200" spc="310" dirty="0">
                  <a:solidFill>
                    <a:srgbClr val="456A2C"/>
                  </a:solidFill>
                  <a:latin typeface="League Spartan"/>
                </a:rPr>
                <a:t>ΕΠΙΣΚΟΠΗΣΗ ΠΑΡΟΥΣΙΑΣΗΣ</a:t>
              </a:r>
              <a:endParaRPr lang="en-US" sz="6200" spc="310" dirty="0">
                <a:solidFill>
                  <a:srgbClr val="456A2C"/>
                </a:solidFill>
                <a:latin typeface="League Spartan"/>
              </a:endParaRPr>
            </a:p>
          </p:txBody>
        </p:sp>
        <p:sp>
          <p:nvSpPr>
            <p:cNvPr id="6" name="TextBox 6"/>
            <p:cNvSpPr txBox="1"/>
            <p:nvPr/>
          </p:nvSpPr>
          <p:spPr>
            <a:xfrm>
              <a:off x="611495" y="6101132"/>
              <a:ext cx="9956800" cy="4047261"/>
            </a:xfrm>
            <a:prstGeom prst="rect">
              <a:avLst/>
            </a:prstGeom>
            <a:grpFill/>
          </p:spPr>
          <p:txBody>
            <a:bodyPr wrap="square" lIns="0" tIns="0" rIns="0" bIns="0" rtlCol="0" anchor="t">
              <a:spAutoFit/>
            </a:bodyPr>
            <a:lstStyle/>
            <a:p>
              <a:pPr marL="342900" indent="-342900">
                <a:lnSpc>
                  <a:spcPts val="3359"/>
                </a:lnSpc>
                <a:buFont typeface="Arial" panose="020B0604020202020204" pitchFamily="34" charset="0"/>
                <a:buChar char="•"/>
              </a:pPr>
              <a:r>
                <a:rPr lang="el-GR" sz="2400" spc="120" dirty="0">
                  <a:solidFill>
                    <a:srgbClr val="456A2C"/>
                  </a:solidFill>
                  <a:latin typeface="Glacial Indifference"/>
                </a:rPr>
                <a:t>Όροι</a:t>
              </a:r>
            </a:p>
            <a:p>
              <a:pPr marL="342900" indent="-342900">
                <a:lnSpc>
                  <a:spcPts val="3359"/>
                </a:lnSpc>
                <a:buFont typeface="Arial" panose="020B0604020202020204" pitchFamily="34" charset="0"/>
                <a:buChar char="•"/>
              </a:pPr>
              <a:r>
                <a:rPr lang="el-GR" sz="2400" spc="120" dirty="0">
                  <a:solidFill>
                    <a:srgbClr val="456A2C"/>
                  </a:solidFill>
                  <a:latin typeface="Glacial Indifference"/>
                </a:rPr>
                <a:t>Σήμανση </a:t>
              </a:r>
              <a:r>
                <a:rPr lang="en-US" sz="2400" spc="120">
                  <a:solidFill>
                    <a:srgbClr val="456A2C"/>
                  </a:solidFill>
                  <a:latin typeface="Glacial Indifference"/>
                </a:rPr>
                <a:t>CE</a:t>
              </a: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spc="120" dirty="0">
                  <a:solidFill>
                    <a:srgbClr val="456A2C"/>
                  </a:solidFill>
                  <a:latin typeface="Glacial Indifference"/>
                </a:rPr>
                <a:t>Εφαρμογές πριστής ξυλείας</a:t>
              </a:r>
            </a:p>
            <a:p>
              <a:pPr marL="342900" indent="-342900">
                <a:lnSpc>
                  <a:spcPts val="3359"/>
                </a:lnSpc>
                <a:buFont typeface="Arial" panose="020B0604020202020204" pitchFamily="34" charset="0"/>
                <a:buChar char="•"/>
              </a:pPr>
              <a:r>
                <a:rPr lang="el-GR" sz="2400" spc="120" dirty="0">
                  <a:solidFill>
                    <a:srgbClr val="456A2C"/>
                  </a:solidFill>
                  <a:latin typeface="Glacial Indifference"/>
                </a:rPr>
                <a:t>Δομικά στοιχεία</a:t>
              </a:r>
            </a:p>
            <a:p>
              <a:pPr marL="342900" indent="-342900">
                <a:lnSpc>
                  <a:spcPts val="3359"/>
                </a:lnSpc>
                <a:buFont typeface="Arial" panose="020B0604020202020204" pitchFamily="34" charset="0"/>
                <a:buChar char="•"/>
              </a:pPr>
              <a:r>
                <a:rPr lang="el-GR" sz="2400" spc="120" dirty="0">
                  <a:solidFill>
                    <a:srgbClr val="456A2C"/>
                  </a:solidFill>
                  <a:latin typeface="Glacial Indifference"/>
                </a:rPr>
                <a:t>Η χρήση ξύλινων υλικών στις κατασκευές</a:t>
              </a:r>
            </a:p>
            <a:p>
              <a:pPr marL="342900" indent="-342900">
                <a:lnSpc>
                  <a:spcPts val="3359"/>
                </a:lnSpc>
                <a:buFont typeface="Arial" panose="020B0604020202020204" pitchFamily="34" charset="0"/>
                <a:buChar char="•"/>
              </a:pPr>
              <a:r>
                <a:rPr lang="el-GR" sz="2400" spc="120" dirty="0">
                  <a:solidFill>
                    <a:srgbClr val="456A2C"/>
                  </a:solidFill>
                  <a:latin typeface="Glacial Indifference"/>
                </a:rPr>
                <a:t>Αποθήκευση και χειρισμός</a:t>
              </a:r>
            </a:p>
            <a:p>
              <a:pPr marL="342900" indent="-342900">
                <a:lnSpc>
                  <a:spcPts val="3359"/>
                </a:lnSpc>
                <a:buFont typeface="Arial" panose="020B0604020202020204" pitchFamily="34" charset="0"/>
                <a:buChar char="•"/>
              </a:pPr>
              <a:r>
                <a:rPr lang="el-GR" sz="2400" spc="120" dirty="0">
                  <a:solidFill>
                    <a:srgbClr val="456A2C"/>
                  </a:solidFill>
                  <a:latin typeface="Glacial Indifference"/>
                </a:rPr>
                <a:t>Συχνές Ερωτήσεις</a:t>
              </a:r>
              <a:endParaRPr lang="en-US" sz="2400" spc="120" dirty="0">
                <a:solidFill>
                  <a:srgbClr val="456A2C"/>
                </a:solidFill>
                <a:latin typeface="Glacial Indifference"/>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l-GR" sz="3700" spc="185" dirty="0">
                  <a:solidFill>
                    <a:srgbClr val="456A2C"/>
                  </a:solidFill>
                  <a:latin typeface="League Spartan"/>
                </a:rPr>
                <a:t>Θέματα</a:t>
              </a:r>
              <a:endParaRPr lang="en-US" sz="3700" spc="185" dirty="0">
                <a:solidFill>
                  <a:srgbClr val="456A2C"/>
                </a:solidFill>
                <a:latin typeface="League Spartan"/>
              </a:endParaRP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525001" y="804016"/>
            <a:ext cx="8693646" cy="8267648"/>
          </a:xfrm>
          <a:prstGeom prst="rect">
            <a:avLst/>
          </a:prstGeom>
        </p:spPr>
        <p:txBody>
          <a:bodyPr wrap="square" lIns="0" tIns="0" rIns="0" bIns="0" rtlCol="0" anchor="t">
            <a:spAutoFit/>
          </a:bodyPr>
          <a:lstStyle/>
          <a:p>
            <a:pPr marL="342900" indent="-342900" algn="l">
              <a:lnSpc>
                <a:spcPts val="3359"/>
              </a:lnSpc>
              <a:buFont typeface="Arial" panose="020B0604020202020204" pitchFamily="34" charset="0"/>
              <a:buChar char="•"/>
            </a:pPr>
            <a:r>
              <a:rPr lang="el-GR" sz="2400" b="1" spc="120" dirty="0">
                <a:solidFill>
                  <a:srgbClr val="456A2C"/>
                </a:solidFill>
                <a:latin typeface="Glacial Indifference"/>
              </a:rPr>
              <a:t>Ξυλεία</a:t>
            </a:r>
            <a:r>
              <a:rPr lang="el-GR" sz="2400" spc="120" dirty="0">
                <a:solidFill>
                  <a:srgbClr val="456A2C"/>
                </a:solidFill>
                <a:latin typeface="Glacial Indifference"/>
              </a:rPr>
              <a:t>: κοινή ονομασία για πριονισμένα και πλανισμένα προϊόντα καθώς και στρογγυλό ξύλο</a:t>
            </a:r>
            <a:r>
              <a:rPr lang="en-US" sz="2400" spc="120" dirty="0">
                <a:solidFill>
                  <a:srgbClr val="456A2C"/>
                </a:solidFill>
                <a:latin typeface="Glacial Indifference"/>
              </a:rPr>
              <a:t>.</a:t>
            </a:r>
            <a:endParaRPr lang="fi-FI" sz="2400" spc="120" dirty="0">
              <a:solidFill>
                <a:srgbClr val="456A2C"/>
              </a:solidFill>
              <a:latin typeface="Glacial Indifference"/>
            </a:endParaRPr>
          </a:p>
          <a:p>
            <a:pPr marL="342900" indent="-342900" algn="l">
              <a:lnSpc>
                <a:spcPts val="3359"/>
              </a:lnSpc>
              <a:buFont typeface="Arial" panose="020B0604020202020204" pitchFamily="34" charset="0"/>
              <a:buChar char="•"/>
            </a:pPr>
            <a:endParaRPr lang="fi-FI" sz="2400" b="1"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b="1" spc="120" dirty="0">
                <a:solidFill>
                  <a:srgbClr val="456A2C"/>
                </a:solidFill>
                <a:latin typeface="Glacial Indifference"/>
              </a:rPr>
              <a:t>Πριστή ξυλεία</a:t>
            </a:r>
            <a:r>
              <a:rPr lang="el-GR" sz="2400" spc="120" dirty="0">
                <a:solidFill>
                  <a:srgbClr val="456A2C"/>
                </a:solidFill>
                <a:latin typeface="Glacial Indifference"/>
              </a:rPr>
              <a:t>: ένας γενικός όρος για </a:t>
            </a:r>
            <a:r>
              <a:rPr lang="el-GR" sz="2400" spc="120" dirty="0" err="1">
                <a:solidFill>
                  <a:srgbClr val="456A2C"/>
                </a:solidFill>
                <a:latin typeface="Glacial Indifference"/>
              </a:rPr>
              <a:t>πριστή</a:t>
            </a:r>
            <a:r>
              <a:rPr lang="el-GR" sz="2400" spc="120" dirty="0">
                <a:solidFill>
                  <a:srgbClr val="456A2C"/>
                </a:solidFill>
                <a:latin typeface="Glacial Indifference"/>
              </a:rPr>
              <a:t> σε όλες τις πλευρές για ξυλεία</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b="1" spc="120" dirty="0">
                <a:solidFill>
                  <a:srgbClr val="456A2C"/>
                </a:solidFill>
                <a:latin typeface="Glacial Indifference"/>
              </a:rPr>
              <a:t>Πλανισμένη ξυλεία</a:t>
            </a:r>
            <a:r>
              <a:rPr lang="en-US" sz="2400" b="1" spc="120" dirty="0">
                <a:solidFill>
                  <a:srgbClr val="456A2C"/>
                </a:solidFill>
                <a:latin typeface="Glacial Indifference"/>
              </a:rPr>
              <a:t>: </a:t>
            </a:r>
            <a:r>
              <a:rPr lang="el-GR" sz="2400" spc="120" dirty="0">
                <a:solidFill>
                  <a:srgbClr val="456A2C"/>
                </a:solidFill>
                <a:latin typeface="Glacial Indifference"/>
              </a:rPr>
              <a:t>Γενικός όρος</a:t>
            </a:r>
            <a:r>
              <a:rPr lang="en-US" sz="2400" spc="120" dirty="0">
                <a:solidFill>
                  <a:srgbClr val="456A2C"/>
                </a:solidFill>
                <a:latin typeface="Glacial Indifference"/>
              </a:rPr>
              <a:t> </a:t>
            </a:r>
            <a:r>
              <a:rPr lang="el-GR" sz="2400" spc="120" dirty="0">
                <a:solidFill>
                  <a:srgbClr val="456A2C"/>
                </a:solidFill>
                <a:latin typeface="Glacial Indifference"/>
              </a:rPr>
              <a:t>για  τουλάχιστον σε τρεις πλευρές πλανισμένη ξυλεία</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b="1" spc="120" dirty="0">
                <a:solidFill>
                  <a:srgbClr val="456A2C"/>
                </a:solidFill>
                <a:latin typeface="Glacial Indifference"/>
              </a:rPr>
              <a:t>Glulam: </a:t>
            </a:r>
            <a:r>
              <a:rPr lang="el-GR" sz="2400" spc="120" dirty="0">
                <a:solidFill>
                  <a:srgbClr val="456A2C"/>
                </a:solidFill>
                <a:latin typeface="Glacial Indifference"/>
              </a:rPr>
              <a:t>Ένα περαιτέρω επεξεργασμένο κομμάτι ξυλείας που κατασκευάζεται με κόλληση τουλάχιστον τεσσάρων ελασμάτων, πάχους όχι μεγαλύτερου από 45 mm</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fi-FI" sz="2400" b="1"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b="1" spc="120" dirty="0">
                <a:solidFill>
                  <a:srgbClr val="456A2C"/>
                </a:solidFill>
                <a:latin typeface="Glacial Indifference"/>
              </a:rPr>
              <a:t>Πολυστρωματική Ξυλεία καπλαμά (LVL): </a:t>
            </a:r>
            <a:r>
              <a:rPr lang="el-GR" sz="2400" spc="120" dirty="0">
                <a:solidFill>
                  <a:srgbClr val="456A2C"/>
                </a:solidFill>
                <a:latin typeface="Glacial Indifference"/>
              </a:rPr>
              <a:t>ένα προϊόν ξύλου που κατασκευάζεται με συγκόλληση τουλάχιστον πέντε καπλαμάδων πάχους έως 6 mm</a:t>
            </a:r>
            <a:r>
              <a:rPr lang="en-US" sz="2400" spc="120" dirty="0">
                <a:solidFill>
                  <a:srgbClr val="456A2C"/>
                </a:solidFill>
                <a:latin typeface="Glacial Indifference"/>
              </a:rPr>
              <a:t>.</a:t>
            </a:r>
            <a:endParaRPr lang="fi-FI" sz="2400" spc="120" dirty="0">
              <a:solidFill>
                <a:srgbClr val="456A2C"/>
              </a:solidFill>
              <a:latin typeface="Glacial Indifference"/>
            </a:endParaRPr>
          </a:p>
        </p:txBody>
      </p:sp>
      <p:sp>
        <p:nvSpPr>
          <p:cNvPr id="3" name="AutoShape 3"/>
          <p:cNvSpPr/>
          <p:nvPr/>
        </p:nvSpPr>
        <p:spPr>
          <a:xfrm>
            <a:off x="9906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447800" y="957263"/>
            <a:ext cx="7467599" cy="1046440"/>
          </a:xfrm>
          <a:prstGeom prst="rect">
            <a:avLst/>
          </a:prstGeom>
        </p:spPr>
        <p:txBody>
          <a:bodyPr wrap="square" lIns="0" tIns="0" rIns="0" bIns="0" rtlCol="0" anchor="t">
            <a:spAutoFit/>
          </a:bodyPr>
          <a:lstStyle/>
          <a:p>
            <a:pPr algn="l">
              <a:lnSpc>
                <a:spcPts val="8370"/>
              </a:lnSpc>
            </a:pPr>
            <a:r>
              <a:rPr lang="el-GR" sz="6200" spc="310" dirty="0">
                <a:solidFill>
                  <a:schemeClr val="bg1"/>
                </a:solidFill>
                <a:latin typeface="League Spartan"/>
              </a:rPr>
              <a:t>Ορισμοί</a:t>
            </a:r>
            <a:endParaRPr lang="en-US" sz="6200" spc="310" dirty="0">
              <a:solidFill>
                <a:schemeClr val="bg1"/>
              </a:solidFill>
              <a:latin typeface="League Spartan"/>
            </a:endParaRP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525001" y="804016"/>
            <a:ext cx="8693646" cy="6959598"/>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l-GR" sz="2400" spc="120" dirty="0">
                <a:solidFill>
                  <a:srgbClr val="456A2C"/>
                </a:solidFill>
                <a:latin typeface="Glacial Indifference"/>
              </a:rPr>
              <a:t>Η εποπτεία αγοράς δομικών προϊόντων διασφαλίζει ότι στην ευρωπαϊκή αγορά υπάρχουν μόνο δομικά προϊόντα με σήμανση CE που πληρούν τις απαιτήσεις που έχουν τεθεί για αυτά</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spc="120" dirty="0">
                <a:solidFill>
                  <a:srgbClr val="456A2C"/>
                </a:solidFill>
                <a:latin typeface="Glacial Indifference"/>
              </a:rPr>
              <a:t>Η σήμανση CE είναι η σήμανση συμμόρφωσης, η οποία αποδεικνύει ότι το προϊόν του τομέα των δομικών κατασκευών συμμορφώνεται με το σχετικό εναρμονισμένο πρότυπο προϊόντος και πληροί τις βασικές απαιτήσεις ασφάλειας και υγείας της οδηγίας για τα δομικά προϊόντα</a:t>
            </a:r>
            <a:r>
              <a:rPr lang="en-US" sz="2400" spc="120" dirty="0">
                <a:solidFill>
                  <a:srgbClr val="456A2C"/>
                </a:solidFill>
                <a:latin typeface="Glacial Indifference"/>
              </a:rPr>
              <a:t>.</a:t>
            </a:r>
          </a:p>
          <a:p>
            <a:pPr marL="342900"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spc="120" dirty="0">
                <a:solidFill>
                  <a:srgbClr val="456A2C"/>
                </a:solidFill>
                <a:latin typeface="Glacial Indifference"/>
              </a:rPr>
              <a:t>Ένα προϊόν δομικών κατασκευών με σήμανση CE μπορεί να εξαχθεί και να πωληθεί ελεύθερα στην εσωτερική αγορά της Ευρώπης.</a:t>
            </a:r>
            <a:endParaRPr lang="fi-FI" sz="2400" spc="120" dirty="0">
              <a:solidFill>
                <a:srgbClr val="456A2C"/>
              </a:solidFill>
              <a:latin typeface="Glacial Indifference"/>
            </a:endParaRPr>
          </a:p>
        </p:txBody>
      </p:sp>
      <p:sp>
        <p:nvSpPr>
          <p:cNvPr id="3" name="AutoShape 3"/>
          <p:cNvSpPr/>
          <p:nvPr/>
        </p:nvSpPr>
        <p:spPr>
          <a:xfrm>
            <a:off x="990600" y="-335920"/>
            <a:ext cx="8385423" cy="10958840"/>
          </a:xfrm>
          <a:prstGeom prst="rect">
            <a:avLst/>
          </a:prstGeom>
          <a:solidFill>
            <a:srgbClr val="456A2C"/>
          </a:solidFill>
        </p:spPr>
        <p:txBody>
          <a:bodyPr/>
          <a:lstStyle/>
          <a:p>
            <a:endParaRPr lang="en-US" dirty="0"/>
          </a:p>
        </p:txBody>
      </p:sp>
      <p:sp>
        <p:nvSpPr>
          <p:cNvPr id="8" name="TextBox 8"/>
          <p:cNvSpPr txBox="1"/>
          <p:nvPr/>
        </p:nvSpPr>
        <p:spPr>
          <a:xfrm>
            <a:off x="1447800" y="957263"/>
            <a:ext cx="7467599" cy="1046440"/>
          </a:xfrm>
          <a:prstGeom prst="rect">
            <a:avLst/>
          </a:prstGeom>
        </p:spPr>
        <p:txBody>
          <a:bodyPr wrap="square" lIns="0" tIns="0" rIns="0" bIns="0" rtlCol="0" anchor="t">
            <a:spAutoFit/>
          </a:bodyPr>
          <a:lstStyle/>
          <a:p>
            <a:pPr>
              <a:lnSpc>
                <a:spcPts val="8370"/>
              </a:lnSpc>
            </a:pPr>
            <a:r>
              <a:rPr lang="el-GR" sz="6200" spc="310" dirty="0">
                <a:solidFill>
                  <a:srgbClr val="FEFFF8"/>
                </a:solidFill>
                <a:latin typeface="League Spartan"/>
              </a:rPr>
              <a:t>Σήμανση </a:t>
            </a:r>
            <a:r>
              <a:rPr lang="en-US" sz="6200" spc="310" dirty="0">
                <a:solidFill>
                  <a:srgbClr val="FEFFF8"/>
                </a:solidFill>
                <a:latin typeface="League Spartan"/>
              </a:rPr>
              <a:t>CE</a:t>
            </a:r>
          </a:p>
        </p:txBody>
      </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dirty="0">
              <a:solidFill>
                <a:srgbClr val="D9D9D9"/>
              </a:solidFill>
              <a:latin typeface="Glacial Indifference"/>
            </a:endParaRPr>
          </a:p>
        </p:txBody>
      </p:sp>
    </p:spTree>
    <p:extLst>
      <p:ext uri="{BB962C8B-B14F-4D97-AF65-F5344CB8AC3E}">
        <p14:creationId xmlns:p14="http://schemas.microsoft.com/office/powerpoint/2010/main" val="1197855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4800600" y="291838"/>
            <a:ext cx="13165888" cy="1935764"/>
            <a:chOff x="-104836" y="-3114570"/>
            <a:chExt cx="13280847" cy="1213749"/>
          </a:xfrm>
        </p:grpSpPr>
        <p:sp>
          <p:nvSpPr>
            <p:cNvPr id="5" name="TextBox 5"/>
            <p:cNvSpPr txBox="1"/>
            <p:nvPr/>
          </p:nvSpPr>
          <p:spPr>
            <a:xfrm>
              <a:off x="-1" y="-3114570"/>
              <a:ext cx="13176012" cy="656131"/>
            </a:xfrm>
            <a:prstGeom prst="rect">
              <a:avLst/>
            </a:prstGeom>
          </p:spPr>
          <p:txBody>
            <a:bodyPr wrap="square" lIns="0" tIns="0" rIns="0" bIns="0" rtlCol="0" anchor="t">
              <a:spAutoFit/>
            </a:bodyPr>
            <a:lstStyle/>
            <a:p>
              <a:pPr algn="l">
                <a:lnSpc>
                  <a:spcPts val="8370"/>
                </a:lnSpc>
              </a:pPr>
              <a:r>
                <a:rPr lang="el-GR" sz="6200" spc="310" dirty="0">
                  <a:solidFill>
                    <a:srgbClr val="456A2C"/>
                  </a:solidFill>
                  <a:latin typeface="League Spartan"/>
                </a:rPr>
                <a:t>Εφαρμογές πριστής ξυλείας</a:t>
              </a:r>
              <a:endParaRPr lang="en-US" sz="6200" spc="310" dirty="0">
                <a:solidFill>
                  <a:srgbClr val="456A2C"/>
                </a:solidFill>
                <a:latin typeface="League Spartan"/>
              </a:endParaRPr>
            </a:p>
          </p:txBody>
        </p:sp>
        <p:sp>
          <p:nvSpPr>
            <p:cNvPr id="6" name="TextBox 6"/>
            <p:cNvSpPr txBox="1"/>
            <p:nvPr/>
          </p:nvSpPr>
          <p:spPr>
            <a:xfrm>
              <a:off x="-104836" y="-2146066"/>
              <a:ext cx="13137037" cy="245245"/>
            </a:xfrm>
            <a:prstGeom prst="rect">
              <a:avLst/>
            </a:prstGeom>
          </p:spPr>
          <p:txBody>
            <a:bodyPr lIns="0" tIns="0" rIns="0" bIns="0" rtlCol="0" anchor="t">
              <a:spAutoFit/>
            </a:bodyPr>
            <a:lstStyle/>
            <a:p>
              <a:pPr algn="just">
                <a:lnSpc>
                  <a:spcPts val="3359"/>
                </a:lnSpc>
              </a:pPr>
              <a:endParaRPr lang="en-US" sz="2000" spc="120" dirty="0">
                <a:solidFill>
                  <a:srgbClr val="1E4D65"/>
                </a:solidFill>
                <a:latin typeface="Glacial Indifference"/>
              </a:endParaRPr>
            </a:p>
          </p:txBody>
        </p:sp>
      </p:grpSp>
      <p:sp>
        <p:nvSpPr>
          <p:cNvPr id="12" name="TextBox 6">
            <a:extLst>
              <a:ext uri="{FF2B5EF4-FFF2-40B4-BE49-F238E27FC236}">
                <a16:creationId xmlns:a16="http://schemas.microsoft.com/office/drawing/2014/main" id="{6A2562EA-094B-4475-AD50-BDD946849DDC}"/>
              </a:ext>
            </a:extLst>
          </p:cNvPr>
          <p:cNvSpPr txBox="1"/>
          <p:nvPr/>
        </p:nvSpPr>
        <p:spPr>
          <a:xfrm>
            <a:off x="5638799" y="1338277"/>
            <a:ext cx="12431617" cy="8680581"/>
          </a:xfrm>
          <a:prstGeom prst="rect">
            <a:avLst/>
          </a:prstGeom>
        </p:spPr>
        <p:txBody>
          <a:bodyPr wrap="square" lIns="0" tIns="0" rIns="0" bIns="0" rtlCol="0" anchor="t">
            <a:spAutoFit/>
          </a:bodyPr>
          <a:lstStyle/>
          <a:p>
            <a:pPr marL="342900" indent="-342900" algn="just">
              <a:lnSpc>
                <a:spcPts val="3359"/>
              </a:lnSpc>
              <a:buFont typeface="Arial" panose="020B0604020202020204" pitchFamily="34" charset="0"/>
              <a:buChar char="•"/>
            </a:pPr>
            <a:r>
              <a:rPr lang="el-GR" b="1" spc="120" dirty="0">
                <a:solidFill>
                  <a:srgbClr val="456A2C"/>
                </a:solidFill>
                <a:latin typeface="Glacial Indifference"/>
              </a:rPr>
              <a:t>Βιομηχανία παραθύρων και πορτών</a:t>
            </a:r>
            <a:r>
              <a:rPr lang="fi-FI" b="1" spc="120" dirty="0">
                <a:solidFill>
                  <a:srgbClr val="456A2C"/>
                </a:solidFill>
                <a:latin typeface="Glacial Indifference"/>
              </a:rPr>
              <a:t>: </a:t>
            </a:r>
            <a:r>
              <a:rPr lang="el-GR" spc="120" dirty="0">
                <a:solidFill>
                  <a:srgbClr val="456A2C"/>
                </a:solidFill>
                <a:latin typeface="Glacial Indifference"/>
              </a:rPr>
              <a:t>Το εγκάρδιο ξύλο πεύκου, έχει εγγενή αντοχή στους μύκητες σήψης, έτσι αντέχει καλύτερα τις καιρικές συνθήκες χωρίς ειδικές επεξεργασίες και εγγυάται μεγαλύτερο κύκλο ζωής για το προϊόν σε δύσκολες καιρικές συνθήκες</a:t>
            </a:r>
            <a:r>
              <a:rPr lang="en-US" spc="120" dirty="0">
                <a:solidFill>
                  <a:srgbClr val="456A2C"/>
                </a:solidFill>
                <a:latin typeface="Glacial Indifference"/>
              </a:rPr>
              <a:t>.</a:t>
            </a:r>
          </a:p>
          <a:p>
            <a:pPr marL="342900" indent="-342900" algn="just">
              <a:lnSpc>
                <a:spcPts val="3359"/>
              </a:lnSpc>
              <a:buFont typeface="Arial" panose="020B0604020202020204" pitchFamily="34" charset="0"/>
              <a:buChar char="•"/>
            </a:pPr>
            <a:endParaRPr lang="en-US"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l-GR" b="1" spc="120" dirty="0">
                <a:solidFill>
                  <a:srgbClr val="456A2C"/>
                </a:solidFill>
                <a:latin typeface="Glacial Indifference"/>
              </a:rPr>
              <a:t>Βιομηχανία επίπλων</a:t>
            </a:r>
            <a:r>
              <a:rPr lang="fi-FI" b="1" spc="120" dirty="0">
                <a:solidFill>
                  <a:srgbClr val="456A2C"/>
                </a:solidFill>
                <a:latin typeface="Glacial Indifference"/>
              </a:rPr>
              <a:t>: </a:t>
            </a:r>
            <a:r>
              <a:rPr lang="el-GR" spc="120" dirty="0">
                <a:solidFill>
                  <a:srgbClr val="456A2C"/>
                </a:solidFill>
                <a:latin typeface="Glacial Indifference"/>
              </a:rPr>
              <a:t>Τόσο τα κούτσουρα πεύκου όσο και ερυθρελάτη με υγιή κλαδιά ή κορυφές βάσης χωρίς κλαδιά είναι πολύ συνηθισμένες πρώτες ύλες για τις ορατές επιφάνειες των επίπλων από μασίφ ξύλο</a:t>
            </a:r>
            <a:r>
              <a:rPr lang="en-US" spc="120" dirty="0">
                <a:solidFill>
                  <a:srgbClr val="456A2C"/>
                </a:solidFill>
                <a:latin typeface="Glacial Indifference"/>
              </a:rPr>
              <a:t>.</a:t>
            </a:r>
          </a:p>
          <a:p>
            <a:pPr marL="342900" indent="-342900" algn="just">
              <a:lnSpc>
                <a:spcPts val="3359"/>
              </a:lnSpc>
              <a:buFont typeface="Arial" panose="020B0604020202020204" pitchFamily="34" charset="0"/>
              <a:buChar char="•"/>
            </a:pPr>
            <a:endParaRPr lang="en-US"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l-GR" b="1" spc="120" dirty="0">
                <a:solidFill>
                  <a:srgbClr val="456A2C"/>
                </a:solidFill>
                <a:latin typeface="Glacial Indifference"/>
              </a:rPr>
              <a:t>Πλανισμένη ξυλεία </a:t>
            </a:r>
            <a:r>
              <a:rPr lang="fi-FI" b="1" spc="120" dirty="0">
                <a:solidFill>
                  <a:srgbClr val="456A2C"/>
                </a:solidFill>
                <a:latin typeface="Glacial Indifference"/>
              </a:rPr>
              <a:t>: </a:t>
            </a:r>
            <a:r>
              <a:rPr lang="el-GR" spc="120" dirty="0">
                <a:solidFill>
                  <a:srgbClr val="456A2C"/>
                </a:solidFill>
                <a:latin typeface="Glacial Indifference"/>
              </a:rPr>
              <a:t>Ξυλεία ταξινομημένη για διαφορετικές εφαρμογές</a:t>
            </a:r>
            <a:r>
              <a:rPr lang="en-US" spc="120" dirty="0">
                <a:solidFill>
                  <a:srgbClr val="456A2C"/>
                </a:solidFill>
                <a:latin typeface="Glacial Indifference"/>
              </a:rPr>
              <a:t> (US I, US II, US III, US IV, V, VI and VII), </a:t>
            </a:r>
            <a:r>
              <a:rPr lang="el-GR" spc="120" dirty="0">
                <a:solidFill>
                  <a:srgbClr val="456A2C"/>
                </a:solidFill>
                <a:latin typeface="Glacial Indifference"/>
              </a:rPr>
              <a:t>όπου ο αγοραστής έχει καθορίσει π.χ., μέγεθος κλαδιών, μπορντούρα και ευθύτητα.</a:t>
            </a:r>
          </a:p>
          <a:p>
            <a:pPr marL="342900" indent="-342900" algn="just">
              <a:lnSpc>
                <a:spcPts val="3359"/>
              </a:lnSpc>
              <a:buFont typeface="Arial" panose="020B0604020202020204" pitchFamily="34" charset="0"/>
              <a:buChar char="•"/>
            </a:pPr>
            <a:endParaRPr lang="en-US"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l-GR" b="1" spc="120" dirty="0">
                <a:solidFill>
                  <a:srgbClr val="456A2C"/>
                </a:solidFill>
                <a:latin typeface="Glacial Indifference"/>
              </a:rPr>
              <a:t>Βιομηχανία κούτσουρων</a:t>
            </a:r>
            <a:r>
              <a:rPr lang="fi-FI" b="1" spc="120" dirty="0">
                <a:solidFill>
                  <a:srgbClr val="456A2C"/>
                </a:solidFill>
                <a:latin typeface="Glacial Indifference"/>
              </a:rPr>
              <a:t>: </a:t>
            </a:r>
            <a:r>
              <a:rPr lang="el-GR" spc="120" dirty="0">
                <a:solidFill>
                  <a:srgbClr val="456A2C"/>
                </a:solidFill>
                <a:latin typeface="Glacial Indifference"/>
              </a:rPr>
              <a:t>Η βιομηχανία κούτσουρων χρησιμοποιεί ξύλο πριονισμένο από ενδιάμεσα στρώματα σε κρυμμένα μέρη και εγκάρδιο-πριονισμένο ξύλο σε ορατές επιφάνειες. Το υλικό κούτσουρων ενός κτηρίου είναι στερεό-μασίφ ξύλο, αλλά η βιομηχανία κούτσουρων κολλά το κενό κούτσουρων, που επεξεργάζεται στη μηχανή, με ξύλο από διάφορους πυρήνες</a:t>
            </a:r>
            <a:r>
              <a:rPr lang="en-US" spc="120" dirty="0">
                <a:solidFill>
                  <a:srgbClr val="456A2C"/>
                </a:solidFill>
                <a:latin typeface="Glacial Indifference"/>
              </a:rPr>
              <a:t>.</a:t>
            </a:r>
          </a:p>
          <a:p>
            <a:pPr marL="342900" indent="-342900" algn="just">
              <a:lnSpc>
                <a:spcPts val="3359"/>
              </a:lnSpc>
              <a:buFont typeface="Arial" panose="020B0604020202020204" pitchFamily="34" charset="0"/>
              <a:buChar char="•"/>
            </a:pPr>
            <a:endParaRPr lang="en-US" spc="120" dirty="0">
              <a:solidFill>
                <a:srgbClr val="456A2C"/>
              </a:solidFill>
              <a:latin typeface="Glacial Indifference"/>
            </a:endParaRPr>
          </a:p>
          <a:p>
            <a:pPr marL="342900" indent="-342900" algn="just">
              <a:lnSpc>
                <a:spcPts val="3359"/>
              </a:lnSpc>
              <a:buFont typeface="Arial" panose="020B0604020202020204" pitchFamily="34" charset="0"/>
              <a:buChar char="•"/>
            </a:pPr>
            <a:r>
              <a:rPr lang="el-GR" b="1" spc="120" dirty="0">
                <a:solidFill>
                  <a:srgbClr val="456A2C"/>
                </a:solidFill>
                <a:latin typeface="Glacial Indifference"/>
              </a:rPr>
              <a:t>Ξύλινα δοκάρια</a:t>
            </a:r>
            <a:r>
              <a:rPr lang="fi-FI" b="1" spc="120" dirty="0">
                <a:solidFill>
                  <a:srgbClr val="456A2C"/>
                </a:solidFill>
                <a:latin typeface="Glacial Indifference"/>
              </a:rPr>
              <a:t>: </a:t>
            </a:r>
            <a:r>
              <a:rPr lang="el-GR" spc="120" dirty="0">
                <a:solidFill>
                  <a:srgbClr val="456A2C"/>
                </a:solidFill>
                <a:latin typeface="Glacial Indifference"/>
              </a:rPr>
              <a:t>Η βιομηχανία δοκαριών χρησιμοποιεί μόνο πλανισμένο, βαθμολογημένο για την αντοχή του, ξύλο</a:t>
            </a:r>
            <a:endParaRPr lang="en-US" spc="120" dirty="0">
              <a:solidFill>
                <a:srgbClr val="1E4D65"/>
              </a:solidFill>
              <a:latin typeface="Glacial Indifference"/>
            </a:endParaRPr>
          </a:p>
        </p:txBody>
      </p:sp>
      <p:grpSp>
        <p:nvGrpSpPr>
          <p:cNvPr id="23" name="Ryhmä 22">
            <a:extLst>
              <a:ext uri="{FF2B5EF4-FFF2-40B4-BE49-F238E27FC236}">
                <a16:creationId xmlns:a16="http://schemas.microsoft.com/office/drawing/2014/main" id="{08D9DE2C-61C6-4245-9E47-47F8B36220B4}"/>
              </a:ext>
            </a:extLst>
          </p:cNvPr>
          <p:cNvGrpSpPr/>
          <p:nvPr/>
        </p:nvGrpSpPr>
        <p:grpSpPr>
          <a:xfrm>
            <a:off x="-685800" y="3467100"/>
            <a:ext cx="6324600" cy="6674009"/>
            <a:chOff x="-381000" y="3467100"/>
            <a:chExt cx="6324600" cy="6674009"/>
          </a:xfrm>
        </p:grpSpPr>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5</a:t>
              </a:fld>
              <a:endParaRPr lang="en-US" sz="2400" spc="120" dirty="0">
                <a:solidFill>
                  <a:srgbClr val="1E4D65"/>
                </a:solidFill>
                <a:latin typeface="Glacial Indifference"/>
              </a:endParaRPr>
            </a:p>
          </p:txBody>
        </p:sp>
        <p:grpSp>
          <p:nvGrpSpPr>
            <p:cNvPr id="16" name="Ryhmä 15">
              <a:extLst>
                <a:ext uri="{FF2B5EF4-FFF2-40B4-BE49-F238E27FC236}">
                  <a16:creationId xmlns:a16="http://schemas.microsoft.com/office/drawing/2014/main" id="{08B33E69-35FB-4218-AC1A-0EB85C9E6794}"/>
                </a:ext>
              </a:extLst>
            </p:cNvPr>
            <p:cNvGrpSpPr/>
            <p:nvPr/>
          </p:nvGrpSpPr>
          <p:grpSpPr>
            <a:xfrm>
              <a:off x="-76200" y="3467100"/>
              <a:ext cx="6019800" cy="4800600"/>
              <a:chOff x="76200" y="3467100"/>
              <a:chExt cx="6502400" cy="5229012"/>
            </a:xfrm>
          </p:grpSpPr>
          <p:pic>
            <p:nvPicPr>
              <p:cNvPr id="10" name="Kuva 9">
                <a:extLst>
                  <a:ext uri="{FF2B5EF4-FFF2-40B4-BE49-F238E27FC236}">
                    <a16:creationId xmlns:a16="http://schemas.microsoft.com/office/drawing/2014/main" id="{DC1DF90D-31A6-4FF1-96F6-16B1A46B5E1C}"/>
                  </a:ext>
                </a:extLst>
              </p:cNvPr>
              <p:cNvPicPr>
                <a:picLocks noChangeAspect="1"/>
              </p:cNvPicPr>
              <p:nvPr/>
            </p:nvPicPr>
            <p:blipFill>
              <a:blip r:embed="rId2"/>
              <a:stretch>
                <a:fillRect/>
              </a:stretch>
            </p:blipFill>
            <p:spPr>
              <a:xfrm>
                <a:off x="76200" y="3467100"/>
                <a:ext cx="6467690" cy="2528889"/>
              </a:xfrm>
              <a:prstGeom prst="rect">
                <a:avLst/>
              </a:prstGeom>
            </p:spPr>
          </p:pic>
          <p:pic>
            <p:nvPicPr>
              <p:cNvPr id="15" name="Kuva 14" descr="Kuva, joka sisältää kohteen puinen, kissa, pöytä&#10;&#10;Kuvaus luotu automaattisesti">
                <a:extLst>
                  <a:ext uri="{FF2B5EF4-FFF2-40B4-BE49-F238E27FC236}">
                    <a16:creationId xmlns:a16="http://schemas.microsoft.com/office/drawing/2014/main" id="{C0444C2C-CE5C-4811-AD6A-FD27EB3BF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137062"/>
                <a:ext cx="6502400" cy="2559050"/>
              </a:xfrm>
              <a:prstGeom prst="rect">
                <a:avLst/>
              </a:prstGeom>
            </p:spPr>
          </p:pic>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grpSp>
        <p:nvGrpSpPr>
          <p:cNvPr id="4" name="Group 4"/>
          <p:cNvGrpSpPr/>
          <p:nvPr/>
        </p:nvGrpSpPr>
        <p:grpSpPr>
          <a:xfrm>
            <a:off x="4800600" y="291837"/>
            <a:ext cx="13165888" cy="2174827"/>
            <a:chOff x="-104836" y="-3114570"/>
            <a:chExt cx="13280847" cy="1213749"/>
          </a:xfrm>
        </p:grpSpPr>
        <p:sp>
          <p:nvSpPr>
            <p:cNvPr id="5" name="TextBox 5"/>
            <p:cNvSpPr txBox="1"/>
            <p:nvPr/>
          </p:nvSpPr>
          <p:spPr>
            <a:xfrm>
              <a:off x="-1" y="-3114570"/>
              <a:ext cx="13176012" cy="584008"/>
            </a:xfrm>
            <a:prstGeom prst="rect">
              <a:avLst/>
            </a:prstGeom>
          </p:spPr>
          <p:txBody>
            <a:bodyPr wrap="square" lIns="0" tIns="0" rIns="0" bIns="0" rtlCol="0" anchor="t">
              <a:spAutoFit/>
            </a:bodyPr>
            <a:lstStyle/>
            <a:p>
              <a:pPr algn="l">
                <a:lnSpc>
                  <a:spcPts val="8370"/>
                </a:lnSpc>
              </a:pPr>
              <a:r>
                <a:rPr lang="el-GR" sz="6200" spc="310" dirty="0">
                  <a:solidFill>
                    <a:srgbClr val="456A2C"/>
                  </a:solidFill>
                  <a:latin typeface="League Spartan"/>
                </a:rPr>
                <a:t>Δομικά στοιχεία</a:t>
              </a:r>
              <a:endParaRPr lang="en-US" sz="6200" spc="310" dirty="0">
                <a:solidFill>
                  <a:srgbClr val="456A2C"/>
                </a:solidFill>
                <a:latin typeface="League Spartan"/>
              </a:endParaRPr>
            </a:p>
          </p:txBody>
        </p:sp>
        <p:sp>
          <p:nvSpPr>
            <p:cNvPr id="6" name="TextBox 6"/>
            <p:cNvSpPr txBox="1"/>
            <p:nvPr/>
          </p:nvSpPr>
          <p:spPr>
            <a:xfrm>
              <a:off x="-104836" y="-2146066"/>
              <a:ext cx="13137037" cy="245245"/>
            </a:xfrm>
            <a:prstGeom prst="rect">
              <a:avLst/>
            </a:prstGeom>
          </p:spPr>
          <p:txBody>
            <a:bodyPr lIns="0" tIns="0" rIns="0" bIns="0" rtlCol="0" anchor="t">
              <a:spAutoFit/>
            </a:bodyPr>
            <a:lstStyle/>
            <a:p>
              <a:pPr algn="just">
                <a:lnSpc>
                  <a:spcPts val="3359"/>
                </a:lnSpc>
              </a:pPr>
              <a:endParaRPr lang="en-US" sz="2000" spc="120" dirty="0">
                <a:solidFill>
                  <a:srgbClr val="1E4D65"/>
                </a:solidFill>
                <a:latin typeface="Glacial Indifference"/>
              </a:endParaRPr>
            </a:p>
          </p:txBody>
        </p:sp>
      </p:grpSp>
      <p:sp>
        <p:nvSpPr>
          <p:cNvPr id="12" name="TextBox 6">
            <a:extLst>
              <a:ext uri="{FF2B5EF4-FFF2-40B4-BE49-F238E27FC236}">
                <a16:creationId xmlns:a16="http://schemas.microsoft.com/office/drawing/2014/main" id="{6A2562EA-094B-4475-AD50-BDD946849DDC}"/>
              </a:ext>
            </a:extLst>
          </p:cNvPr>
          <p:cNvSpPr txBox="1"/>
          <p:nvPr/>
        </p:nvSpPr>
        <p:spPr>
          <a:xfrm>
            <a:off x="5182631" y="2781300"/>
            <a:ext cx="12802907" cy="6511783"/>
          </a:xfrm>
          <a:prstGeom prst="rect">
            <a:avLst/>
          </a:prstGeom>
        </p:spPr>
        <p:txBody>
          <a:bodyPr wrap="square" lIns="0" tIns="0" rIns="0" bIns="0" rtlCol="0" anchor="t">
            <a:spAutoFit/>
          </a:bodyPr>
          <a:lstStyle/>
          <a:p>
            <a:pPr algn="just">
              <a:lnSpc>
                <a:spcPts val="3359"/>
              </a:lnSpc>
            </a:pPr>
            <a:r>
              <a:rPr lang="fi-FI" sz="2000" b="1" spc="120" dirty="0">
                <a:solidFill>
                  <a:srgbClr val="456A2C"/>
                </a:solidFill>
                <a:latin typeface="Glacial Indifference"/>
              </a:rPr>
              <a:t>Glulam: </a:t>
            </a:r>
            <a:r>
              <a:rPr lang="el-GR" sz="2000" spc="120" dirty="0">
                <a:solidFill>
                  <a:srgbClr val="456A2C"/>
                </a:solidFill>
                <a:latin typeface="Glacial Indifference"/>
              </a:rPr>
              <a:t>Το Glulam στο πλαίσιο αυτό σημαίνει οριζόντιο glulam για φέροντες φορτία κατασκευές σύμφωνα με το πρότυπο SFS-EN 14080 και κατασκευασμένο σύμφωνα με το πρότυπο SFS-EN 386. Επιπλέον, το glulam που πρόκειται να υποστεί επεξεργασία στο πλαίσιο αυτό αποτελείται από τουλάχιστον τέσσερα και με μέγιστο πάχος 45 mm  κομμάτια πριστής ξυλείας, η κατεύθυνση ινών των οποίων, είναι κατά τη διαμήκη κατεύθυνση του προϊόντος glulam</a:t>
            </a:r>
            <a:r>
              <a:rPr lang="en-US" sz="2000" spc="120" dirty="0">
                <a:solidFill>
                  <a:srgbClr val="456A2C"/>
                </a:solidFill>
                <a:latin typeface="Glacial Indifference"/>
              </a:rPr>
              <a:t>.</a:t>
            </a:r>
          </a:p>
          <a:p>
            <a:pPr algn="just">
              <a:lnSpc>
                <a:spcPts val="3359"/>
              </a:lnSpc>
            </a:pPr>
            <a:endParaRPr lang="en-US" sz="2000" spc="120" dirty="0">
              <a:solidFill>
                <a:srgbClr val="1E4D65"/>
              </a:solidFill>
              <a:latin typeface="Glacial Indifference"/>
            </a:endParaRPr>
          </a:p>
          <a:p>
            <a:pPr algn="just">
              <a:lnSpc>
                <a:spcPts val="3359"/>
              </a:lnSpc>
            </a:pPr>
            <a:r>
              <a:rPr lang="el-GR" sz="2000" b="1" spc="120" dirty="0">
                <a:solidFill>
                  <a:srgbClr val="456A2C"/>
                </a:solidFill>
                <a:latin typeface="Glacial Indifference"/>
              </a:rPr>
              <a:t>Τοποθετημένη Σε Στρώματα Ξυλεία Καπλαμάδων</a:t>
            </a:r>
            <a:r>
              <a:rPr lang="fi-FI" sz="2000" b="1" spc="120" dirty="0">
                <a:solidFill>
                  <a:srgbClr val="456A2C"/>
                </a:solidFill>
                <a:latin typeface="Glacial Indifference"/>
              </a:rPr>
              <a:t>: </a:t>
            </a:r>
            <a:r>
              <a:rPr lang="el-GR" sz="2000" spc="120" dirty="0">
                <a:solidFill>
                  <a:srgbClr val="456A2C"/>
                </a:solidFill>
                <a:latin typeface="Glacial Indifference"/>
              </a:rPr>
              <a:t>Η τοποθετημένη σε στρώματα ξυλεία καπλαμά στο πλαίσιο αυτό σημαίνει καπλαμά για φέροντες φορτία κατασκευές που συμμορφώνεται με το πρότυπο SFS-EN 14374. Ο φινλανδικός καπλαμάς γίνεται με τη συγκόλληση των καπλαμάδων ερυθρελάτης πάχους 3 </a:t>
            </a:r>
            <a:r>
              <a:rPr lang="en-US" sz="2000" spc="120" dirty="0">
                <a:solidFill>
                  <a:srgbClr val="456A2C"/>
                </a:solidFill>
                <a:latin typeface="Glacial Indifference"/>
              </a:rPr>
              <a:t>mm</a:t>
            </a:r>
            <a:r>
              <a:rPr lang="el-GR" sz="2000" spc="120" dirty="0">
                <a:solidFill>
                  <a:srgbClr val="456A2C"/>
                </a:solidFill>
                <a:latin typeface="Glacial Indifference"/>
              </a:rPr>
              <a:t>. έτσι ώστε η κατεύθυνση των ινών των καπλαμάδων είναι στη διαμήκη κατεύθυνση του προϊόντος</a:t>
            </a:r>
            <a:r>
              <a:rPr lang="en-US" sz="2000" spc="120" dirty="0">
                <a:solidFill>
                  <a:srgbClr val="456A2C"/>
                </a:solidFill>
                <a:latin typeface="Glacial Indifference"/>
              </a:rPr>
              <a:t>.</a:t>
            </a:r>
          </a:p>
          <a:p>
            <a:pPr algn="just">
              <a:lnSpc>
                <a:spcPts val="3359"/>
              </a:lnSpc>
            </a:pPr>
            <a:endParaRPr lang="fi-FI" sz="2000" spc="120" dirty="0">
              <a:solidFill>
                <a:srgbClr val="456A2C"/>
              </a:solidFill>
              <a:latin typeface="Glacial Indifference"/>
            </a:endParaRPr>
          </a:p>
          <a:p>
            <a:pPr algn="just">
              <a:lnSpc>
                <a:spcPts val="3359"/>
              </a:lnSpc>
            </a:pPr>
            <a:r>
              <a:rPr lang="fi-FI" sz="2000" b="1" spc="120" dirty="0">
                <a:solidFill>
                  <a:srgbClr val="456A2C"/>
                </a:solidFill>
                <a:latin typeface="Glacial Indifference"/>
              </a:rPr>
              <a:t>I-beams: </a:t>
            </a:r>
            <a:r>
              <a:rPr lang="el-GR" sz="2000" spc="120" dirty="0">
                <a:solidFill>
                  <a:srgbClr val="456A2C"/>
                </a:solidFill>
                <a:latin typeface="Glacial Indifference"/>
              </a:rPr>
              <a:t>Συνήθως, τα προϊόντα αυτά κατασκευάζονται σύμφωνα με ξεχωριστό σχέδιο, αλλά οι δοκοί Ι, για παράδειγμα, είναι επίσης διαθέσιμοι με το μέτρο</a:t>
            </a:r>
            <a:r>
              <a:rPr lang="en-US" sz="2400" spc="120" dirty="0">
                <a:solidFill>
                  <a:srgbClr val="456A2C"/>
                </a:solidFill>
                <a:latin typeface="Glacial Indifference"/>
              </a:rPr>
              <a:t>.</a:t>
            </a:r>
            <a:endParaRPr lang="fi-FI" sz="2400" spc="120" dirty="0">
              <a:solidFill>
                <a:srgbClr val="456A2C"/>
              </a:solidFill>
              <a:latin typeface="Glacial Indifference"/>
            </a:endParaRPr>
          </a:p>
        </p:txBody>
      </p:sp>
      <p:pic>
        <p:nvPicPr>
          <p:cNvPr id="9" name="Kuva 8">
            <a:extLst>
              <a:ext uri="{FF2B5EF4-FFF2-40B4-BE49-F238E27FC236}">
                <a16:creationId xmlns:a16="http://schemas.microsoft.com/office/drawing/2014/main" id="{D1B58CC3-033E-4312-8164-D69A17342619}"/>
              </a:ext>
            </a:extLst>
          </p:cNvPr>
          <p:cNvPicPr>
            <a:picLocks noChangeAspect="1"/>
          </p:cNvPicPr>
          <p:nvPr/>
        </p:nvPicPr>
        <p:blipFill rotWithShape="1">
          <a:blip r:embed="rId2"/>
          <a:srcRect l="49259"/>
          <a:stretch/>
        </p:blipFill>
        <p:spPr>
          <a:xfrm>
            <a:off x="2558638" y="2466664"/>
            <a:ext cx="2566305" cy="2438400"/>
          </a:xfrm>
          <a:prstGeom prst="rect">
            <a:avLst/>
          </a:prstGeom>
        </p:spPr>
      </p:pic>
      <p:sp>
        <p:nvSpPr>
          <p:cNvPr id="24" name="Tekstiruutu 23">
            <a:extLst>
              <a:ext uri="{FF2B5EF4-FFF2-40B4-BE49-F238E27FC236}">
                <a16:creationId xmlns:a16="http://schemas.microsoft.com/office/drawing/2014/main" id="{EFA3C9C7-48AD-4C70-ABBE-2840B0953F7B}"/>
              </a:ext>
            </a:extLst>
          </p:cNvPr>
          <p:cNvSpPr txBox="1"/>
          <p:nvPr/>
        </p:nvSpPr>
        <p:spPr>
          <a:xfrm>
            <a:off x="6324600" y="1243773"/>
            <a:ext cx="11335906" cy="1200329"/>
          </a:xfrm>
          <a:prstGeom prst="rect">
            <a:avLst/>
          </a:prstGeom>
          <a:noFill/>
        </p:spPr>
        <p:txBody>
          <a:bodyPr wrap="square">
            <a:spAutoFit/>
          </a:bodyPr>
          <a:lstStyle/>
          <a:p>
            <a:r>
              <a:rPr lang="el-GR" sz="2400" dirty="0">
                <a:solidFill>
                  <a:srgbClr val="456A2C"/>
                </a:solidFill>
                <a:latin typeface="Glacial Indifference" panose="020B0604020202020204" charset="0"/>
              </a:rPr>
              <a:t>Τα δομικά στοιχεία είναι κολλημένα προϊόντα ξύλου </a:t>
            </a:r>
            <a:r>
              <a:rPr lang="en-US" sz="2400" dirty="0">
                <a:solidFill>
                  <a:srgbClr val="456A2C"/>
                </a:solidFill>
                <a:latin typeface="Glacial Indifference" panose="020B0604020202020204" charset="0"/>
              </a:rPr>
              <a:t>EWP (</a:t>
            </a:r>
            <a:r>
              <a:rPr lang="el-GR" sz="2400" dirty="0">
                <a:solidFill>
                  <a:srgbClr val="456A2C"/>
                </a:solidFill>
                <a:latin typeface="Glacial Indifference" panose="020B0604020202020204" charset="0"/>
              </a:rPr>
              <a:t>Κατασκευασμένο Προϊόν Ξύλου</a:t>
            </a:r>
            <a:r>
              <a:rPr lang="en-US" sz="2400" dirty="0">
                <a:solidFill>
                  <a:srgbClr val="456A2C"/>
                </a:solidFill>
                <a:latin typeface="Glacial Indifference" panose="020B0604020202020204" charset="0"/>
              </a:rPr>
              <a:t>). </a:t>
            </a:r>
            <a:r>
              <a:rPr lang="el-GR" sz="2400" dirty="0">
                <a:solidFill>
                  <a:srgbClr val="456A2C"/>
                </a:solidFill>
                <a:latin typeface="Glacial Indifference" panose="020B0604020202020204" charset="0"/>
              </a:rPr>
              <a:t>Το πιο συνηθισμένο </a:t>
            </a:r>
            <a:r>
              <a:rPr lang="en-US" sz="2400" dirty="0">
                <a:solidFill>
                  <a:srgbClr val="456A2C"/>
                </a:solidFill>
                <a:latin typeface="Glacial Indifference" panose="020B0604020202020204" charset="0"/>
              </a:rPr>
              <a:t>EWP </a:t>
            </a:r>
            <a:r>
              <a:rPr lang="el-GR" sz="2400" dirty="0">
                <a:solidFill>
                  <a:srgbClr val="456A2C"/>
                </a:solidFill>
                <a:latin typeface="Glacial Indifference" panose="020B0604020202020204" charset="0"/>
              </a:rPr>
              <a:t>είναι </a:t>
            </a:r>
            <a:r>
              <a:rPr lang="en-US" sz="2400" dirty="0">
                <a:solidFill>
                  <a:srgbClr val="456A2C"/>
                </a:solidFill>
                <a:latin typeface="Glacial Indifference" panose="020B0604020202020204" charset="0"/>
              </a:rPr>
              <a:t>glulam, </a:t>
            </a:r>
            <a:r>
              <a:rPr lang="el-GR" sz="2400" dirty="0">
                <a:solidFill>
                  <a:srgbClr val="456A2C"/>
                </a:solidFill>
                <a:latin typeface="Glacial Indifference" panose="020B0604020202020204" charset="0"/>
              </a:rPr>
              <a:t>Καπλαμάς</a:t>
            </a:r>
            <a:r>
              <a:rPr lang="en-US" sz="2400" dirty="0">
                <a:solidFill>
                  <a:srgbClr val="456A2C"/>
                </a:solidFill>
                <a:latin typeface="Glacial Indifference" panose="020B0604020202020204" charset="0"/>
              </a:rPr>
              <a:t> </a:t>
            </a:r>
            <a:r>
              <a:rPr lang="el-GR" sz="2400" dirty="0">
                <a:solidFill>
                  <a:srgbClr val="456A2C"/>
                </a:solidFill>
                <a:latin typeface="Glacial Indifference" panose="020B0604020202020204" charset="0"/>
              </a:rPr>
              <a:t>και Ι-δοκοί</a:t>
            </a:r>
            <a:r>
              <a:rPr lang="en-US" sz="2400" dirty="0">
                <a:solidFill>
                  <a:srgbClr val="456A2C"/>
                </a:solidFill>
                <a:latin typeface="Glacial Indifference" panose="020B0604020202020204" charset="0"/>
              </a:rPr>
              <a:t>.</a:t>
            </a:r>
            <a:endParaRPr lang="fi-FI" sz="2400" dirty="0">
              <a:solidFill>
                <a:srgbClr val="456A2C"/>
              </a:solidFill>
              <a:latin typeface="Glacial Indifference" panose="020B0604020202020204" charset="0"/>
            </a:endParaRPr>
          </a:p>
        </p:txBody>
      </p:sp>
      <p:pic>
        <p:nvPicPr>
          <p:cNvPr id="25" name="Kuva 24">
            <a:extLst>
              <a:ext uri="{FF2B5EF4-FFF2-40B4-BE49-F238E27FC236}">
                <a16:creationId xmlns:a16="http://schemas.microsoft.com/office/drawing/2014/main" id="{CEB74459-ECFA-430E-B96B-00011A51D417}"/>
              </a:ext>
            </a:extLst>
          </p:cNvPr>
          <p:cNvPicPr>
            <a:picLocks noChangeAspect="1"/>
          </p:cNvPicPr>
          <p:nvPr/>
        </p:nvPicPr>
        <p:blipFill>
          <a:blip r:embed="rId3"/>
          <a:stretch>
            <a:fillRect/>
          </a:stretch>
        </p:blipFill>
        <p:spPr>
          <a:xfrm>
            <a:off x="2422247" y="5174226"/>
            <a:ext cx="2541724" cy="2065631"/>
          </a:xfrm>
          <a:prstGeom prst="rect">
            <a:avLst/>
          </a:prstGeom>
        </p:spPr>
      </p:pic>
      <p:pic>
        <p:nvPicPr>
          <p:cNvPr id="27" name="Kuva 26">
            <a:extLst>
              <a:ext uri="{FF2B5EF4-FFF2-40B4-BE49-F238E27FC236}">
                <a16:creationId xmlns:a16="http://schemas.microsoft.com/office/drawing/2014/main" id="{8CC08CAF-3562-492E-A16A-0CC8C21E6872}"/>
              </a:ext>
            </a:extLst>
          </p:cNvPr>
          <p:cNvPicPr>
            <a:picLocks noChangeAspect="1"/>
          </p:cNvPicPr>
          <p:nvPr/>
        </p:nvPicPr>
        <p:blipFill rotWithShape="1">
          <a:blip r:embed="rId4"/>
          <a:srcRect l="22476" r="19785"/>
          <a:stretch/>
        </p:blipFill>
        <p:spPr>
          <a:xfrm>
            <a:off x="4215017" y="7509019"/>
            <a:ext cx="838200" cy="2010059"/>
          </a:xfrm>
          <a:prstGeom prst="rect">
            <a:avLst/>
          </a:prstGeom>
        </p:spPr>
      </p:pic>
    </p:spTree>
    <p:extLst>
      <p:ext uri="{BB962C8B-B14F-4D97-AF65-F5344CB8AC3E}">
        <p14:creationId xmlns:p14="http://schemas.microsoft.com/office/powerpoint/2010/main" val="3708982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6192500" cy="859210"/>
          </a:xfrm>
          <a:prstGeom prst="rect">
            <a:avLst/>
          </a:prstGeom>
        </p:spPr>
        <p:txBody>
          <a:bodyPr wrap="square" lIns="0" tIns="0" rIns="0" bIns="0" rtlCol="0" anchor="t">
            <a:spAutoFit/>
          </a:bodyPr>
          <a:lstStyle/>
          <a:p>
            <a:pPr algn="l">
              <a:lnSpc>
                <a:spcPts val="6682"/>
              </a:lnSpc>
            </a:pPr>
            <a:r>
              <a:rPr lang="el-GR" sz="5000" spc="100" dirty="0">
                <a:solidFill>
                  <a:srgbClr val="456A2C"/>
                </a:solidFill>
                <a:latin typeface="League Spartan"/>
              </a:rPr>
              <a:t>Η χρήση ξύλου στις κατασκευές</a:t>
            </a:r>
            <a:endParaRPr lang="en-US" sz="5000" spc="100" dirty="0">
              <a:solidFill>
                <a:srgbClr val="456A2C"/>
              </a:solidFill>
              <a:latin typeface="League Spartan"/>
            </a:endParaRP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277941"/>
            <a:ext cx="6779467" cy="2684710"/>
            <a:chOff x="0" y="-545456"/>
            <a:chExt cx="9039289" cy="3579611"/>
          </a:xfrm>
        </p:grpSpPr>
        <p:sp>
          <p:nvSpPr>
            <p:cNvPr id="5" name="TextBox 5"/>
            <p:cNvSpPr txBox="1"/>
            <p:nvPr/>
          </p:nvSpPr>
          <p:spPr>
            <a:xfrm>
              <a:off x="26505" y="-545456"/>
              <a:ext cx="9012784" cy="695062"/>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ΠΕΡΙΒΑΛΛΟΝ</a:t>
              </a:r>
              <a:endParaRPr lang="en-US" sz="3300" b="1" spc="165" dirty="0">
                <a:solidFill>
                  <a:srgbClr val="456A2C"/>
                </a:solidFill>
                <a:latin typeface="Glacial Indifference"/>
              </a:endParaRPr>
            </a:p>
          </p:txBody>
        </p:sp>
        <p:sp>
          <p:nvSpPr>
            <p:cNvPr id="6" name="TextBox 6"/>
            <p:cNvSpPr txBox="1"/>
            <p:nvPr/>
          </p:nvSpPr>
          <p:spPr>
            <a:xfrm>
              <a:off x="0" y="149606"/>
              <a:ext cx="9013889" cy="2884549"/>
            </a:xfrm>
            <a:prstGeom prst="rect">
              <a:avLst/>
            </a:prstGeom>
          </p:spPr>
          <p:txBody>
            <a:bodyPr lIns="0" tIns="0" rIns="0" bIns="0" rtlCol="0" anchor="t">
              <a:spAutoFit/>
            </a:bodyPr>
            <a:lstStyle/>
            <a:p>
              <a:pPr algn="ctr">
                <a:lnSpc>
                  <a:spcPts val="3359"/>
                </a:lnSpc>
              </a:pPr>
              <a:r>
                <a:rPr lang="el-GR" sz="2400" spc="120" dirty="0">
                  <a:solidFill>
                    <a:srgbClr val="456A2C"/>
                  </a:solidFill>
                  <a:latin typeface="Glacial Indifference"/>
                </a:rPr>
                <a:t>Η διάρκεια ζωής ενός ξύλινου υλικού σε μια καλά προστατευμένη δομή μπορεί να είναι εκατοντάδες χρόνια και το υλικό στο τέλος της ζωής του είναι ανακυκλώσιμο</a:t>
              </a:r>
              <a:r>
                <a:rPr lang="en-US" sz="2400" spc="120" dirty="0">
                  <a:solidFill>
                    <a:srgbClr val="456A2C"/>
                  </a:solidFill>
                  <a:latin typeface="Glacial Indifference"/>
                </a:rPr>
                <a:t>.</a:t>
              </a: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237024"/>
            <a:chOff x="0" y="-19050"/>
            <a:chExt cx="9013889" cy="2982698"/>
          </a:xfrm>
        </p:grpSpPr>
        <p:sp>
          <p:nvSpPr>
            <p:cNvPr id="9" name="TextBox 9"/>
            <p:cNvSpPr txBox="1"/>
            <p:nvPr/>
          </p:nvSpPr>
          <p:spPr>
            <a:xfrm>
              <a:off x="1105" y="-19050"/>
              <a:ext cx="9012784" cy="695062"/>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ΠΑΡΑΓΩΓΙΚΟΤΗΤΑ</a:t>
              </a:r>
              <a:endParaRPr lang="en-US" sz="3300" b="1" spc="165" dirty="0">
                <a:solidFill>
                  <a:srgbClr val="456A2C"/>
                </a:solidFill>
                <a:latin typeface="Glacial Indifference"/>
              </a:endParaRPr>
            </a:p>
          </p:txBody>
        </p:sp>
        <p:sp>
          <p:nvSpPr>
            <p:cNvPr id="10" name="TextBox 10"/>
            <p:cNvSpPr txBox="1"/>
            <p:nvPr/>
          </p:nvSpPr>
          <p:spPr>
            <a:xfrm>
              <a:off x="0" y="660454"/>
              <a:ext cx="9013889" cy="2303194"/>
            </a:xfrm>
            <a:prstGeom prst="rect">
              <a:avLst/>
            </a:prstGeom>
          </p:spPr>
          <p:txBody>
            <a:bodyPr lIns="0" tIns="0" rIns="0" bIns="0" rtlCol="0" anchor="t">
              <a:spAutoFit/>
            </a:bodyPr>
            <a:lstStyle/>
            <a:p>
              <a:pPr algn="ctr">
                <a:lnSpc>
                  <a:spcPts val="3359"/>
                </a:lnSpc>
              </a:pPr>
              <a:r>
                <a:rPr lang="el-GR" sz="2400" spc="120" dirty="0">
                  <a:solidFill>
                    <a:srgbClr val="456A2C"/>
                  </a:solidFill>
                  <a:latin typeface="Glacial Indifference"/>
                </a:rPr>
                <a:t>Το ξύλο είναι ένα ελαφρύ, αλλά ισχυρό συγκριτικά με το βάρος του, υλικό που μπορεί να ενωθεί με πολλούς διαφορετικούς τρόπους</a:t>
              </a:r>
              <a:r>
                <a:rPr lang="en-US" sz="2400" spc="120" dirty="0">
                  <a:solidFill>
                    <a:srgbClr val="456A2C"/>
                  </a:solidFill>
                  <a:latin typeface="Glacial Indifference"/>
                </a:rPr>
                <a:t>.</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52056" y="2592513"/>
            <a:ext cx="6778638" cy="2754187"/>
            <a:chOff x="-24295" y="-682910"/>
            <a:chExt cx="9038184" cy="3672249"/>
          </a:xfrm>
        </p:grpSpPr>
        <p:sp>
          <p:nvSpPr>
            <p:cNvPr id="13" name="TextBox 13"/>
            <p:cNvSpPr txBox="1"/>
            <p:nvPr/>
          </p:nvSpPr>
          <p:spPr>
            <a:xfrm>
              <a:off x="1105" y="-682910"/>
              <a:ext cx="9012784" cy="695063"/>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ΑΠΟΔΟΤΙΚΟΤΗΤΑ</a:t>
              </a:r>
              <a:endParaRPr lang="en-US" sz="3300" b="1" spc="165" dirty="0">
                <a:solidFill>
                  <a:srgbClr val="456A2C"/>
                </a:solidFill>
                <a:latin typeface="Glacial Indifference"/>
              </a:endParaRPr>
            </a:p>
          </p:txBody>
        </p:sp>
        <p:sp>
          <p:nvSpPr>
            <p:cNvPr id="14" name="TextBox 14"/>
            <p:cNvSpPr txBox="1"/>
            <p:nvPr/>
          </p:nvSpPr>
          <p:spPr>
            <a:xfrm>
              <a:off x="-24295" y="104789"/>
              <a:ext cx="9013889" cy="2884550"/>
            </a:xfrm>
            <a:prstGeom prst="rect">
              <a:avLst/>
            </a:prstGeom>
          </p:spPr>
          <p:txBody>
            <a:bodyPr lIns="0" tIns="0" rIns="0" bIns="0" rtlCol="0" anchor="t">
              <a:spAutoFit/>
            </a:bodyPr>
            <a:lstStyle/>
            <a:p>
              <a:pPr algn="ctr">
                <a:lnSpc>
                  <a:spcPts val="3359"/>
                </a:lnSpc>
              </a:pPr>
              <a:r>
                <a:rPr lang="el-GR" sz="2400" spc="120" dirty="0">
                  <a:solidFill>
                    <a:srgbClr val="456A2C"/>
                  </a:solidFill>
                  <a:latin typeface="Glacial Indifference"/>
                </a:rPr>
                <a:t>Τα προ-διαμορφωμένα ξύλινα υλικά είναι γρήγορα στην προσάρτησή τους και μπορούν να χρησιμοποιηθούν βασικά εργαλεία και συνδετήρες για την προσάρτησή τους.</a:t>
              </a:r>
              <a:endParaRPr lang="en-US" sz="2400" spc="120" dirty="0">
                <a:solidFill>
                  <a:srgbClr val="456A2C"/>
                </a:solidFill>
                <a:latin typeface="Glacial Indifference"/>
              </a:endParaRP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52056" y="6097460"/>
            <a:ext cx="6779467" cy="3029139"/>
            <a:chOff x="-24295" y="-638985"/>
            <a:chExt cx="9039289" cy="3264238"/>
          </a:xfrm>
        </p:grpSpPr>
        <p:sp>
          <p:nvSpPr>
            <p:cNvPr id="17" name="TextBox 17"/>
            <p:cNvSpPr txBox="1"/>
            <p:nvPr/>
          </p:nvSpPr>
          <p:spPr>
            <a:xfrm>
              <a:off x="-24295" y="-638985"/>
              <a:ext cx="9012784" cy="561756"/>
            </a:xfrm>
            <a:prstGeom prst="rect">
              <a:avLst/>
            </a:prstGeom>
          </p:spPr>
          <p:txBody>
            <a:bodyPr lIns="0" tIns="0" rIns="0" bIns="0" rtlCol="0" anchor="t">
              <a:spAutoFit/>
            </a:bodyPr>
            <a:lstStyle/>
            <a:p>
              <a:pPr algn="ctr">
                <a:lnSpc>
                  <a:spcPts val="4125"/>
                </a:lnSpc>
              </a:pPr>
              <a:r>
                <a:rPr lang="el-GR" sz="3300" b="1" spc="165" dirty="0">
                  <a:solidFill>
                    <a:srgbClr val="456A2C"/>
                  </a:solidFill>
                  <a:latin typeface="Glacial Indifference"/>
                </a:rPr>
                <a:t>ΚΟΣΤΟΣ</a:t>
              </a:r>
              <a:endParaRPr lang="en-US" sz="3300" b="1" spc="165" dirty="0">
                <a:solidFill>
                  <a:srgbClr val="456A2C"/>
                </a:solidFill>
                <a:latin typeface="Glacial Indifference"/>
              </a:endParaRPr>
            </a:p>
          </p:txBody>
        </p:sp>
        <p:sp>
          <p:nvSpPr>
            <p:cNvPr id="18" name="TextBox 18"/>
            <p:cNvSpPr txBox="1"/>
            <p:nvPr/>
          </p:nvSpPr>
          <p:spPr>
            <a:xfrm>
              <a:off x="1105" y="-175926"/>
              <a:ext cx="9013889" cy="2801179"/>
            </a:xfrm>
            <a:prstGeom prst="rect">
              <a:avLst/>
            </a:prstGeom>
          </p:spPr>
          <p:txBody>
            <a:bodyPr lIns="0" tIns="0" rIns="0" bIns="0" rtlCol="0" anchor="t">
              <a:spAutoFit/>
            </a:bodyPr>
            <a:lstStyle/>
            <a:p>
              <a:pPr lvl="0" algn="ctr" eaLnBrk="0" fontAlgn="base" hangingPunct="0">
                <a:lnSpc>
                  <a:spcPts val="3359"/>
                </a:lnSpc>
                <a:spcBef>
                  <a:spcPct val="0"/>
                </a:spcBef>
                <a:spcAft>
                  <a:spcPct val="0"/>
                </a:spcAft>
              </a:pPr>
              <a:r>
                <a:rPr lang="el-GR" altLang="fi-FI" sz="2400" dirty="0">
                  <a:solidFill>
                    <a:srgbClr val="456A2C"/>
                  </a:solidFill>
                  <a:latin typeface="Glacial Indifference" panose="020B0604020202020204" charset="0"/>
                </a:rPr>
                <a:t>Τα παρασκευάσματα από πρώτες ύλες ξύλου είναι φθηνά στη μεταφορά τους και μπορούν να υποβληθούν σε επεξεργασία με βασικά εργαλεία. Τα απόβλητα που παράγονται κατά τη διάρκεια της επεξεργασίας είναι ανακυκλώσιμα</a:t>
              </a:r>
              <a:r>
                <a:rPr lang="en-US" altLang="fi-FI" sz="2400" dirty="0">
                  <a:solidFill>
                    <a:srgbClr val="456A2C"/>
                  </a:solidFill>
                  <a:latin typeface="Glacial Indifference" panose="020B0604020202020204" charset="0"/>
                </a:rPr>
                <a:t>.</a:t>
              </a:r>
              <a:endParaRPr lang="fi-FI" altLang="fi-FI" sz="2400" dirty="0">
                <a:solidFill>
                  <a:srgbClr val="456A2C"/>
                </a:solidFill>
                <a:latin typeface="Glacial Indifference" panose="020B0604020202020204" charset="0"/>
              </a:endParaRP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7</a:t>
            </a:fld>
            <a:endParaRPr lang="en-US" sz="2400" spc="120" dirty="0">
              <a:solidFill>
                <a:srgbClr val="1E4D65"/>
              </a:solidFill>
              <a:latin typeface="Glacial Indifferenc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E384467-A922-4266-84E3-4D621C1B71E0}"/>
              </a:ext>
            </a:extLst>
          </p:cNvPr>
          <p:cNvSpPr txBox="1"/>
          <p:nvPr/>
        </p:nvSpPr>
        <p:spPr>
          <a:xfrm>
            <a:off x="1028700" y="962977"/>
            <a:ext cx="15811500" cy="859210"/>
          </a:xfrm>
          <a:prstGeom prst="rect">
            <a:avLst/>
          </a:prstGeom>
        </p:spPr>
        <p:txBody>
          <a:bodyPr wrap="square" lIns="0" tIns="0" rIns="0" bIns="0" rtlCol="0" anchor="t">
            <a:spAutoFit/>
          </a:bodyPr>
          <a:lstStyle/>
          <a:p>
            <a:pPr algn="l">
              <a:lnSpc>
                <a:spcPts val="6682"/>
              </a:lnSpc>
            </a:pPr>
            <a:r>
              <a:rPr lang="el-GR" sz="5000" spc="100" dirty="0">
                <a:solidFill>
                  <a:srgbClr val="456A2C"/>
                </a:solidFill>
                <a:latin typeface="League Spartan"/>
              </a:rPr>
              <a:t>Αποθήκευση και χειρισμός</a:t>
            </a:r>
            <a:endParaRPr lang="en-US" sz="5000" spc="100" dirty="0">
              <a:solidFill>
                <a:srgbClr val="456A2C"/>
              </a:solidFill>
              <a:latin typeface="League Spartan"/>
            </a:endParaRPr>
          </a:p>
        </p:txBody>
      </p:sp>
      <p:sp>
        <p:nvSpPr>
          <p:cNvPr id="4" name="Ορθογώνιο 3">
            <a:extLst>
              <a:ext uri="{FF2B5EF4-FFF2-40B4-BE49-F238E27FC236}">
                <a16:creationId xmlns:a16="http://schemas.microsoft.com/office/drawing/2014/main" id="{865F3EEF-4003-497A-B3B3-9F78BAACE0FA}"/>
              </a:ext>
            </a:extLst>
          </p:cNvPr>
          <p:cNvSpPr/>
          <p:nvPr/>
        </p:nvSpPr>
        <p:spPr>
          <a:xfrm>
            <a:off x="1028700" y="2247900"/>
            <a:ext cx="16268700" cy="6781800"/>
          </a:xfrm>
          <a:prstGeom prst="rect">
            <a:avLst/>
          </a:prstGeom>
          <a:solidFill>
            <a:schemeClr val="bg1"/>
          </a:solidFill>
          <a:ln>
            <a:solidFill>
              <a:srgbClr val="525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E2E54A9-BA50-4C3A-9AB7-7C9D7234EBDD}"/>
              </a:ext>
            </a:extLst>
          </p:cNvPr>
          <p:cNvSpPr txBox="1"/>
          <p:nvPr/>
        </p:nvSpPr>
        <p:spPr>
          <a:xfrm>
            <a:off x="1390650" y="2441482"/>
            <a:ext cx="15087600" cy="6394636"/>
          </a:xfrm>
          <a:prstGeom prst="rect">
            <a:avLst/>
          </a:prstGeom>
          <a:noFill/>
        </p:spPr>
        <p:txBody>
          <a:bodyPr wrap="square" rtlCol="0">
            <a:spAutoFit/>
          </a:bodyPr>
          <a:lstStyle/>
          <a:p>
            <a:pPr marL="342900" indent="-342900" algn="just">
              <a:lnSpc>
                <a:spcPct val="114000"/>
              </a:lnSpc>
              <a:buFont typeface="Arial" panose="020B0604020202020204" pitchFamily="34" charset="0"/>
              <a:buChar char="•"/>
            </a:pPr>
            <a:r>
              <a:rPr lang="el-GR" sz="2400" spc="120" dirty="0">
                <a:solidFill>
                  <a:srgbClr val="456A2C"/>
                </a:solidFill>
                <a:latin typeface="Glacial Indifference"/>
              </a:rPr>
              <a:t>Στο εργοτάξιο, η ξυλεία πρέπει πάντα να αποθηκεύεται σε ξηρή, σταθερή και επίπεδη επιφάνεια έτσι ώστε να απομακρύνεται από το έδαφος και να μην υπάρχουν επιβλαβείς παραμορφώσεις και ελαττώματα που είναι επιζήμια για την εμφάνιση της ξυλείας</a:t>
            </a:r>
            <a:r>
              <a:rPr lang="en-US" sz="2400" spc="120" dirty="0">
                <a:solidFill>
                  <a:srgbClr val="456A2C"/>
                </a:solidFill>
                <a:latin typeface="Glacial Indifference"/>
              </a:rPr>
              <a:t>.</a:t>
            </a:r>
          </a:p>
          <a:p>
            <a:pPr marL="342900" indent="-342900" algn="just">
              <a:lnSpc>
                <a:spcPct val="114000"/>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ct val="114000"/>
              </a:lnSpc>
              <a:buFont typeface="Arial" panose="020B0604020202020204" pitchFamily="34" charset="0"/>
              <a:buChar char="•"/>
            </a:pPr>
            <a:r>
              <a:rPr lang="el-GR" sz="2400" spc="120" dirty="0">
                <a:solidFill>
                  <a:srgbClr val="456A2C"/>
                </a:solidFill>
                <a:latin typeface="Glacial Indifference"/>
              </a:rPr>
              <a:t>Τα υλικά πρέπει να καλύπτονται κατά τέτοιο τρόπο ώστε να προστατεύονται από τη βροχή και το χιόνι</a:t>
            </a:r>
            <a:r>
              <a:rPr lang="en-US" sz="2400" spc="120" dirty="0">
                <a:solidFill>
                  <a:srgbClr val="456A2C"/>
                </a:solidFill>
                <a:latin typeface="Glacial Indifference"/>
              </a:rPr>
              <a:t>.</a:t>
            </a:r>
          </a:p>
          <a:p>
            <a:pPr marL="342900" indent="-342900" algn="just">
              <a:lnSpc>
                <a:spcPct val="114000"/>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ct val="114000"/>
              </a:lnSpc>
              <a:buFont typeface="Arial" panose="020B0604020202020204" pitchFamily="34" charset="0"/>
              <a:buChar char="•"/>
            </a:pPr>
            <a:r>
              <a:rPr lang="el-GR" sz="2400" spc="120" dirty="0">
                <a:solidFill>
                  <a:srgbClr val="456A2C"/>
                </a:solidFill>
                <a:latin typeface="Glacial Indifference"/>
              </a:rPr>
              <a:t>Η αποθήκευση ξυλείας πρέπει πάντα να γίνεται με τέτοιο τρόπο ώστε οι συνθήκες υγρασίας κατά την αποθήκευση να αντιστοιχούν όσο το δυνατόν περισσότερο στις τελικές συνθήκες υγρασίας της ξυλείας στον τόπο χρήσης</a:t>
            </a:r>
            <a:r>
              <a:rPr lang="en-US" sz="2400" spc="120" dirty="0">
                <a:solidFill>
                  <a:srgbClr val="456A2C"/>
                </a:solidFill>
                <a:latin typeface="Glacial Indifference"/>
              </a:rPr>
              <a:t>.</a:t>
            </a:r>
          </a:p>
          <a:p>
            <a:pPr marL="342900" indent="-342900" algn="just">
              <a:lnSpc>
                <a:spcPct val="114000"/>
              </a:lnSpc>
              <a:buFont typeface="Arial" panose="020B0604020202020204" pitchFamily="34" charset="0"/>
              <a:buChar char="•"/>
            </a:pPr>
            <a:endParaRPr lang="fi-FI" sz="2400" spc="120" dirty="0">
              <a:solidFill>
                <a:srgbClr val="456A2C"/>
              </a:solidFill>
              <a:latin typeface="Glacial Indifference"/>
            </a:endParaRPr>
          </a:p>
          <a:p>
            <a:pPr marL="342900" indent="-342900" algn="just">
              <a:lnSpc>
                <a:spcPct val="114000"/>
              </a:lnSpc>
              <a:buFont typeface="Arial" panose="020B0604020202020204" pitchFamily="34" charset="0"/>
              <a:buChar char="•"/>
            </a:pPr>
            <a:r>
              <a:rPr lang="el-GR" sz="2400" spc="120" dirty="0">
                <a:solidFill>
                  <a:srgbClr val="456A2C"/>
                </a:solidFill>
                <a:latin typeface="Glacial Indifference"/>
              </a:rPr>
              <a:t>Οι οδηγίες που δίνονται από τον κατασκευαστή του προϊόντος πρέπει να ακολουθούνται κατά την αποθήκευση ξυλείας για εσωτερικές δομές επένδυσης, κατά την αφαίρεση προστατευτικών πλαστικών και κατά τον αερισμό του προϊόντος</a:t>
            </a:r>
            <a:r>
              <a:rPr lang="en-US" sz="2400" spc="120" dirty="0">
                <a:solidFill>
                  <a:srgbClr val="456A2C"/>
                </a:solidFill>
                <a:latin typeface="Glacial Indifference"/>
              </a:rPr>
              <a:t>.</a:t>
            </a:r>
            <a:endParaRPr lang="fi-FI" sz="2400" spc="120" dirty="0">
              <a:solidFill>
                <a:srgbClr val="456A2C"/>
              </a:solidFill>
              <a:latin typeface="Glacial Indifference"/>
            </a:endParaRPr>
          </a:p>
        </p:txBody>
      </p:sp>
      <p:sp>
        <p:nvSpPr>
          <p:cNvPr id="11" name="Θέση αριθμού διαφάνειας 12">
            <a:extLst>
              <a:ext uri="{FF2B5EF4-FFF2-40B4-BE49-F238E27FC236}">
                <a16:creationId xmlns:a16="http://schemas.microsoft.com/office/drawing/2014/main" id="{DD1E1239-7B18-4E1E-89E8-B9B58C4F475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8</a:t>
            </a:fld>
            <a:endParaRPr lang="en-US" sz="2400" spc="120" dirty="0">
              <a:solidFill>
                <a:srgbClr val="1E4D65"/>
              </a:solidFill>
              <a:latin typeface="Glacial Indifference"/>
            </a:endParaRPr>
          </a:p>
        </p:txBody>
      </p:sp>
    </p:spTree>
    <p:extLst>
      <p:ext uri="{BB962C8B-B14F-4D97-AF65-F5344CB8AC3E}">
        <p14:creationId xmlns:p14="http://schemas.microsoft.com/office/powerpoint/2010/main" val="229180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utoShape 2"/>
          <p:cNvSpPr/>
          <p:nvPr/>
        </p:nvSpPr>
        <p:spPr>
          <a:xfrm>
            <a:off x="8873877" y="-335920"/>
            <a:ext cx="9185523" cy="10958840"/>
          </a:xfrm>
          <a:prstGeom prst="rect">
            <a:avLst/>
          </a:prstGeom>
          <a:solidFill>
            <a:srgbClr val="52584D"/>
          </a:solidFill>
        </p:spPr>
      </p:sp>
      <p:sp>
        <p:nvSpPr>
          <p:cNvPr id="4" name="TextBox 4"/>
          <p:cNvSpPr txBox="1"/>
          <p:nvPr/>
        </p:nvSpPr>
        <p:spPr>
          <a:xfrm>
            <a:off x="9610382" y="952500"/>
            <a:ext cx="6912414" cy="946413"/>
          </a:xfrm>
          <a:prstGeom prst="rect">
            <a:avLst/>
          </a:prstGeom>
        </p:spPr>
        <p:txBody>
          <a:bodyPr lIns="0" tIns="0" rIns="0" bIns="0" rtlCol="0" anchor="t">
            <a:spAutoFit/>
          </a:bodyPr>
          <a:lstStyle/>
          <a:p>
            <a:pPr algn="l">
              <a:lnSpc>
                <a:spcPts val="7560"/>
              </a:lnSpc>
            </a:pPr>
            <a:r>
              <a:rPr lang="el-GR" sz="5600" spc="280" dirty="0">
                <a:solidFill>
                  <a:srgbClr val="D9D9D9"/>
                </a:solidFill>
                <a:latin typeface="League Spartan"/>
              </a:rPr>
              <a:t>Συχνές Ερωτήσεις</a:t>
            </a:r>
            <a:endParaRPr lang="en-US" sz="5600" spc="280" dirty="0">
              <a:solidFill>
                <a:srgbClr val="D9D9D9"/>
              </a:solidFill>
              <a:latin typeface="League Spartan"/>
            </a:endParaRPr>
          </a:p>
        </p:txBody>
      </p:sp>
      <p:grpSp>
        <p:nvGrpSpPr>
          <p:cNvPr id="5" name="Group 5"/>
          <p:cNvGrpSpPr/>
          <p:nvPr/>
        </p:nvGrpSpPr>
        <p:grpSpPr>
          <a:xfrm>
            <a:off x="1028700" y="571500"/>
            <a:ext cx="7369216" cy="8066310"/>
            <a:chOff x="0" y="-19050"/>
            <a:chExt cx="9825623" cy="9411870"/>
          </a:xfrm>
        </p:grpSpPr>
        <p:sp>
          <p:nvSpPr>
            <p:cNvPr id="6" name="TextBox 6"/>
            <p:cNvSpPr txBox="1"/>
            <p:nvPr/>
          </p:nvSpPr>
          <p:spPr>
            <a:xfrm>
              <a:off x="335153" y="272732"/>
              <a:ext cx="9490470" cy="9120088"/>
            </a:xfrm>
            <a:prstGeom prst="rect">
              <a:avLst/>
            </a:prstGeom>
          </p:spPr>
          <p:txBody>
            <a:bodyPr lIns="0" tIns="0" rIns="0" bIns="0" rtlCol="0" anchor="t">
              <a:spAutoFit/>
            </a:bodyPr>
            <a:lstStyle/>
            <a:p>
              <a:pPr marL="342900" indent="-342900" algn="l">
                <a:lnSpc>
                  <a:spcPts val="3359"/>
                </a:lnSpc>
                <a:buFont typeface="Arial" panose="020B0604020202020204" pitchFamily="34" charset="0"/>
                <a:buChar char="•"/>
              </a:pPr>
              <a:r>
                <a:rPr lang="el-GR" sz="2400" b="1" spc="120" dirty="0">
                  <a:solidFill>
                    <a:srgbClr val="456A2C"/>
                  </a:solidFill>
                  <a:latin typeface="Glacial Indifference"/>
                </a:rPr>
                <a:t>Ποια είναι η διαφορά μεταξύ ταξινόμησης ποιότητας και αντοχής</a:t>
              </a:r>
              <a:r>
                <a:rPr lang="fi-FI" sz="2400" spc="120" dirty="0">
                  <a:solidFill>
                    <a:srgbClr val="456A2C"/>
                  </a:solidFill>
                  <a:latin typeface="Glacial Indifference"/>
                </a:rPr>
                <a:t>?</a:t>
              </a:r>
            </a:p>
            <a:p>
              <a:pPr marL="800100" lvl="1" indent="-342900">
                <a:lnSpc>
                  <a:spcPts val="3359"/>
                </a:lnSpc>
                <a:buFont typeface="Arial" panose="020B0604020202020204" pitchFamily="34" charset="0"/>
                <a:buChar char="•"/>
              </a:pPr>
              <a:r>
                <a:rPr lang="el-GR" sz="2400" spc="120" dirty="0">
                  <a:solidFill>
                    <a:srgbClr val="456A2C"/>
                  </a:solidFill>
                  <a:latin typeface="Glacial Indifference"/>
                </a:rPr>
                <a:t>Η κατηγορία ποιότητας καθορίζεται από την εμφάνιση του πριονισμένου ξύλου και η κατηγορία αντοχής από τις ιδιότητες που σχετίζονται με την αντοχή του ξύλου, οι οποίες συχνά επηρεάζουν και την εμφάνισή του</a:t>
              </a:r>
              <a:r>
                <a:rPr lang="en-US" sz="2400" spc="120" dirty="0">
                  <a:solidFill>
                    <a:srgbClr val="456A2C"/>
                  </a:solidFill>
                  <a:latin typeface="Glacial Indifference"/>
                </a:rPr>
                <a:t>.</a:t>
              </a:r>
            </a:p>
            <a:p>
              <a:pPr marL="800100" lvl="1" indent="-342900">
                <a:lnSpc>
                  <a:spcPts val="3359"/>
                </a:lnSpc>
                <a:buFont typeface="Arial" panose="020B0604020202020204" pitchFamily="34" charset="0"/>
                <a:buChar char="•"/>
              </a:pPr>
              <a:endParaRPr lang="en-US" sz="2400" spc="120" dirty="0">
                <a:solidFill>
                  <a:srgbClr val="456A2C"/>
                </a:solidFill>
                <a:latin typeface="Glacial Indifference"/>
              </a:endParaRPr>
            </a:p>
            <a:p>
              <a:pPr marL="342900" indent="-342900">
                <a:lnSpc>
                  <a:spcPts val="3359"/>
                </a:lnSpc>
                <a:buFont typeface="Arial" panose="020B0604020202020204" pitchFamily="34" charset="0"/>
                <a:buChar char="•"/>
              </a:pPr>
              <a:r>
                <a:rPr lang="el-GR" sz="2400" b="1" spc="120" dirty="0">
                  <a:solidFill>
                    <a:srgbClr val="456A2C"/>
                  </a:solidFill>
                  <a:latin typeface="Glacial Indifference"/>
                </a:rPr>
                <a:t>Τι είναι χαρακτηριστικό για ένα κατασκευασμένο προϊόν LVL</a:t>
              </a:r>
              <a:r>
                <a:rPr lang="fi-FI" sz="2400" spc="120" dirty="0">
                  <a:solidFill>
                    <a:srgbClr val="456A2C"/>
                  </a:solidFill>
                  <a:latin typeface="Glacial Indifference"/>
                </a:rPr>
                <a:t>?</a:t>
              </a:r>
            </a:p>
            <a:p>
              <a:pPr marL="800100" lvl="1" indent="-342900">
                <a:lnSpc>
                  <a:spcPts val="3359"/>
                </a:lnSpc>
                <a:buFont typeface="Arial" panose="020B0604020202020204" pitchFamily="34" charset="0"/>
                <a:buChar char="•"/>
              </a:pPr>
              <a:r>
                <a:rPr lang="el-GR" sz="2400" spc="120" dirty="0">
                  <a:solidFill>
                    <a:srgbClr val="456A2C"/>
                  </a:solidFill>
                  <a:latin typeface="Glacial Indifference"/>
                </a:rPr>
                <a:t>Η τοποθετημένη σε στρώματα ξυλεία καπλαμά στο πλαίσιο αυτό, σημαίνει καπλαμάς για φέροντες φορτία κατασκευές που συμμορφώνεται με το πρότυπο SFS-EN 14374</a:t>
              </a:r>
              <a:r>
                <a:rPr lang="en-US" sz="2400" spc="120" dirty="0">
                  <a:solidFill>
                    <a:srgbClr val="456A2C"/>
                  </a:solidFill>
                  <a:latin typeface="Glacial Indifference"/>
                </a:rPr>
                <a:t>.</a:t>
              </a:r>
              <a:endParaRPr lang="fi-FI" sz="2400" spc="120" dirty="0">
                <a:solidFill>
                  <a:srgbClr val="456A2C"/>
                </a:solidFill>
                <a:latin typeface="Glacial Indifference"/>
              </a:endParaRPr>
            </a:p>
            <a:p>
              <a:pPr marL="342900" indent="-342900" algn="l">
                <a:lnSpc>
                  <a:spcPts val="3359"/>
                </a:lnSpc>
                <a:buFont typeface="Arial" panose="020B0604020202020204" pitchFamily="34" charset="0"/>
                <a:buChar char="•"/>
              </a:pPr>
              <a:endParaRPr lang="fi-FI" sz="2400" spc="120" dirty="0">
                <a:solidFill>
                  <a:srgbClr val="456A2C"/>
                </a:solidFill>
                <a:latin typeface="Glacial Indifference"/>
              </a:endParaRPr>
            </a:p>
          </p:txBody>
        </p:sp>
        <p:sp>
          <p:nvSpPr>
            <p:cNvPr id="7" name="TextBox 7"/>
            <p:cNvSpPr txBox="1"/>
            <p:nvPr/>
          </p:nvSpPr>
          <p:spPr>
            <a:xfrm>
              <a:off x="0" y="-19050"/>
              <a:ext cx="9490469" cy="583566"/>
            </a:xfrm>
            <a:prstGeom prst="rect">
              <a:avLst/>
            </a:prstGeom>
          </p:spPr>
          <p:txBody>
            <a:bodyPr lIns="0" tIns="0" rIns="0" bIns="0" rtlCol="0" anchor="t">
              <a:spAutoFit/>
            </a:bodyPr>
            <a:lstStyle/>
            <a:p>
              <a:pPr algn="l">
                <a:lnSpc>
                  <a:spcPts val="4125"/>
                </a:lnSpc>
              </a:pPr>
              <a:endParaRPr lang="en-US" sz="3300" b="1" spc="165" dirty="0">
                <a:solidFill>
                  <a:srgbClr val="456A2C"/>
                </a:solidFill>
                <a:latin typeface="Glacial Indifference"/>
              </a:endParaRPr>
            </a:p>
          </p:txBody>
        </p:sp>
      </p:grpSp>
      <p:grpSp>
        <p:nvGrpSpPr>
          <p:cNvPr id="12" name="Group 12"/>
          <p:cNvGrpSpPr/>
          <p:nvPr/>
        </p:nvGrpSpPr>
        <p:grpSpPr>
          <a:xfrm>
            <a:off x="8927216" y="9639299"/>
            <a:ext cx="8332083" cy="497132"/>
            <a:chOff x="0" y="0"/>
            <a:chExt cx="21640800" cy="951349"/>
          </a:xfrm>
        </p:grpSpPr>
        <p:sp>
          <p:nvSpPr>
            <p:cNvPr id="13" name="TextBox 13"/>
            <p:cNvSpPr txBox="1"/>
            <p:nvPr/>
          </p:nvSpPr>
          <p:spPr>
            <a:xfrm>
              <a:off x="11497147" y="428625"/>
              <a:ext cx="10143653" cy="522724"/>
            </a:xfrm>
            <a:prstGeom prst="rect">
              <a:avLst/>
            </a:prstGeom>
          </p:spPr>
          <p:txBody>
            <a:bodyPr lIns="0" tIns="0" rIns="0" bIns="0" rtlCol="0" anchor="t">
              <a:spAutoFit/>
            </a:bodyPr>
            <a:lstStyle/>
            <a:p>
              <a:pPr algn="r">
                <a:lnSpc>
                  <a:spcPts val="2240"/>
                </a:lnSpc>
              </a:pPr>
              <a:r>
                <a:rPr lang="el-GR" sz="1600" spc="80" dirty="0">
                  <a:solidFill>
                    <a:srgbClr val="FEFFF8"/>
                  </a:solidFill>
                  <a:latin typeface="Glacial Indifference"/>
                </a:rPr>
                <a:t>Η ΧΡΗΣΗ ΤΟΥ ΞΥΛΟΥ</a:t>
              </a:r>
              <a:endParaRPr lang="en-US" sz="1600" spc="80" dirty="0">
                <a:solidFill>
                  <a:srgbClr val="FEFFF8"/>
                </a:solidFill>
                <a:latin typeface="Glacial Indifference"/>
              </a:endParaRPr>
            </a:p>
          </p:txBody>
        </p:sp>
        <p:sp>
          <p:nvSpPr>
            <p:cNvPr id="14" name="AutoShape 14"/>
            <p:cNvSpPr/>
            <p:nvPr/>
          </p:nvSpPr>
          <p:spPr>
            <a:xfrm>
              <a:off x="0" y="0"/>
              <a:ext cx="21640800" cy="50800"/>
            </a:xfrm>
            <a:prstGeom prst="rect">
              <a:avLst/>
            </a:prstGeom>
            <a:solidFill>
              <a:srgbClr val="FEFFF8"/>
            </a:solidFill>
          </p:spPr>
        </p:sp>
      </p:grpSp>
      <p:pic>
        <p:nvPicPr>
          <p:cNvPr id="15" name="Kuva 14" descr="Työntekijät kävelemässä ja puhumassa tehtaalla">
            <a:extLst>
              <a:ext uri="{FF2B5EF4-FFF2-40B4-BE49-F238E27FC236}">
                <a16:creationId xmlns:a16="http://schemas.microsoft.com/office/drawing/2014/main" id="{1DEEACA7-E26D-4962-A9B3-8B47AF6AE9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5797" y="3854628"/>
            <a:ext cx="6481582" cy="4320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2976</TotalTime>
  <Words>918</Words>
  <Application>Microsoft Office PowerPoint</Application>
  <PresentationFormat>Custom</PresentationFormat>
  <Paragraphs>75</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Glacial Indifference</vt:lpstr>
      <vt:lpstr>Glacial Indifference Bold</vt:lpstr>
      <vt:lpstr>Arial</vt:lpstr>
      <vt:lpstr>League Spartan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m-i pav</cp:lastModifiedBy>
  <cp:revision>70</cp:revision>
  <dcterms:created xsi:type="dcterms:W3CDTF">2006-08-16T00:00:00Z</dcterms:created>
  <dcterms:modified xsi:type="dcterms:W3CDTF">2021-08-26T10:26:16Z</dcterms:modified>
  <dc:identifier>DAD7Xzioke4</dc:identifier>
</cp:coreProperties>
</file>