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61" r:id="rId5"/>
    <p:sldId id="260" r:id="rId6"/>
  </p:sldIdLst>
  <p:sldSz cx="18288000" cy="10287000"/>
  <p:notesSz cx="6858000" cy="9144000"/>
  <p:embeddedFontLst>
    <p:embeddedFont>
      <p:font typeface="Glacial Indifference" panose="020B0604020202020204" charset="0"/>
      <p:regular r:id="rId8"/>
    </p:embeddedFont>
    <p:embeddedFont>
      <p:font typeface="Calibri" panose="020F0502020204030204" pitchFamily="34" charset="0"/>
      <p:regular r:id="rId9"/>
      <p:bold r:id="rId10"/>
      <p:italic r:id="rId11"/>
      <p:boldItalic r:id="rId12"/>
    </p:embeddedFont>
    <p:embeddedFont>
      <p:font typeface="League Spartan" panose="020B0604020202020204" charset="-7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42EB816F-CD3E-4CC7-867F-CA4B655A8019}"/>
              </a:ext>
            </a:extLst>
          </p:cNvPr>
          <p:cNvSpPr txBox="1"/>
          <p:nvPr userDrawn="1"/>
        </p:nvSpPr>
        <p:spPr>
          <a:xfrm>
            <a:off x="9651560" y="9574054"/>
            <a:ext cx="7607740" cy="545021"/>
          </a:xfrm>
          <a:prstGeom prst="rect">
            <a:avLst/>
          </a:prstGeom>
        </p:spPr>
        <p:txBody>
          <a:bodyPr lIns="0" tIns="0" rIns="0" bIns="0" rtlCol="0" anchor="t">
            <a:spAutoFit/>
          </a:bodyPr>
          <a:lstStyle/>
          <a:p>
            <a:pPr algn="r">
              <a:lnSpc>
                <a:spcPts val="2240"/>
              </a:lnSpc>
            </a:pPr>
            <a:r>
              <a:rPr lang="fi-FI" sz="1600" spc="80" dirty="0">
                <a:solidFill>
                  <a:srgbClr val="456A2C"/>
                </a:solidFill>
                <a:latin typeface="Glacial Indifference"/>
              </a:rPr>
              <a:t>WORK PLANNING AND TEAM MANAGEMENT</a:t>
            </a:r>
          </a:p>
          <a:p>
            <a:pPr algn="r">
              <a:lnSpc>
                <a:spcPts val="2240"/>
              </a:lnSpc>
            </a:pPr>
            <a:endParaRPr lang="en-US" sz="1600" spc="80" dirty="0">
              <a:solidFill>
                <a:srgbClr val="456A2C"/>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pic>
        <p:nvPicPr>
          <p:cNvPr id="13" name="Kuva 12" descr="Insinöörit, joilla on digitaalinen tabletti ja piirustuksia, tehtaalla">
            <a:extLst>
              <a:ext uri="{FF2B5EF4-FFF2-40B4-BE49-F238E27FC236}">
                <a16:creationId xmlns:a16="http://schemas.microsoft.com/office/drawing/2014/main" id="{A42469AB-7772-4D52-B0BC-51A500ACE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932" y="-38100"/>
            <a:ext cx="15445508" cy="10325100"/>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28631"/>
            </a:xfrm>
            <a:prstGeom prst="rect">
              <a:avLst/>
            </a:prstGeom>
            <a:grpFill/>
          </p:spPr>
          <p:txBody>
            <a:bodyPr wrap="square" lIns="0" tIns="0" rIns="0" bIns="0" rtlCol="0" anchor="t">
              <a:spAutoFit/>
            </a:bodyPr>
            <a:lstStyle/>
            <a:p>
              <a:pPr algn="l">
                <a:lnSpc>
                  <a:spcPts val="10580"/>
                </a:lnSpc>
              </a:pPr>
              <a:r>
                <a:rPr lang="lv-LV" sz="6600" b="1" dirty="0">
                  <a:solidFill>
                    <a:srgbClr val="FEFFF8"/>
                  </a:solidFill>
                  <a:latin typeface="GloS"/>
                </a:rPr>
                <a:t>DARBA PLĀNOŠANA UN </a:t>
              </a:r>
              <a:r>
                <a:rPr lang="lv-LV" sz="6600" b="1" dirty="0" smtClean="0">
                  <a:solidFill>
                    <a:srgbClr val="FEFFF8"/>
                  </a:solidFill>
                  <a:latin typeface="GloS"/>
                </a:rPr>
                <a:t>KOMANDAS DARBA </a:t>
              </a:r>
              <a:r>
                <a:rPr lang="lv-LV" sz="6600" b="1" dirty="0">
                  <a:solidFill>
                    <a:srgbClr val="FEFFF8"/>
                  </a:solidFill>
                  <a:latin typeface="GloS"/>
                </a:rPr>
                <a:t>VADĪBA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GloS"/>
                </a:rPr>
                <a:t>02-1/ LU3: KOKA KONSTRUKCIJU MONTĀŽAS VADĪBAS OBJEKTĀ</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741" y="597200"/>
            <a:ext cx="12162259" cy="8432500"/>
          </a:xfrm>
          <a:prstGeom prst="rect">
            <a:avLst/>
          </a:prstGeom>
        </p:spPr>
      </p:pic>
      <p:grpSp>
        <p:nvGrpSpPr>
          <p:cNvPr id="3" name="Group 3"/>
          <p:cNvGrpSpPr/>
          <p:nvPr/>
        </p:nvGrpSpPr>
        <p:grpSpPr>
          <a:xfrm>
            <a:off x="1066800" y="-342900"/>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a:t>
              </a:r>
              <a:r>
                <a:rPr lang="lv-LV" sz="6200" b="1" dirty="0" smtClean="0">
                  <a:solidFill>
                    <a:srgbClr val="456A2C"/>
                  </a:solidFill>
                  <a:latin typeface="GloS"/>
                </a:rPr>
                <a:t>SATURS</a:t>
              </a:r>
              <a:endParaRPr lang="lv-LV" sz="6200" b="1" dirty="0">
                <a:solidFill>
                  <a:srgbClr val="456A2C"/>
                </a:solidFill>
                <a:latin typeface="GloS"/>
              </a:endParaRPr>
            </a:p>
          </p:txBody>
        </p:sp>
        <p:sp>
          <p:nvSpPr>
            <p:cNvPr id="6" name="TextBox 6"/>
            <p:cNvSpPr txBox="1"/>
            <p:nvPr/>
          </p:nvSpPr>
          <p:spPr>
            <a:xfrm>
              <a:off x="982007" y="6492487"/>
              <a:ext cx="9214823" cy="1744067"/>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lv-LV" sz="2400" dirty="0">
                  <a:solidFill>
                    <a:srgbClr val="456A2C"/>
                  </a:solidFill>
                  <a:latin typeface="Glacial Indifference"/>
                </a:rPr>
                <a:t>Ievads</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Darba pārvaldība</a:t>
              </a:r>
            </a:p>
            <a:p>
              <a:pPr marL="342900" indent="-342900" algn="l">
                <a:lnSpc>
                  <a:spcPts val="3359"/>
                </a:lnSpc>
                <a:buFont typeface="Arial" panose="020B0604020202020204" pitchFamily="34" charset="0"/>
                <a:buChar char="•"/>
              </a:pPr>
              <a:r>
                <a:rPr lang="lv-LV" sz="2400" dirty="0">
                  <a:solidFill>
                    <a:srgbClr val="456A2C"/>
                  </a:solidFill>
                  <a:latin typeface="Glacial Indifference"/>
                </a:rPr>
                <a:t>Labas </a:t>
              </a:r>
              <a:r>
                <a:rPr lang="lv-LV" sz="2400">
                  <a:solidFill>
                    <a:srgbClr val="456A2C"/>
                  </a:solidFill>
                  <a:latin typeface="Glacial Indifference"/>
                </a:rPr>
                <a:t>pārvaldības </a:t>
              </a:r>
              <a:r>
                <a:rPr lang="lv-LV" sz="2400" smtClean="0">
                  <a:solidFill>
                    <a:srgbClr val="456A2C"/>
                  </a:solidFill>
                  <a:latin typeface="Glacial Indifference"/>
                </a:rPr>
                <a:t>priekšrocības</a:t>
              </a:r>
              <a:endParaRPr lang="lv-LV" sz="2400" dirty="0">
                <a:solidFill>
                  <a:srgbClr val="456A2C"/>
                </a:solidFill>
                <a:latin typeface="Glacial Indifference"/>
              </a:endParaRPr>
            </a:p>
          </p:txBody>
        </p:sp>
        <p:sp>
          <p:nvSpPr>
            <p:cNvPr id="7" name="TextBox 7"/>
            <p:cNvSpPr txBox="1"/>
            <p:nvPr/>
          </p:nvSpPr>
          <p:spPr>
            <a:xfrm>
              <a:off x="982007" y="4952983"/>
              <a:ext cx="9215776" cy="759524"/>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9" name="TextBox 5">
            <a:extLst>
              <a:ext uri="{FF2B5EF4-FFF2-40B4-BE49-F238E27FC236}">
                <a16:creationId xmlns:a16="http://schemas.microsoft.com/office/drawing/2014/main" id="{709FED48-1034-4F6E-94FB-8960AB946A1C}"/>
              </a:ext>
            </a:extLst>
          </p:cNvPr>
          <p:cNvSpPr txBox="1"/>
          <p:nvPr/>
        </p:nvSpPr>
        <p:spPr>
          <a:xfrm>
            <a:off x="9753600" y="9637815"/>
            <a:ext cx="7607740" cy="265073"/>
          </a:xfrm>
          <a:prstGeom prst="rect">
            <a:avLst/>
          </a:prstGeom>
          <a:solidFill>
            <a:schemeClr val="bg1"/>
          </a:solidFill>
        </p:spPr>
        <p:txBody>
          <a:bodyPr lIns="0" tIns="0" rIns="0" bIns="0" rtlCol="0" anchor="t">
            <a:spAutoFit/>
          </a:bodyPr>
          <a:lstStyle/>
          <a:p>
            <a:pPr algn="r">
              <a:lnSpc>
                <a:spcPts val="2240"/>
              </a:lnSpc>
            </a:pPr>
            <a:r>
              <a:rPr lang="lv-LV" sz="1600" dirty="0" smtClean="0">
                <a:solidFill>
                  <a:srgbClr val="456A2C"/>
                </a:solidFill>
                <a:latin typeface="Glacial Indifference"/>
              </a:rPr>
              <a:t>DARBA PLĀNOŠANA UN KOMANDAS DARBA VADĪBA</a:t>
            </a: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53599" y="971550"/>
            <a:ext cx="8385423" cy="523733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lv-LV" sz="2400" dirty="0" smtClean="0">
                <a:solidFill>
                  <a:srgbClr val="456A2C"/>
                </a:solidFill>
              </a:rPr>
              <a:t>Personai</a:t>
            </a:r>
            <a:r>
              <a:rPr lang="lv-LV" sz="2400" dirty="0">
                <a:solidFill>
                  <a:srgbClr val="456A2C"/>
                </a:solidFill>
              </a:rPr>
              <a:t>, kas ir atbildīga par būvniecības projektu kopumā ir jāvada projekta realizācijas process, kurā ir ņemta vērā gan projekta plānošana, gan iepirkumi, gan laiks, kas nepieciešams visiem būvniecības attīstības posmiem.</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buFont typeface="Arial" panose="020B0604020202020204" pitchFamily="34" charset="0"/>
              <a:buChar char="•"/>
            </a:pPr>
            <a:r>
              <a:rPr lang="lv-LV" sz="2400" dirty="0">
                <a:solidFill>
                  <a:srgbClr val="456A2C"/>
                </a:solidFill>
              </a:rPr>
              <a:t>Pašā projekta sākuma posmā jāpanāk vienošanās par to, kā veidos projekta saturu, kontrolēs kvalitātes un grafika </a:t>
            </a:r>
            <a:r>
              <a:rPr lang="lv-LV" sz="2400" dirty="0" smtClean="0">
                <a:solidFill>
                  <a:srgbClr val="456A2C"/>
                </a:solidFill>
              </a:rPr>
              <a:t>izpildi.</a:t>
            </a:r>
          </a:p>
          <a:p>
            <a:endParaRPr lang="lv-LV" sz="2400" dirty="0" smtClean="0">
              <a:solidFill>
                <a:srgbClr val="456A2C"/>
              </a:solidFill>
            </a:endParaRPr>
          </a:p>
          <a:p>
            <a:pPr marL="342900" indent="-342900">
              <a:buFont typeface="Arial" panose="020B0604020202020204" pitchFamily="34" charset="0"/>
              <a:buChar char="•"/>
            </a:pPr>
            <a:r>
              <a:rPr lang="lv-LV" sz="2400" dirty="0">
                <a:solidFill>
                  <a:srgbClr val="456A2C"/>
                </a:solidFill>
              </a:rPr>
              <a:t>Šī brīža datu ietilpīgos projektos izmanto iepriekš minēto rādītāju plānošanu datorsistēmu programmās un, ja projektam ir pieejami apkopotie dati un informācija par, piemēram, veiktajiem aprēķiniem, rūpniecisko ražošanu, būvniecību un uzraudzību, to visu kopumu izmanto visu procesu saskaņošanai un modelēšanai.</a:t>
            </a:r>
          </a:p>
        </p:txBody>
      </p:sp>
      <p:sp>
        <p:nvSpPr>
          <p:cNvPr id="3" name="AutoShape 3"/>
          <p:cNvSpPr/>
          <p:nvPr/>
        </p:nvSpPr>
        <p:spPr>
          <a:xfrm>
            <a:off x="1025900" y="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2694" y="957263"/>
            <a:ext cx="6914925" cy="5214429"/>
            <a:chOff x="-3348" y="-95249"/>
            <a:chExt cx="9219899" cy="6952574"/>
          </a:xfrm>
        </p:grpSpPr>
        <p:sp>
          <p:nvSpPr>
            <p:cNvPr id="8" name="TextBox 8"/>
            <p:cNvSpPr txBox="1"/>
            <p:nvPr/>
          </p:nvSpPr>
          <p:spPr>
            <a:xfrm>
              <a:off x="0" y="-95249"/>
              <a:ext cx="9216551" cy="1395254"/>
            </a:xfrm>
            <a:prstGeom prst="rect">
              <a:avLst/>
            </a:prstGeom>
          </p:spPr>
          <p:txBody>
            <a:bodyPr lIns="0" tIns="0" rIns="0" bIns="0" rtlCol="0" anchor="t">
              <a:spAutoFit/>
            </a:bodyPr>
            <a:lstStyle/>
            <a:p>
              <a:pPr algn="l">
                <a:lnSpc>
                  <a:spcPts val="8370"/>
                </a:lnSpc>
              </a:pPr>
              <a:r>
                <a:rPr lang="lv-LV" sz="6200">
                  <a:solidFill>
                    <a:schemeClr val="bg1"/>
                  </a:solidFill>
                  <a:latin typeface="League Spartan"/>
                </a:rPr>
                <a:t>Ievads</a:t>
              </a:r>
            </a:p>
          </p:txBody>
        </p:sp>
        <p:sp>
          <p:nvSpPr>
            <p:cNvPr id="9" name="TextBox 9"/>
            <p:cNvSpPr txBox="1"/>
            <p:nvPr/>
          </p:nvSpPr>
          <p:spPr>
            <a:xfrm>
              <a:off x="-3348" y="6036587"/>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
        <p:nvSpPr>
          <p:cNvPr id="10" name="TextBox 5">
            <a:extLst>
              <a:ext uri="{FF2B5EF4-FFF2-40B4-BE49-F238E27FC236}">
                <a16:creationId xmlns:a16="http://schemas.microsoft.com/office/drawing/2014/main" id="{709FED48-1034-4F6E-94FB-8960AB946A1C}"/>
              </a:ext>
            </a:extLst>
          </p:cNvPr>
          <p:cNvSpPr txBox="1"/>
          <p:nvPr/>
        </p:nvSpPr>
        <p:spPr>
          <a:xfrm>
            <a:off x="9753600" y="9637815"/>
            <a:ext cx="7607740" cy="265073"/>
          </a:xfrm>
          <a:prstGeom prst="rect">
            <a:avLst/>
          </a:prstGeom>
          <a:solidFill>
            <a:schemeClr val="bg1"/>
          </a:solidFill>
        </p:spPr>
        <p:txBody>
          <a:bodyPr lIns="0" tIns="0" rIns="0" bIns="0" rtlCol="0" anchor="t">
            <a:spAutoFit/>
          </a:bodyPr>
          <a:lstStyle/>
          <a:p>
            <a:pPr algn="r">
              <a:lnSpc>
                <a:spcPts val="2240"/>
              </a:lnSpc>
            </a:pPr>
            <a:r>
              <a:rPr lang="lv-LV" sz="1600" dirty="0" smtClean="0">
                <a:solidFill>
                  <a:srgbClr val="456A2C"/>
                </a:solidFill>
                <a:latin typeface="Glacial Indifference"/>
              </a:rPr>
              <a:t>DARBA PLĀNOŠANA UN KOMANDAS DARBA VADĪBA</a:t>
            </a:r>
            <a:endParaRPr lang="en-US" sz="1600" spc="80" dirty="0">
              <a:solidFill>
                <a:srgbClr val="456A2C"/>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7322644" y="746755"/>
            <a:ext cx="10965356" cy="6731950"/>
            <a:chOff x="-104836" y="-3114570"/>
            <a:chExt cx="13605166" cy="4221017"/>
          </a:xfrm>
        </p:grpSpPr>
        <p:sp>
          <p:nvSpPr>
            <p:cNvPr id="5" name="TextBox 5"/>
            <p:cNvSpPr txBox="1"/>
            <p:nvPr/>
          </p:nvSpPr>
          <p:spPr>
            <a:xfrm>
              <a:off x="-1" y="-3114570"/>
              <a:ext cx="13500331" cy="620068"/>
            </a:xfrm>
            <a:prstGeom prst="rect">
              <a:avLst/>
            </a:prstGeom>
          </p:spPr>
          <p:txBody>
            <a:bodyPr wrap="square" lIns="0" tIns="0" rIns="0" bIns="0" rtlCol="0" anchor="t">
              <a:spAutoFit/>
            </a:bodyPr>
            <a:lstStyle/>
            <a:p>
              <a:pPr algn="l">
                <a:lnSpc>
                  <a:spcPts val="8370"/>
                </a:lnSpc>
              </a:pPr>
              <a:r>
                <a:rPr lang="lv-LV" sz="6200" b="1" dirty="0">
                  <a:solidFill>
                    <a:srgbClr val="456A2C"/>
                  </a:solidFill>
                  <a:latin typeface="GloS"/>
                </a:rPr>
                <a:t>Darba pārvaldība</a:t>
              </a:r>
            </a:p>
          </p:txBody>
        </p:sp>
        <p:sp>
          <p:nvSpPr>
            <p:cNvPr id="6" name="TextBox 6"/>
            <p:cNvSpPr txBox="1"/>
            <p:nvPr/>
          </p:nvSpPr>
          <p:spPr>
            <a:xfrm>
              <a:off x="-104836" y="-2146066"/>
              <a:ext cx="13137037" cy="3252513"/>
            </a:xfrm>
            <a:prstGeom prst="rect">
              <a:avLst/>
            </a:prstGeom>
          </p:spPr>
          <p:txBody>
            <a:bodyPr lIns="0" tIns="0" rIns="0" bIns="0" rtlCol="0" anchor="t">
              <a:spAutoFit/>
            </a:bodyPr>
            <a:lstStyle/>
            <a:p>
              <a:pPr marL="342900" indent="-342900" algn="just">
                <a:lnSpc>
                  <a:spcPts val="3359"/>
                </a:lnSpc>
                <a:buFont typeface="Arial" panose="020B0604020202020204" pitchFamily="34" charset="0"/>
                <a:buChar char="•"/>
              </a:pPr>
              <a:r>
                <a:rPr lang="lv-LV" sz="2000" dirty="0">
                  <a:solidFill>
                    <a:srgbClr val="456A2C"/>
                  </a:solidFill>
                  <a:latin typeface="Glacial Indifference"/>
                </a:rPr>
                <a:t>Vadība ir:</a:t>
              </a:r>
            </a:p>
            <a:p>
              <a:pPr marL="800100" lvl="1" indent="-342900" algn="just">
                <a:lnSpc>
                  <a:spcPts val="3359"/>
                </a:lnSpc>
                <a:buFont typeface="Arial" panose="020B0604020202020204" pitchFamily="34" charset="0"/>
                <a:buChar char="•"/>
              </a:pPr>
              <a:r>
                <a:rPr lang="lv-LV" sz="2000" dirty="0">
                  <a:solidFill>
                    <a:srgbClr val="456A2C"/>
                  </a:solidFill>
                  <a:latin typeface="Glacial Indifference"/>
                </a:rPr>
                <a:t>Cilvēku </a:t>
              </a:r>
              <a:r>
                <a:rPr lang="lv-LV" sz="2000" dirty="0" smtClean="0">
                  <a:solidFill>
                    <a:srgbClr val="456A2C"/>
                  </a:solidFill>
                  <a:latin typeface="Glacial Indifference"/>
                </a:rPr>
                <a:t>resursu vadība </a:t>
              </a:r>
              <a:endParaRPr lang="lv-LV" sz="2000" dirty="0">
                <a:solidFill>
                  <a:srgbClr val="456A2C"/>
                </a:solidFill>
                <a:latin typeface="Glacial Indifference"/>
              </a:endParaRPr>
            </a:p>
            <a:p>
              <a:pPr marL="800100" lvl="1" indent="-342900" algn="just">
                <a:lnSpc>
                  <a:spcPts val="3359"/>
                </a:lnSpc>
                <a:buFont typeface="Arial" panose="020B0604020202020204" pitchFamily="34" charset="0"/>
                <a:buChar char="•"/>
              </a:pPr>
              <a:r>
                <a:rPr lang="lv-LV" sz="2000" dirty="0" smtClean="0">
                  <a:solidFill>
                    <a:srgbClr val="456A2C"/>
                  </a:solidFill>
                  <a:latin typeface="Glacial Indifference"/>
                </a:rPr>
                <a:t>Darbu izpildes pārvaldība</a:t>
              </a:r>
              <a:endParaRPr lang="lv-LV" sz="2000" dirty="0">
                <a:solidFill>
                  <a:srgbClr val="456A2C"/>
                </a:solidFill>
                <a:latin typeface="Glacial Indifference"/>
              </a:endParaRPr>
            </a:p>
            <a:p>
              <a:pPr marL="800100" lvl="1" indent="-342900" algn="just">
                <a:lnSpc>
                  <a:spcPts val="3359"/>
                </a:lnSpc>
                <a:buFont typeface="Arial" panose="020B0604020202020204" pitchFamily="34" charset="0"/>
                <a:buChar char="•"/>
              </a:pPr>
              <a:r>
                <a:rPr lang="lv-LV" sz="2000" dirty="0" smtClean="0">
                  <a:solidFill>
                    <a:srgbClr val="456A2C"/>
                  </a:solidFill>
                  <a:latin typeface="Glacial Indifference"/>
                </a:rPr>
                <a:t>Darba grupas vadība</a:t>
              </a:r>
              <a:endParaRPr lang="lv-LV" sz="2000" dirty="0">
                <a:solidFill>
                  <a:srgbClr val="456A2C"/>
                </a:solidFill>
                <a:latin typeface="Glacial Indifference"/>
              </a:endParaRPr>
            </a:p>
            <a:p>
              <a:pPr marL="800100" lvl="1" indent="-342900" algn="just">
                <a:lnSpc>
                  <a:spcPts val="3359"/>
                </a:lnSpc>
                <a:buFont typeface="Arial" panose="020B0604020202020204" pitchFamily="34" charset="0"/>
                <a:buChar char="•"/>
              </a:pPr>
              <a:r>
                <a:rPr lang="lv-LV" sz="2000" dirty="0">
                  <a:solidFill>
                    <a:srgbClr val="456A2C"/>
                  </a:solidFill>
                  <a:latin typeface="Glacial Indifference"/>
                </a:rPr>
                <a:t>Plānošana</a:t>
              </a:r>
            </a:p>
            <a:p>
              <a:pPr marL="342900" indent="-342900" algn="just">
                <a:lnSpc>
                  <a:spcPts val="3359"/>
                </a:lnSpc>
                <a:buFont typeface="Arial" panose="020B0604020202020204" pitchFamily="34" charset="0"/>
                <a:buChar char="•"/>
              </a:pPr>
              <a:r>
                <a:rPr lang="lv-LV" sz="2000" dirty="0">
                  <a:solidFill>
                    <a:srgbClr val="456A2C"/>
                  </a:solidFill>
                  <a:latin typeface="Glacial Indifference"/>
                </a:rPr>
                <a:t>Lietu pārvaldība:</a:t>
              </a:r>
            </a:p>
            <a:p>
              <a:pPr marL="800100" lvl="1" indent="-342900" algn="just">
                <a:lnSpc>
                  <a:spcPts val="3359"/>
                </a:lnSpc>
                <a:buFont typeface="Arial" panose="020B0604020202020204" pitchFamily="34" charset="0"/>
                <a:buChar char="•"/>
              </a:pPr>
              <a:r>
                <a:rPr lang="lv-LV" sz="2000" dirty="0">
                  <a:solidFill>
                    <a:srgbClr val="456A2C"/>
                  </a:solidFill>
                  <a:latin typeface="Glacial Indifference"/>
                </a:rPr>
                <a:t>Projekta vadība</a:t>
              </a:r>
            </a:p>
            <a:p>
              <a:pPr marL="800100" lvl="1" indent="-342900" algn="just">
                <a:lnSpc>
                  <a:spcPts val="3359"/>
                </a:lnSpc>
                <a:buFont typeface="Arial" panose="020B0604020202020204" pitchFamily="34" charset="0"/>
                <a:buChar char="•"/>
              </a:pPr>
              <a:r>
                <a:rPr lang="lv-LV" sz="2000" dirty="0">
                  <a:solidFill>
                    <a:srgbClr val="456A2C"/>
                  </a:solidFill>
                  <a:latin typeface="Glacial Indifference"/>
                </a:rPr>
                <a:t>Materiālu </a:t>
              </a:r>
              <a:r>
                <a:rPr lang="lv-LV" sz="2000" dirty="0" smtClean="0">
                  <a:solidFill>
                    <a:srgbClr val="456A2C"/>
                  </a:solidFill>
                  <a:latin typeface="Glacial Indifference"/>
                </a:rPr>
                <a:t>plūsmas nodrošināšana</a:t>
              </a:r>
              <a:endParaRPr lang="lv-LV" sz="2000" dirty="0">
                <a:solidFill>
                  <a:srgbClr val="456A2C"/>
                </a:solidFill>
                <a:latin typeface="Glacial Indifference"/>
              </a:endParaRPr>
            </a:p>
            <a:p>
              <a:pPr marL="800100" lvl="1" indent="-342900" algn="just">
                <a:lnSpc>
                  <a:spcPts val="3359"/>
                </a:lnSpc>
                <a:buFont typeface="Arial" panose="020B0604020202020204" pitchFamily="34" charset="0"/>
                <a:buChar char="•"/>
              </a:pPr>
              <a:r>
                <a:rPr lang="lv-LV" sz="2000" dirty="0" smtClean="0">
                  <a:solidFill>
                    <a:srgbClr val="456A2C"/>
                  </a:solidFill>
                  <a:latin typeface="Glacial Indifference"/>
                </a:rPr>
                <a:t>Elektroniskās </a:t>
              </a:r>
              <a:r>
                <a:rPr lang="lv-LV" sz="2000" dirty="0">
                  <a:solidFill>
                    <a:srgbClr val="456A2C"/>
                  </a:solidFill>
                  <a:latin typeface="Glacial Indifference"/>
                </a:rPr>
                <a:t>datu </a:t>
              </a:r>
              <a:r>
                <a:rPr lang="lv-LV" sz="2000" dirty="0" smtClean="0">
                  <a:solidFill>
                    <a:srgbClr val="456A2C"/>
                  </a:solidFill>
                  <a:latin typeface="Glacial Indifference"/>
                </a:rPr>
                <a:t>bāzes uzturēšana</a:t>
              </a:r>
              <a:endParaRPr lang="lv-LV" sz="2000" dirty="0">
                <a:solidFill>
                  <a:srgbClr val="456A2C"/>
                </a:solidFill>
                <a:latin typeface="Glacial Indifference"/>
              </a:endParaRPr>
            </a:p>
            <a:p>
              <a:pPr marL="800100" lvl="1" indent="-342900" algn="just">
                <a:lnSpc>
                  <a:spcPts val="3359"/>
                </a:lnSpc>
                <a:buFont typeface="Arial" panose="020B0604020202020204" pitchFamily="34" charset="0"/>
                <a:buChar char="•"/>
              </a:pPr>
              <a:r>
                <a:rPr lang="lv-LV" sz="2000" dirty="0">
                  <a:solidFill>
                    <a:srgbClr val="456A2C"/>
                  </a:solidFill>
                  <a:latin typeface="Glacial Indifference"/>
                </a:rPr>
                <a:t>Ienākošo datu pārvaldība un </a:t>
              </a:r>
              <a:r>
                <a:rPr lang="lv-LV" sz="2000" dirty="0" smtClean="0">
                  <a:solidFill>
                    <a:srgbClr val="456A2C"/>
                  </a:solidFill>
                  <a:latin typeface="Glacial Indifference"/>
                </a:rPr>
                <a:t>uzglabāšana</a:t>
              </a:r>
              <a:endParaRPr lang="lv-LV" sz="2000" dirty="0">
                <a:solidFill>
                  <a:srgbClr val="456A2C"/>
                </a:solidFill>
                <a:latin typeface="Glacial Indifference"/>
              </a:endParaRPr>
            </a:p>
            <a:p>
              <a:pPr marL="800100" lvl="1" indent="-342900" algn="just">
                <a:lnSpc>
                  <a:spcPts val="3359"/>
                </a:lnSpc>
                <a:buFontTx/>
                <a:buChar char="-"/>
              </a:pPr>
              <a:endParaRPr lang="en-US" sz="2000" spc="120" dirty="0">
                <a:solidFill>
                  <a:srgbClr val="456A2C"/>
                </a:solidFill>
                <a:latin typeface="Glacial Indifference"/>
              </a:endParaRPr>
            </a:p>
            <a:p>
              <a:pPr algn="just">
                <a:lnSpc>
                  <a:spcPts val="3359"/>
                </a:lnSpc>
              </a:pP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4</a:t>
            </a:fld>
            <a:endParaRPr lang="en-US" sz="2400" spc="120">
              <a:solidFill>
                <a:srgbClr val="1E4D65"/>
              </a:solidFill>
              <a:latin typeface="Glacial Indifference"/>
            </a:endParaRPr>
          </a:p>
        </p:txBody>
      </p:sp>
      <p:pic>
        <p:nvPicPr>
          <p:cNvPr id="19" name="Kuva 18" descr="Henkilö työskentelee pöydän ääressä">
            <a:extLst>
              <a:ext uri="{FF2B5EF4-FFF2-40B4-BE49-F238E27FC236}">
                <a16:creationId xmlns:a16="http://schemas.microsoft.com/office/drawing/2014/main" id="{21BED2BC-34B4-46C9-8F41-75BA1A1880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82" y="3521503"/>
            <a:ext cx="5400000" cy="3599121"/>
          </a:xfrm>
          <a:prstGeom prst="rect">
            <a:avLst/>
          </a:prstGeom>
        </p:spPr>
      </p:pic>
      <p:sp>
        <p:nvSpPr>
          <p:cNvPr id="8" name="TextBox 5">
            <a:extLst>
              <a:ext uri="{FF2B5EF4-FFF2-40B4-BE49-F238E27FC236}">
                <a16:creationId xmlns:a16="http://schemas.microsoft.com/office/drawing/2014/main" id="{709FED48-1034-4F6E-94FB-8960AB946A1C}"/>
              </a:ext>
            </a:extLst>
          </p:cNvPr>
          <p:cNvSpPr txBox="1"/>
          <p:nvPr/>
        </p:nvSpPr>
        <p:spPr>
          <a:xfrm>
            <a:off x="9753600" y="9563100"/>
            <a:ext cx="7607740" cy="265073"/>
          </a:xfrm>
          <a:prstGeom prst="rect">
            <a:avLst/>
          </a:prstGeom>
          <a:solidFill>
            <a:schemeClr val="bg1"/>
          </a:solidFill>
        </p:spPr>
        <p:txBody>
          <a:bodyPr lIns="0" tIns="0" rIns="0" bIns="0" rtlCol="0" anchor="t">
            <a:spAutoFit/>
          </a:bodyPr>
          <a:lstStyle/>
          <a:p>
            <a:pPr algn="r">
              <a:lnSpc>
                <a:spcPts val="2240"/>
              </a:lnSpc>
            </a:pPr>
            <a:r>
              <a:rPr lang="lv-LV" sz="1600" dirty="0" smtClean="0">
                <a:solidFill>
                  <a:srgbClr val="456A2C"/>
                </a:solidFill>
                <a:latin typeface="Glacial Indifference"/>
              </a:rPr>
              <a:t>DARBA PLĀNOŠANA UN KOMANDAS DARBA VADĪBA</a:t>
            </a:r>
            <a:endParaRPr lang="en-U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790345"/>
          </a:xfrm>
          <a:prstGeom prst="rect">
            <a:avLst/>
          </a:prstGeom>
        </p:spPr>
        <p:txBody>
          <a:bodyPr wrap="square" lIns="0" tIns="0" rIns="0" bIns="0" rtlCol="0" anchor="t">
            <a:spAutoFit/>
          </a:bodyPr>
          <a:lstStyle/>
          <a:p>
            <a:pPr algn="l">
              <a:lnSpc>
                <a:spcPts val="6682"/>
              </a:lnSpc>
            </a:pPr>
            <a:r>
              <a:rPr lang="lv-LV" sz="5000" dirty="0">
                <a:solidFill>
                  <a:srgbClr val="456A2C"/>
                </a:solidFill>
                <a:latin typeface="GloS"/>
              </a:rPr>
              <a:t>Labas pārvaldības priekšrocības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43381"/>
            <a:chOff x="0" y="-19050"/>
            <a:chExt cx="9013889" cy="2724507"/>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APKĀRTĒJĀ VIDE</a:t>
              </a:r>
            </a:p>
          </p:txBody>
        </p:sp>
        <p:sp>
          <p:nvSpPr>
            <p:cNvPr id="6" name="TextBox 6"/>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Laba plānošana un vadība samazina materiālu zudumus, kas, savukārt</a:t>
              </a:r>
              <a:r>
                <a:rPr lang="lv-LV" sz="2400" dirty="0" smtClean="0">
                  <a:solidFill>
                    <a:srgbClr val="456A2C"/>
                  </a:solidFill>
                  <a:latin typeface="Glacial Indifference"/>
                </a:rPr>
                <a:t>, </a:t>
              </a:r>
              <a:r>
                <a:rPr lang="lv-LV" sz="2400" dirty="0">
                  <a:solidFill>
                    <a:srgbClr val="456A2C"/>
                  </a:solidFill>
                  <a:latin typeface="Glacial Indifference"/>
                </a:rPr>
                <a:t>samazina objektā radīto atkritumu daudzumu.</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79398"/>
            <a:chOff x="0" y="-19050"/>
            <a:chExt cx="9013889" cy="3305863"/>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PRODUKTIVITĀTE</a:t>
              </a:r>
            </a:p>
          </p:txBody>
        </p:sp>
        <p:sp>
          <p:nvSpPr>
            <p:cNvPr id="10" name="TextBox 10"/>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Pateicoties labai plānošanai, var samazināt nākotnes </a:t>
              </a:r>
              <a:r>
                <a:rPr lang="lv-LV" sz="2400" dirty="0" smtClean="0">
                  <a:solidFill>
                    <a:srgbClr val="456A2C"/>
                  </a:solidFill>
                  <a:latin typeface="Glacial Indifference"/>
                </a:rPr>
                <a:t>problēmsituācijas, </a:t>
              </a:r>
              <a:r>
                <a:rPr lang="lv-LV" sz="2400" dirty="0">
                  <a:solidFill>
                    <a:srgbClr val="456A2C"/>
                  </a:solidFill>
                  <a:latin typeface="Glacial Indifference"/>
                </a:rPr>
                <a:t>un </a:t>
              </a:r>
              <a:r>
                <a:rPr lang="lv-LV" sz="2400" dirty="0" smtClean="0">
                  <a:solidFill>
                    <a:srgbClr val="456A2C"/>
                  </a:solidFill>
                  <a:latin typeface="Glacial Indifference"/>
                </a:rPr>
                <a:t>vadība - </a:t>
              </a:r>
              <a:r>
                <a:rPr lang="lv-LV" sz="2400" dirty="0">
                  <a:solidFill>
                    <a:srgbClr val="456A2C"/>
                  </a:solidFill>
                  <a:latin typeface="Glacial Indifference"/>
                </a:rPr>
                <a:t>īstajā </a:t>
              </a:r>
              <a:r>
                <a:rPr lang="lv-LV" sz="2400" dirty="0" smtClean="0">
                  <a:solidFill>
                    <a:srgbClr val="456A2C"/>
                  </a:solidFill>
                  <a:latin typeface="Glacial Indifference"/>
                </a:rPr>
                <a:t>laikā, pareizajā apjomā ar precīzu resursu </a:t>
              </a:r>
              <a:r>
                <a:rPr lang="lv-LV" sz="2400" dirty="0">
                  <a:solidFill>
                    <a:srgbClr val="456A2C"/>
                  </a:solidFill>
                  <a:latin typeface="Glacial Indifference"/>
                </a:rPr>
                <a:t>sadali </a:t>
              </a:r>
              <a:r>
                <a:rPr lang="lv-LV" sz="2400" dirty="0" smtClean="0">
                  <a:solidFill>
                    <a:srgbClr val="456A2C"/>
                  </a:solidFill>
                  <a:latin typeface="Glacial Indifference"/>
                </a:rPr>
                <a:t>var padarīt projekta gaitas laicīgu izpildi.</a:t>
              </a:r>
              <a:endParaRPr lang="lv-LV" sz="240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43382"/>
            <a:chOff x="0" y="-19050"/>
            <a:chExt cx="9013889" cy="2724507"/>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EFEKTIVITĀTE</a:t>
              </a:r>
            </a:p>
          </p:txBody>
        </p:sp>
        <p:sp>
          <p:nvSpPr>
            <p:cNvPr id="14" name="TextBox 14"/>
            <p:cNvSpPr txBox="1"/>
            <p:nvPr/>
          </p:nvSpPr>
          <p:spPr>
            <a:xfrm>
              <a:off x="0" y="961391"/>
              <a:ext cx="9013889" cy="1744066"/>
            </a:xfrm>
            <a:prstGeom prst="rect">
              <a:avLst/>
            </a:prstGeom>
          </p:spPr>
          <p:txBody>
            <a:bodyPr lIns="0" tIns="0" rIns="0" bIns="0" rtlCol="0" anchor="t">
              <a:spAutoFit/>
            </a:bodyPr>
            <a:lstStyle/>
            <a:p>
              <a:pPr algn="ctr">
                <a:lnSpc>
                  <a:spcPts val="3359"/>
                </a:lnSpc>
              </a:pPr>
              <a:r>
                <a:rPr lang="lv-LV" sz="2400" dirty="0" smtClean="0">
                  <a:solidFill>
                    <a:srgbClr val="456A2C"/>
                  </a:solidFill>
                  <a:latin typeface="Glacial Indifference"/>
                </a:rPr>
                <a:t>Ja dažiem darbiem veic plānotākus priekšdarbus, demontāžas </a:t>
              </a:r>
              <a:r>
                <a:rPr lang="lv-LV" sz="2400" dirty="0">
                  <a:solidFill>
                    <a:srgbClr val="456A2C"/>
                  </a:solidFill>
                  <a:latin typeface="Glacial Indifference"/>
                </a:rPr>
                <a:t>un </a:t>
              </a:r>
              <a:r>
                <a:rPr lang="lv-LV" sz="2400" dirty="0" smtClean="0">
                  <a:solidFill>
                    <a:srgbClr val="456A2C"/>
                  </a:solidFill>
                  <a:latin typeface="Glacial Indifference"/>
                </a:rPr>
                <a:t>pārtaisīšanas iespējas </a:t>
              </a:r>
              <a:r>
                <a:rPr lang="lv-LV" sz="2400" dirty="0">
                  <a:solidFill>
                    <a:srgbClr val="456A2C"/>
                  </a:solidFill>
                  <a:latin typeface="Glacial Indifference"/>
                </a:rPr>
                <a:t>tiek </a:t>
              </a:r>
              <a:r>
                <a:rPr lang="lv-LV" sz="2400" dirty="0" smtClean="0">
                  <a:solidFill>
                    <a:srgbClr val="456A2C"/>
                  </a:solidFill>
                  <a:latin typeface="Glacial Indifference"/>
                </a:rPr>
                <a:t>samazinātas.</a:t>
              </a:r>
              <a:endParaRPr lang="lv-LV" sz="240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79398"/>
            <a:chOff x="0" y="-19050"/>
            <a:chExt cx="9013889" cy="3305863"/>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IZMAKSAS</a:t>
              </a:r>
            </a:p>
          </p:txBody>
        </p:sp>
        <p:sp>
          <p:nvSpPr>
            <p:cNvPr id="18" name="TextBox 18"/>
            <p:cNvSpPr txBox="1"/>
            <p:nvPr/>
          </p:nvSpPr>
          <p:spPr>
            <a:xfrm>
              <a:off x="0" y="961391"/>
              <a:ext cx="9013889" cy="2325422"/>
            </a:xfrm>
            <a:prstGeom prst="rect">
              <a:avLst/>
            </a:prstGeom>
          </p:spPr>
          <p:txBody>
            <a:bodyPr lIns="0" tIns="0" rIns="0" bIns="0" rtlCol="0" anchor="t">
              <a:spAutoFit/>
            </a:bodyPr>
            <a:lstStyle/>
            <a:p>
              <a:pPr algn="ctr">
                <a:lnSpc>
                  <a:spcPts val="3359"/>
                </a:lnSpc>
              </a:pPr>
              <a:r>
                <a:rPr lang="lv-LV" sz="2400" dirty="0" smtClean="0">
                  <a:solidFill>
                    <a:srgbClr val="456A2C"/>
                  </a:solidFill>
                  <a:latin typeface="Glacial Indifference"/>
                </a:rPr>
                <a:t>Izmaksas samazinās, </a:t>
              </a:r>
              <a:r>
                <a:rPr lang="lv-LV" sz="2400" dirty="0">
                  <a:solidFill>
                    <a:srgbClr val="456A2C"/>
                  </a:solidFill>
                  <a:latin typeface="Glacial Indifference"/>
                </a:rPr>
                <a:t>pateicoties </a:t>
              </a:r>
              <a:r>
                <a:rPr lang="lv-LV" sz="2400" dirty="0" smtClean="0">
                  <a:solidFill>
                    <a:srgbClr val="456A2C"/>
                  </a:solidFill>
                  <a:latin typeface="Glacial Indifference"/>
                </a:rPr>
                <a:t>zemākām </a:t>
              </a:r>
              <a:r>
                <a:rPr lang="lv-LV" sz="2400" dirty="0">
                  <a:solidFill>
                    <a:srgbClr val="456A2C"/>
                  </a:solidFill>
                  <a:latin typeface="Glacial Indifference"/>
                </a:rPr>
                <a:t>uzglabāšanas prasībām, mazākam materiālu atkritumu daudzumam un lielākai darba efektivitātei.</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a:solidFill>
                <a:srgbClr val="1E4D65"/>
              </a:solidFill>
              <a:latin typeface="Glacial Indifference"/>
            </a:endParaRPr>
          </a:p>
        </p:txBody>
      </p:sp>
      <p:sp>
        <p:nvSpPr>
          <p:cNvPr id="22" name="TextBox 5">
            <a:extLst>
              <a:ext uri="{FF2B5EF4-FFF2-40B4-BE49-F238E27FC236}">
                <a16:creationId xmlns:a16="http://schemas.microsoft.com/office/drawing/2014/main" id="{709FED48-1034-4F6E-94FB-8960AB946A1C}"/>
              </a:ext>
            </a:extLst>
          </p:cNvPr>
          <p:cNvSpPr txBox="1"/>
          <p:nvPr/>
        </p:nvSpPr>
        <p:spPr>
          <a:xfrm>
            <a:off x="9753600" y="9589604"/>
            <a:ext cx="7607740" cy="265073"/>
          </a:xfrm>
          <a:prstGeom prst="rect">
            <a:avLst/>
          </a:prstGeom>
          <a:solidFill>
            <a:schemeClr val="bg1"/>
          </a:solidFill>
        </p:spPr>
        <p:txBody>
          <a:bodyPr lIns="0" tIns="0" rIns="0" bIns="0" rtlCol="0" anchor="t">
            <a:spAutoFit/>
          </a:bodyPr>
          <a:lstStyle/>
          <a:p>
            <a:pPr algn="r">
              <a:lnSpc>
                <a:spcPts val="2240"/>
              </a:lnSpc>
            </a:pPr>
            <a:r>
              <a:rPr lang="lv-LV" sz="1600" dirty="0" smtClean="0">
                <a:solidFill>
                  <a:srgbClr val="456A2C"/>
                </a:solidFill>
                <a:latin typeface="Glacial Indifference"/>
              </a:rPr>
              <a:t>DARBA PLĀNOŠANA UN KOMANDAS DARBA VADĪBA</a:t>
            </a:r>
            <a:endParaRPr lang="en-US" sz="1600" spc="80" dirty="0">
              <a:solidFill>
                <a:srgbClr val="456A2C"/>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TotalTime>
  <Words>273</Words>
  <Application>Microsoft Office PowerPoint</Application>
  <PresentationFormat>Custom</PresentationFormat>
  <Paragraphs>41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Glacial Indifference</vt:lpstr>
      <vt:lpstr>Calibri</vt:lpstr>
      <vt:lpstr>GloS</vt:lpstr>
      <vt:lpstr>League Spartan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47</cp:revision>
  <dcterms:created xsi:type="dcterms:W3CDTF">2006-08-16T00:00:00Z</dcterms:created>
  <dcterms:modified xsi:type="dcterms:W3CDTF">2021-11-17T18:24:06Z</dcterms:modified>
  <dc:identifier>DAD7Xzioke4</dc:identifier>
</cp:coreProperties>
</file>