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79" r:id="rId5"/>
    <p:sldId id="260" r:id="rId6"/>
    <p:sldId id="273" r:id="rId7"/>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Glacial Indifference" panose="020B0604020202020204" charset="0"/>
      <p:regular r:id="rId13"/>
    </p:embeddedFont>
    <p:embeddedFont>
      <p:font typeface="Glacial Indifference Bold" panose="020B0604020202020204" charset="0"/>
      <p:regular r:id="rId14"/>
    </p:embeddedFont>
    <p:embeddedFont>
      <p:font typeface="League Spartan" panose="00000800000000000000" pitchFamily="50"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2" d="100"/>
          <a:sy n="32" d="100"/>
        </p:scale>
        <p:origin x="53" y="7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1/10/2022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‹Nº›</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049B05-4D01-431C-B399-F8068D598276}" type="slidenum">
              <a:rPr lang="en-US" smtClean="0"/>
              <a:t>3</a:t>
            </a:fld>
            <a:endParaRPr lang="en-US"/>
          </a:p>
        </p:txBody>
      </p:sp>
    </p:spTree>
    <p:extLst>
      <p:ext uri="{BB962C8B-B14F-4D97-AF65-F5344CB8AC3E}">
        <p14:creationId xmlns:p14="http://schemas.microsoft.com/office/powerpoint/2010/main" val="270951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049B05-4D01-431C-B399-F8068D598276}" type="slidenum">
              <a:rPr lang="en-US" smtClean="0"/>
              <a:t>4</a:t>
            </a:fld>
            <a:endParaRPr lang="en-US"/>
          </a:p>
        </p:txBody>
      </p:sp>
    </p:spTree>
    <p:extLst>
      <p:ext uri="{BB962C8B-B14F-4D97-AF65-F5344CB8AC3E}">
        <p14:creationId xmlns:p14="http://schemas.microsoft.com/office/powerpoint/2010/main" val="202469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62892"/>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DIRECTRICES PARA EL TRABAJO CON GLT Y CLT</a:t>
            </a:r>
            <a:endParaRPr lang="en-US" sz="1600" spc="80" dirty="0">
              <a:solidFill>
                <a:srgbClr val="52584D"/>
              </a:solidFill>
              <a:latin typeface="Glacial Indifferenc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4" name="Kuva 13" descr="Kuva, joka sisältää kohteen rakennus, istuminen, koroke, mies&#10;&#10;Kuvaus luotu automaattisesti">
            <a:extLst>
              <a:ext uri="{FF2B5EF4-FFF2-40B4-BE49-F238E27FC236}">
                <a16:creationId xmlns:a16="http://schemas.microsoft.com/office/drawing/2014/main" id="{07D41CF5-5C22-4D8C-A6DD-E384F6967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5265" y="-132414"/>
            <a:ext cx="15944841" cy="10609913"/>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3510363"/>
            </a:xfrm>
            <a:prstGeom prst="rect">
              <a:avLst/>
            </a:prstGeom>
            <a:grpFill/>
          </p:spPr>
          <p:txBody>
            <a:bodyPr wrap="square" lIns="0" tIns="0" rIns="0" bIns="0" rtlCol="0" anchor="t">
              <a:spAutoFit/>
            </a:bodyPr>
            <a:lstStyle/>
            <a:p>
              <a:pPr algn="ctr">
                <a:lnSpc>
                  <a:spcPts val="10580"/>
                </a:lnSpc>
              </a:pPr>
              <a:r>
                <a:rPr lang="es-ES" sz="6600" spc="92" dirty="0">
                  <a:solidFill>
                    <a:srgbClr val="FEFFF8"/>
                  </a:solidFill>
                  <a:latin typeface="League Spartan"/>
                </a:rPr>
                <a:t>DIRECTRICES PARA EL TRABAJO CON GLT Y CLT</a:t>
              </a:r>
              <a:endParaRPr lang="en-US" sz="6600" spc="92" dirty="0">
                <a:solidFill>
                  <a:srgbClr val="FEFFF8"/>
                </a:solidFill>
                <a:latin typeface="League Spartan"/>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487313"/>
            </a:xfrm>
            <a:prstGeom prst="rect">
              <a:avLst/>
            </a:prstGeom>
            <a:grpFill/>
          </p:spPr>
          <p:txBody>
            <a:bodyPr wrap="square" lIns="0" tIns="0" rIns="0" bIns="0" rtlCol="0" anchor="t">
              <a:spAutoFit/>
            </a:bodyPr>
            <a:lstStyle/>
            <a:p>
              <a:pPr algn="l">
                <a:lnSpc>
                  <a:spcPts val="3000"/>
                </a:lnSpc>
              </a:pPr>
              <a:r>
                <a:rPr lang="es-ES" sz="2400" spc="150" dirty="0">
                  <a:solidFill>
                    <a:srgbClr val="FEFFF8"/>
                  </a:solidFill>
                  <a:latin typeface="Glacial Indifference Bold"/>
                </a:rPr>
                <a:t>03-3 / LU2: CONSTRUCCIÓN, RENOVACIÓN Y DECONSTRUCCIÓN DE MADERA</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8" name="Kuva 7" descr="Kuva, joka sisältää kohteen sisä, rakennus, ikkuna, pöytä&#10;&#10;Kuvaus luotu automaattisesti">
            <a:extLst>
              <a:ext uri="{FF2B5EF4-FFF2-40B4-BE49-F238E27FC236}">
                <a16:creationId xmlns:a16="http://schemas.microsoft.com/office/drawing/2014/main" id="{616FECED-BE4C-406A-BC76-6593D2BC5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929" y="457200"/>
            <a:ext cx="12843071" cy="8572500"/>
          </a:xfrm>
          <a:prstGeom prst="rect">
            <a:avLst/>
          </a:prstGeom>
        </p:spPr>
      </p:pic>
      <p:grpSp>
        <p:nvGrpSpPr>
          <p:cNvPr id="3" name="Group 3"/>
          <p:cNvGrpSpPr/>
          <p:nvPr/>
        </p:nvGrpSpPr>
        <p:grpSpPr>
          <a:xfrm>
            <a:off x="1219200" y="-472888"/>
            <a:ext cx="8385423" cy="8119650"/>
            <a:chOff x="254000" y="-211895"/>
            <a:chExt cx="11180564" cy="10826200"/>
          </a:xfrm>
          <a:solidFill>
            <a:schemeClr val="bg1">
              <a:lumMod val="95000"/>
            </a:schemeClr>
          </a:solidFill>
        </p:grpSpPr>
        <p:sp>
          <p:nvSpPr>
            <p:cNvPr id="4" name="AutoShape 4"/>
            <p:cNvSpPr/>
            <p:nvPr/>
          </p:nvSpPr>
          <p:spPr>
            <a:xfrm>
              <a:off x="254000" y="-211895"/>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21285"/>
            </a:xfrm>
            <a:prstGeom prst="rect">
              <a:avLst/>
            </a:prstGeom>
            <a:grpFill/>
          </p:spPr>
          <p:txBody>
            <a:bodyPr lIns="0" tIns="0" rIns="0" bIns="0" rtlCol="0" anchor="t">
              <a:spAutoFit/>
            </a:bodyPr>
            <a:lstStyle/>
            <a:p>
              <a:pPr algn="ctr">
                <a:lnSpc>
                  <a:spcPts val="8370"/>
                </a:lnSpc>
              </a:pPr>
              <a:r>
                <a:rPr lang="en-US" sz="6000" spc="310" dirty="0">
                  <a:solidFill>
                    <a:srgbClr val="456A2C"/>
                  </a:solidFill>
                  <a:latin typeface="League Spartan"/>
                </a:rPr>
                <a:t>RESUMEN DE LA PRESENTACI</a:t>
              </a:r>
              <a:r>
                <a:rPr lang="en-US" sz="6000" b="1" spc="310" dirty="0">
                  <a:solidFill>
                    <a:srgbClr val="456A2C"/>
                  </a:solidFill>
                  <a:latin typeface="League Spartan"/>
                </a:rPr>
                <a:t>Ó</a:t>
              </a:r>
              <a:r>
                <a:rPr lang="en-US" sz="6000" spc="310" dirty="0">
                  <a:solidFill>
                    <a:srgbClr val="456A2C"/>
                  </a:solidFill>
                  <a:latin typeface="League Spartan"/>
                </a:rPr>
                <a:t>N</a:t>
              </a:r>
            </a:p>
          </p:txBody>
        </p:sp>
        <p:sp>
          <p:nvSpPr>
            <p:cNvPr id="6" name="TextBox 6"/>
            <p:cNvSpPr txBox="1"/>
            <p:nvPr/>
          </p:nvSpPr>
          <p:spPr>
            <a:xfrm>
              <a:off x="1002624" y="7381610"/>
              <a:ext cx="9214823" cy="2864032"/>
            </a:xfrm>
            <a:prstGeom prst="rect">
              <a:avLst/>
            </a:prstGeom>
            <a:grpFill/>
          </p:spPr>
          <p:txBody>
            <a:bodyPr lIns="0" tIns="0" rIns="0" bIns="0" rtlCol="0" anchor="t">
              <a:spAutoFit/>
            </a:bodyPr>
            <a:lstStyle/>
            <a:p>
              <a:pPr marL="342900" indent="-342900">
                <a:lnSpc>
                  <a:spcPts val="3359"/>
                </a:lnSpc>
                <a:buFont typeface="Arial" panose="020B0604020202020204" pitchFamily="34" charset="0"/>
                <a:buChar char="•"/>
              </a:pPr>
              <a:r>
                <a:rPr lang="es-ES" sz="2400" spc="120" dirty="0">
                  <a:solidFill>
                    <a:srgbClr val="456A2C"/>
                  </a:solidFill>
                  <a:latin typeface="Glacial Indifference"/>
                </a:rPr>
                <a:t>GLT</a:t>
              </a:r>
            </a:p>
            <a:p>
              <a:pPr marL="342900" indent="-342900">
                <a:lnSpc>
                  <a:spcPts val="3359"/>
                </a:lnSpc>
                <a:buFont typeface="Arial" panose="020B0604020202020204" pitchFamily="34" charset="0"/>
                <a:buChar char="•"/>
              </a:pPr>
              <a:r>
                <a:rPr lang="es-ES" sz="2400" spc="120" dirty="0">
                  <a:solidFill>
                    <a:srgbClr val="456A2C"/>
                  </a:solidFill>
                  <a:latin typeface="Glacial Indifference"/>
                </a:rPr>
                <a:t>CLT</a:t>
              </a:r>
            </a:p>
            <a:p>
              <a:pPr marL="342900" indent="-342900">
                <a:lnSpc>
                  <a:spcPts val="3359"/>
                </a:lnSpc>
                <a:buFont typeface="Arial" panose="020B0604020202020204" pitchFamily="34" charset="0"/>
                <a:buChar char="•"/>
              </a:pPr>
              <a:r>
                <a:rPr lang="es-ES" sz="2400" spc="120" dirty="0">
                  <a:solidFill>
                    <a:srgbClr val="456A2C"/>
                  </a:solidFill>
                  <a:latin typeface="Glacial Indifference"/>
                </a:rPr>
                <a:t>Uso de productos GLT y CLT</a:t>
              </a:r>
            </a:p>
            <a:p>
              <a:pPr marL="342900" indent="-342900">
                <a:lnSpc>
                  <a:spcPts val="3359"/>
                </a:lnSpc>
                <a:buFont typeface="Arial" panose="020B0604020202020204" pitchFamily="34" charset="0"/>
                <a:buChar char="•"/>
              </a:pPr>
              <a:r>
                <a:rPr lang="es-ES" sz="2400" spc="120" dirty="0">
                  <a:solidFill>
                    <a:srgbClr val="456A2C"/>
                  </a:solidFill>
                  <a:latin typeface="Glacial Indifference"/>
                </a:rPr>
                <a:t>Instalación</a:t>
              </a:r>
            </a:p>
            <a:p>
              <a:pPr marL="342900" indent="-342900">
                <a:lnSpc>
                  <a:spcPts val="3359"/>
                </a:lnSpc>
                <a:buFont typeface="Arial" panose="020B0604020202020204" pitchFamily="34" charset="0"/>
                <a:buChar char="•"/>
              </a:pPr>
              <a:r>
                <a:rPr lang="es-ES" sz="2400" spc="120" dirty="0">
                  <a:solidFill>
                    <a:srgbClr val="456A2C"/>
                  </a:solidFill>
                  <a:latin typeface="Glacial Indifference"/>
                </a:rPr>
                <a:t>Preguntas frecuentes</a:t>
              </a:r>
              <a:endParaRPr lang="en-US" sz="2400" spc="120" dirty="0">
                <a:solidFill>
                  <a:srgbClr val="456A2C"/>
                </a:solidFill>
                <a:latin typeface="Glacial Indifference"/>
              </a:endParaRPr>
            </a:p>
          </p:txBody>
        </p:sp>
        <p:sp>
          <p:nvSpPr>
            <p:cNvPr id="7" name="TextBox 7"/>
            <p:cNvSpPr txBox="1"/>
            <p:nvPr/>
          </p:nvSpPr>
          <p:spPr>
            <a:xfrm>
              <a:off x="1001671" y="6425817"/>
              <a:ext cx="9215776" cy="820737"/>
            </a:xfrm>
            <a:prstGeom prst="rect">
              <a:avLst/>
            </a:prstGeom>
            <a:grpFill/>
          </p:spPr>
          <p:txBody>
            <a:bodyPr lIns="0" tIns="0" rIns="0" bIns="0" rtlCol="0" anchor="t">
              <a:spAutoFit/>
            </a:bodyPr>
            <a:lstStyle/>
            <a:p>
              <a:pPr algn="l">
                <a:lnSpc>
                  <a:spcPts val="4810"/>
                </a:lnSpc>
              </a:pPr>
              <a:r>
                <a:rPr lang="en-US" sz="3700" spc="185" dirty="0" err="1">
                  <a:solidFill>
                    <a:srgbClr val="456A2C"/>
                  </a:solidFill>
                  <a:latin typeface="League Spartan"/>
                </a:rPr>
                <a:t>Temas</a:t>
              </a:r>
              <a:r>
                <a:rPr lang="en-US" sz="3700" spc="185" dirty="0">
                  <a:solidFill>
                    <a:srgbClr val="456A2C"/>
                  </a:solidFill>
                  <a:latin typeface="League Spartan"/>
                </a:rPr>
                <a:t> </a:t>
              </a:r>
              <a:r>
                <a:rPr lang="en-US" sz="3700" spc="185" dirty="0" err="1">
                  <a:solidFill>
                    <a:srgbClr val="456A2C"/>
                  </a:solidFill>
                  <a:latin typeface="League Spartan"/>
                </a:rPr>
                <a:t>tratados</a:t>
              </a:r>
              <a:endParaRPr lang="en-US" sz="3700" spc="185" dirty="0">
                <a:solidFill>
                  <a:srgbClr val="456A2C"/>
                </a:solidFill>
                <a:latin typeface="League Spartan"/>
              </a:endParaRP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822953" y="163218"/>
            <a:ext cx="8385423" cy="7816242"/>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s-ES" sz="2400" spc="120" dirty="0">
                <a:solidFill>
                  <a:srgbClr val="456A2C"/>
                </a:solidFill>
                <a:latin typeface="Glacial Indifference"/>
              </a:rPr>
              <a:t>GLT o </a:t>
            </a:r>
            <a:r>
              <a:rPr lang="es-ES" sz="2400" spc="120" dirty="0" err="1">
                <a:solidFill>
                  <a:srgbClr val="456A2C"/>
                </a:solidFill>
                <a:latin typeface="Glacial Indifference"/>
              </a:rPr>
              <a:t>Glulam</a:t>
            </a:r>
            <a:r>
              <a:rPr lang="es-ES" sz="2400" spc="120" dirty="0">
                <a:solidFill>
                  <a:srgbClr val="456A2C"/>
                </a:solidFill>
                <a:latin typeface="Glacial Indifference"/>
              </a:rPr>
              <a:t> en general, se refiere a un producto de madera fabricado mediante el encolado de laminillas, que consta de al menos dos maderas aserradas cepilladas de 45 mm de espesor cuya dirección de la veta es longitudinal al producto.</a:t>
            </a:r>
          </a:p>
          <a:p>
            <a:pPr marL="342900" indent="-342900">
              <a:lnSpc>
                <a:spcPts val="3359"/>
              </a:lnSpc>
              <a:buFont typeface="Arial" panose="020B0604020202020204" pitchFamily="34" charset="0"/>
              <a:buChar char="•"/>
            </a:pPr>
            <a:endParaRPr lang="es-E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spc="120" dirty="0">
                <a:solidFill>
                  <a:srgbClr val="456A2C"/>
                </a:solidFill>
                <a:latin typeface="Glacial Indifference"/>
              </a:rPr>
              <a:t>Las vigas de madera laminada tienen una buena resistencia al fuego y no se doblan bajo la influencia del calor como las vigas de hierro. La tasa de carbonización del </a:t>
            </a:r>
            <a:r>
              <a:rPr lang="es-ES" sz="2400" spc="120" dirty="0" err="1">
                <a:solidFill>
                  <a:srgbClr val="456A2C"/>
                </a:solidFill>
                <a:latin typeface="Glacial Indifference"/>
              </a:rPr>
              <a:t>glulam</a:t>
            </a:r>
            <a:r>
              <a:rPr lang="es-ES" sz="2400" spc="120" dirty="0">
                <a:solidFill>
                  <a:srgbClr val="456A2C"/>
                </a:solidFill>
                <a:latin typeface="Glacial Indifference"/>
              </a:rPr>
              <a:t> es de aproximadamente 0,6 mm por minuto y las piezas de acero incrustadas en el </a:t>
            </a:r>
            <a:r>
              <a:rPr lang="es-ES" sz="2400" spc="120" dirty="0" err="1">
                <a:solidFill>
                  <a:srgbClr val="456A2C"/>
                </a:solidFill>
                <a:latin typeface="Glacial Indifference"/>
              </a:rPr>
              <a:t>glulam</a:t>
            </a:r>
            <a:r>
              <a:rPr lang="es-ES" sz="2400" spc="120" dirty="0">
                <a:solidFill>
                  <a:srgbClr val="456A2C"/>
                </a:solidFill>
                <a:latin typeface="Glacial Indifference"/>
              </a:rPr>
              <a:t> también están protegidas contra incendios durante el período correspondiente.</a:t>
            </a:r>
          </a:p>
          <a:p>
            <a:pPr marL="342900" indent="-342900">
              <a:lnSpc>
                <a:spcPts val="3359"/>
              </a:lnSpc>
              <a:buFont typeface="Arial" panose="020B0604020202020204" pitchFamily="34" charset="0"/>
              <a:buChar char="•"/>
            </a:pPr>
            <a:endParaRPr lang="es-E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spc="120" dirty="0">
                <a:solidFill>
                  <a:srgbClr val="456A2C"/>
                </a:solidFill>
                <a:latin typeface="Glacial Indifference"/>
              </a:rPr>
              <a:t>La madera laminada se utiliza, por ejemplo, en pabellones industriales y deportivos, supermercados, salas de exposiciones y escuelas, pero también en  casas unifamiliares y graneros.</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4278094"/>
            <a:chOff x="0" y="-95249"/>
            <a:chExt cx="9216551" cy="5704126"/>
          </a:xfrm>
        </p:grpSpPr>
        <p:sp>
          <p:nvSpPr>
            <p:cNvPr id="8" name="TextBox 8"/>
            <p:cNvSpPr txBox="1"/>
            <p:nvPr/>
          </p:nvSpPr>
          <p:spPr>
            <a:xfrm>
              <a:off x="0" y="-95249"/>
              <a:ext cx="9216551" cy="5704126"/>
            </a:xfrm>
            <a:prstGeom prst="rect">
              <a:avLst/>
            </a:prstGeom>
          </p:spPr>
          <p:txBody>
            <a:bodyPr lIns="0" tIns="0" rIns="0" bIns="0" rtlCol="0" anchor="t">
              <a:spAutoFit/>
            </a:bodyPr>
            <a:lstStyle/>
            <a:p>
              <a:pPr algn="l">
                <a:lnSpc>
                  <a:spcPts val="8370"/>
                </a:lnSpc>
              </a:pPr>
              <a:r>
                <a:rPr lang="it-IT" sz="6200" spc="310" dirty="0">
                  <a:solidFill>
                    <a:schemeClr val="bg1"/>
                  </a:solidFill>
                  <a:latin typeface="League Spartan"/>
                </a:rPr>
                <a:t>GLT</a:t>
              </a:r>
            </a:p>
            <a:p>
              <a:pPr algn="l">
                <a:lnSpc>
                  <a:spcPts val="8370"/>
                </a:lnSpc>
              </a:pPr>
              <a:r>
                <a:rPr lang="it-IT" sz="6200" spc="310" dirty="0">
                  <a:solidFill>
                    <a:schemeClr val="bg1"/>
                  </a:solidFill>
                  <a:latin typeface="League Spartan"/>
                </a:rPr>
                <a:t>(Madera laminada encolada)</a:t>
              </a:r>
              <a:endParaRPr lang="en-US" sz="6200" spc="310" dirty="0">
                <a:solidFill>
                  <a:schemeClr val="bg1"/>
                </a:solidFill>
                <a:latin typeface="League Spartan"/>
              </a:endParaRPr>
            </a:p>
          </p:txBody>
        </p:sp>
        <p:sp>
          <p:nvSpPr>
            <p:cNvPr id="9" name="TextBox 9"/>
            <p:cNvSpPr txBox="1"/>
            <p:nvPr/>
          </p:nvSpPr>
          <p:spPr>
            <a:xfrm>
              <a:off x="0" y="3167838"/>
              <a:ext cx="9215776" cy="738664"/>
            </a:xfrm>
            <a:prstGeom prst="rect">
              <a:avLst/>
            </a:prstGeom>
          </p:spPr>
          <p:txBody>
            <a:bodyPr lIns="0" tIns="0" rIns="0" bIns="0" rtlCol="0" anchor="t">
              <a:spAutoFit/>
            </a:bodyPr>
            <a:lstStyle/>
            <a:p>
              <a:pPr algn="l">
                <a:lnSpc>
                  <a:spcPts val="4810"/>
                </a:lnSpc>
              </a:pPr>
              <a:endParaRPr lang="en-US" sz="24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822953" y="163218"/>
            <a:ext cx="8385423" cy="8863965"/>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s-ES" sz="2400" spc="120" dirty="0">
                <a:solidFill>
                  <a:srgbClr val="456A2C"/>
                </a:solidFill>
                <a:latin typeface="Glacial Indifference"/>
              </a:rPr>
              <a:t>El CLT consta de tres o cinco capas de tableros encolados en cruz. Las tablas están dispuestas gradualmente en función de su resistencia. Forma un tablero de construcción muy resistente al fuego, muy fuerte y rígido pero ligero.</a:t>
            </a:r>
          </a:p>
          <a:p>
            <a:pPr marL="342900" indent="-342900">
              <a:buFont typeface="Arial" panose="020B0604020202020204" pitchFamily="34" charset="0"/>
              <a:buChar char="•"/>
            </a:pPr>
            <a:endParaRPr lang="es-ES" sz="2400" spc="120" dirty="0">
              <a:solidFill>
                <a:srgbClr val="456A2C"/>
              </a:solidFill>
              <a:latin typeface="Glacial Indifference"/>
            </a:endParaRPr>
          </a:p>
          <a:p>
            <a:pPr marL="342900" indent="-342900">
              <a:buFont typeface="Arial" panose="020B0604020202020204" pitchFamily="34" charset="0"/>
              <a:buChar char="•"/>
            </a:pPr>
            <a:r>
              <a:rPr lang="es-ES" sz="2400" spc="120" dirty="0">
                <a:solidFill>
                  <a:srgbClr val="456A2C"/>
                </a:solidFill>
                <a:latin typeface="Glacial Indifference"/>
              </a:rPr>
              <a:t>La especie utilizada suele ser abeto o pino, pero también se pueden utilizar otros tipos de madera en superficies visibles.</a:t>
            </a:r>
          </a:p>
          <a:p>
            <a:pPr marL="342900" indent="-342900">
              <a:buFont typeface="Arial" panose="020B0604020202020204" pitchFamily="34" charset="0"/>
              <a:buChar char="•"/>
            </a:pPr>
            <a:endParaRPr lang="es-ES" sz="2400" spc="120" dirty="0">
              <a:solidFill>
                <a:srgbClr val="456A2C"/>
              </a:solidFill>
              <a:latin typeface="Glacial Indifference"/>
            </a:endParaRPr>
          </a:p>
          <a:p>
            <a:pPr marL="342900" indent="-342900">
              <a:buFont typeface="Arial" panose="020B0604020202020204" pitchFamily="34" charset="0"/>
              <a:buChar char="•"/>
            </a:pPr>
            <a:r>
              <a:rPr lang="es-ES" sz="2400" spc="120" dirty="0">
                <a:solidFill>
                  <a:srgbClr val="456A2C"/>
                </a:solidFill>
                <a:latin typeface="Glacial Indifference"/>
              </a:rPr>
              <a:t>Existen varias técnicas de producción de los paneles CLT.</a:t>
            </a:r>
          </a:p>
          <a:p>
            <a:pPr marL="342900" indent="-342900">
              <a:buFont typeface="Arial" panose="020B0604020202020204" pitchFamily="34" charset="0"/>
              <a:buChar char="•"/>
            </a:pPr>
            <a:endParaRPr lang="es-ES" sz="2400" spc="120" dirty="0">
              <a:solidFill>
                <a:srgbClr val="456A2C"/>
              </a:solidFill>
              <a:latin typeface="Glacial Indifference"/>
            </a:endParaRPr>
          </a:p>
          <a:p>
            <a:pPr marL="342900" indent="-342900">
              <a:buFont typeface="Arial" panose="020B0604020202020204" pitchFamily="34" charset="0"/>
              <a:buChar char="•"/>
            </a:pPr>
            <a:r>
              <a:rPr lang="es-ES" sz="2400" spc="120" dirty="0">
                <a:solidFill>
                  <a:srgbClr val="456A2C"/>
                </a:solidFill>
                <a:latin typeface="Glacial Indifference"/>
              </a:rPr>
              <a:t>En un tablero encolado lateralmente, las capas del tablero se pegan primero en tableros encolados y solo entonces los planos superpuestos se pegan apilados cruzados.</a:t>
            </a:r>
          </a:p>
          <a:p>
            <a:pPr marL="342900" indent="-342900">
              <a:buFont typeface="Arial" panose="020B0604020202020204" pitchFamily="34" charset="0"/>
              <a:buChar char="•"/>
            </a:pPr>
            <a:endParaRPr lang="es-ES" sz="2400" spc="120" dirty="0">
              <a:solidFill>
                <a:srgbClr val="456A2C"/>
              </a:solidFill>
              <a:latin typeface="Glacial Indifference"/>
            </a:endParaRPr>
          </a:p>
          <a:p>
            <a:pPr marL="342900" indent="-342900">
              <a:buFont typeface="Arial" panose="020B0604020202020204" pitchFamily="34" charset="0"/>
              <a:buChar char="•"/>
            </a:pPr>
            <a:r>
              <a:rPr lang="es-ES" sz="2400" spc="120" dirty="0">
                <a:solidFill>
                  <a:srgbClr val="456A2C"/>
                </a:solidFill>
                <a:latin typeface="Glacial Indifference"/>
              </a:rPr>
              <a:t>Se puede omitir el encolado lateral, en cuyo caso las tablas se apilan transversalmente y el pegamento se aplica en capas.</a:t>
            </a:r>
          </a:p>
          <a:p>
            <a:pPr marL="342900" indent="-342900">
              <a:buFont typeface="Arial" panose="020B0604020202020204" pitchFamily="34" charset="0"/>
              <a:buChar char="•"/>
            </a:pPr>
            <a:endParaRPr lang="es-ES" sz="2400" spc="120" dirty="0">
              <a:solidFill>
                <a:srgbClr val="456A2C"/>
              </a:solidFill>
              <a:latin typeface="Glacial Indifference"/>
            </a:endParaRPr>
          </a:p>
          <a:p>
            <a:pPr marL="342900" indent="-342900">
              <a:buFont typeface="Arial" panose="020B0604020202020204" pitchFamily="34" charset="0"/>
              <a:buChar char="•"/>
            </a:pPr>
            <a:r>
              <a:rPr lang="es-ES" sz="2400" spc="120" dirty="0">
                <a:solidFill>
                  <a:srgbClr val="456A2C"/>
                </a:solidFill>
                <a:latin typeface="Glacial Indifference"/>
              </a:rPr>
              <a:t>El método de encolado elegido influye en las propiedades del tablero.</a:t>
            </a:r>
            <a:endParaRPr lang="fi-FI" sz="20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4" y="957263"/>
            <a:ext cx="7378795" cy="4278094"/>
            <a:chOff x="-1" y="-95249"/>
            <a:chExt cx="9838392" cy="5704126"/>
          </a:xfrm>
        </p:grpSpPr>
        <p:sp>
          <p:nvSpPr>
            <p:cNvPr id="8" name="TextBox 8"/>
            <p:cNvSpPr txBox="1"/>
            <p:nvPr/>
          </p:nvSpPr>
          <p:spPr>
            <a:xfrm>
              <a:off x="-1" y="-95249"/>
              <a:ext cx="9838392" cy="5704126"/>
            </a:xfrm>
            <a:prstGeom prst="rect">
              <a:avLst/>
            </a:prstGeom>
          </p:spPr>
          <p:txBody>
            <a:bodyPr wrap="square" lIns="0" tIns="0" rIns="0" bIns="0" rtlCol="0" anchor="t">
              <a:spAutoFit/>
            </a:bodyPr>
            <a:lstStyle/>
            <a:p>
              <a:pPr algn="l">
                <a:lnSpc>
                  <a:spcPts val="8370"/>
                </a:lnSpc>
              </a:pPr>
              <a:r>
                <a:rPr lang="en-US" sz="6200" spc="310" dirty="0">
                  <a:solidFill>
                    <a:schemeClr val="bg1"/>
                  </a:solidFill>
                  <a:latin typeface="League Spartan"/>
                </a:rPr>
                <a:t>CLT</a:t>
              </a:r>
            </a:p>
            <a:p>
              <a:pPr algn="l">
                <a:lnSpc>
                  <a:spcPts val="8370"/>
                </a:lnSpc>
              </a:pPr>
              <a:r>
                <a:rPr lang="en-US" sz="6200" spc="310" dirty="0">
                  <a:solidFill>
                    <a:schemeClr val="bg1"/>
                  </a:solidFill>
                  <a:latin typeface="League Spartan"/>
                </a:rPr>
                <a:t>(Madera </a:t>
              </a:r>
              <a:r>
                <a:rPr lang="en-US" sz="6200" spc="310" dirty="0" err="1">
                  <a:solidFill>
                    <a:schemeClr val="bg1"/>
                  </a:solidFill>
                  <a:latin typeface="League Spartan"/>
                </a:rPr>
                <a:t>laminada</a:t>
              </a:r>
              <a:r>
                <a:rPr lang="en-US" sz="6200" spc="310" dirty="0">
                  <a:solidFill>
                    <a:schemeClr val="bg1"/>
                  </a:solidFill>
                  <a:latin typeface="League Spartan"/>
                </a:rPr>
                <a:t> </a:t>
              </a:r>
              <a:r>
                <a:rPr lang="en-US" sz="6200" spc="310" dirty="0" err="1">
                  <a:solidFill>
                    <a:schemeClr val="bg1"/>
                  </a:solidFill>
                  <a:latin typeface="League Spartan"/>
                </a:rPr>
                <a:t>cruzada</a:t>
              </a:r>
              <a:r>
                <a:rPr lang="en-US" sz="6200" spc="310" dirty="0">
                  <a:solidFill>
                    <a:schemeClr val="bg1"/>
                  </a:solidFill>
                  <a:latin typeface="League Spartan"/>
                </a:rPr>
                <a:t>)</a:t>
              </a:r>
            </a:p>
          </p:txBody>
        </p:sp>
        <p:sp>
          <p:nvSpPr>
            <p:cNvPr id="9" name="TextBox 9"/>
            <p:cNvSpPr txBox="1"/>
            <p:nvPr/>
          </p:nvSpPr>
          <p:spPr>
            <a:xfrm>
              <a:off x="0" y="3167838"/>
              <a:ext cx="9215776" cy="738664"/>
            </a:xfrm>
            <a:prstGeom prst="rect">
              <a:avLst/>
            </a:prstGeom>
          </p:spPr>
          <p:txBody>
            <a:bodyPr lIns="0" tIns="0" rIns="0" bIns="0" rtlCol="0" anchor="t">
              <a:spAutoFit/>
            </a:bodyPr>
            <a:lstStyle/>
            <a:p>
              <a:pPr algn="l">
                <a:lnSpc>
                  <a:spcPts val="4810"/>
                </a:lnSpc>
              </a:pPr>
              <a:endParaRPr lang="en-US" sz="24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dirty="0">
              <a:solidFill>
                <a:srgbClr val="D9D9D9"/>
              </a:solidFill>
              <a:latin typeface="Glacial Indifference"/>
            </a:endParaRPr>
          </a:p>
        </p:txBody>
      </p:sp>
      <p:pic>
        <p:nvPicPr>
          <p:cNvPr id="12" name="Kuva 11" descr="Kuva, joka sisältää kohteen ulko, tehdas, rakennus, juna&#10;&#10;Kuvaus luotu automaattisesti">
            <a:extLst>
              <a:ext uri="{FF2B5EF4-FFF2-40B4-BE49-F238E27FC236}">
                <a16:creationId xmlns:a16="http://schemas.microsoft.com/office/drawing/2014/main" id="{981E7CD0-F086-48F5-997A-0525C09A4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8312" y="5326062"/>
            <a:ext cx="6948726" cy="4632484"/>
          </a:xfrm>
          <a:prstGeom prst="rect">
            <a:avLst/>
          </a:prstGeom>
        </p:spPr>
      </p:pic>
    </p:spTree>
    <p:extLst>
      <p:ext uri="{BB962C8B-B14F-4D97-AF65-F5344CB8AC3E}">
        <p14:creationId xmlns:p14="http://schemas.microsoft.com/office/powerpoint/2010/main" val="994681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6192500" cy="859210"/>
          </a:xfrm>
          <a:prstGeom prst="rect">
            <a:avLst/>
          </a:prstGeom>
        </p:spPr>
        <p:txBody>
          <a:bodyPr wrap="square" lIns="0" tIns="0" rIns="0" bIns="0" rtlCol="0" anchor="t">
            <a:spAutoFit/>
          </a:bodyPr>
          <a:lstStyle/>
          <a:p>
            <a:pPr algn="l">
              <a:lnSpc>
                <a:spcPts val="6682"/>
              </a:lnSpc>
            </a:pPr>
            <a:r>
              <a:rPr lang="es-ES" sz="5000" spc="100" dirty="0">
                <a:solidFill>
                  <a:srgbClr val="456A2C"/>
                </a:solidFill>
                <a:latin typeface="League Spartan"/>
              </a:rPr>
              <a:t>Uso de productos GLT y CLT</a:t>
            </a:r>
            <a:endParaRPr lang="en-US"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581991"/>
            <a:chOff x="0" y="-19050"/>
            <a:chExt cx="9013889" cy="3442653"/>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MEDIO AMBIENTE</a:t>
              </a:r>
            </a:p>
          </p:txBody>
        </p:sp>
        <p:sp>
          <p:nvSpPr>
            <p:cNvPr id="6" name="TextBox 6"/>
            <p:cNvSpPr txBox="1"/>
            <p:nvPr/>
          </p:nvSpPr>
          <p:spPr>
            <a:xfrm>
              <a:off x="0" y="559572"/>
              <a:ext cx="9013889" cy="2864031"/>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La madera como material está vinculada a la cantidad de carbono, por lo que el producto de madera en la estructura actúa como un depósito de carbono. La madera es un material renovable.</a:t>
              </a:r>
              <a:endParaRPr lang="en-US"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447338"/>
            <a:chOff x="0" y="-19050"/>
            <a:chExt cx="9013889" cy="3263116"/>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PRODUCTIVIDAD</a:t>
              </a:r>
            </a:p>
          </p:txBody>
        </p:sp>
        <p:sp>
          <p:nvSpPr>
            <p:cNvPr id="10" name="TextBox 10"/>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CLT y GLT son ideales para una variedad de tecnologías de construcción. El mecanizado en madera es rápido y no requiere tecnología especial.</a:t>
              </a:r>
              <a:endParaRPr lang="en-US" sz="2400" spc="12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011321"/>
            <a:chOff x="0" y="-19050"/>
            <a:chExt cx="9013889" cy="2681760"/>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EFICIENCIA</a:t>
              </a:r>
            </a:p>
          </p:txBody>
        </p:sp>
        <p:sp>
          <p:nvSpPr>
            <p:cNvPr id="14" name="TextBox 14"/>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La madera maciza acumula calor y equilibra la humedad. Es un material familiar, seguro, ecológico y doméstico.</a:t>
              </a:r>
              <a:endParaRPr lang="en-US" sz="2400" spc="12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581991"/>
            <a:chOff x="0" y="-19050"/>
            <a:chExt cx="9013889" cy="2782385"/>
          </a:xfrm>
        </p:grpSpPr>
        <p:sp>
          <p:nvSpPr>
            <p:cNvPr id="17" name="TextBox 17"/>
            <p:cNvSpPr txBox="1"/>
            <p:nvPr/>
          </p:nvSpPr>
          <p:spPr>
            <a:xfrm>
              <a:off x="1105" y="-19050"/>
              <a:ext cx="9012784" cy="538954"/>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COSTOS</a:t>
              </a:r>
            </a:p>
          </p:txBody>
        </p:sp>
        <p:sp>
          <p:nvSpPr>
            <p:cNvPr id="18" name="TextBox 18"/>
            <p:cNvSpPr txBox="1"/>
            <p:nvPr/>
          </p:nvSpPr>
          <p:spPr>
            <a:xfrm>
              <a:off x="0" y="773352"/>
              <a:ext cx="9013889" cy="1989983"/>
            </a:xfrm>
            <a:prstGeom prst="rect">
              <a:avLst/>
            </a:prstGeom>
          </p:spPr>
          <p:txBody>
            <a:bodyPr lIns="0" tIns="0" rIns="0" bIns="0" rtlCol="0" anchor="t">
              <a:spAutoFit/>
            </a:bodyPr>
            <a:lstStyle/>
            <a:p>
              <a:pPr lvl="0" algn="ctr" eaLnBrk="0" fontAlgn="base" hangingPunct="0">
                <a:spcBef>
                  <a:spcPct val="0"/>
                </a:spcBef>
                <a:spcAft>
                  <a:spcPct val="0"/>
                </a:spcAft>
              </a:pPr>
              <a:r>
                <a:rPr lang="es-ES" altLang="fi-FI" sz="2400" dirty="0">
                  <a:solidFill>
                    <a:srgbClr val="456A2C"/>
                  </a:solidFill>
                  <a:latin typeface="Glacial Indifference" panose="020B0604020202020204" charset="0"/>
                </a:rPr>
                <a:t>La placa aporta precisión dimensional a la estructura, por lo que la instalación de placas o elementos espaciales hechos de placas es rápida porque no se requieren refuerzos o collares separados.</a:t>
              </a:r>
              <a:endParaRPr lang="en-US" sz="2400" spc="120" dirty="0">
                <a:solidFill>
                  <a:srgbClr val="456A2C"/>
                </a:solidFill>
                <a:latin typeface="Glacial Indifference" panose="020B0604020202020204" charset="0"/>
              </a:endParaRP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5</a:t>
            </a:fld>
            <a:endParaRPr lang="en-US" sz="2400" spc="120" dirty="0">
              <a:solidFill>
                <a:srgbClr val="1E4D65"/>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E384467-A922-4266-84E3-4D621C1B71E0}"/>
              </a:ext>
            </a:extLst>
          </p:cNvPr>
          <p:cNvSpPr txBox="1"/>
          <p:nvPr/>
        </p:nvSpPr>
        <p:spPr>
          <a:xfrm>
            <a:off x="1082040" y="895538"/>
            <a:ext cx="16268700" cy="859210"/>
          </a:xfrm>
          <a:prstGeom prst="rect">
            <a:avLst/>
          </a:prstGeom>
        </p:spPr>
        <p:txBody>
          <a:bodyPr wrap="square" lIns="0" tIns="0" rIns="0" bIns="0" rtlCol="0" anchor="t">
            <a:spAutoFit/>
          </a:bodyPr>
          <a:lstStyle/>
          <a:p>
            <a:pPr algn="l">
              <a:lnSpc>
                <a:spcPts val="6682"/>
              </a:lnSpc>
            </a:pPr>
            <a:r>
              <a:rPr lang="en-US" sz="5000" spc="100" dirty="0" err="1">
                <a:solidFill>
                  <a:srgbClr val="456A2C"/>
                </a:solidFill>
                <a:latin typeface="League Spartan"/>
              </a:rPr>
              <a:t>Instalaci</a:t>
            </a:r>
            <a:r>
              <a:rPr lang="en-US" sz="5000" b="1" spc="100" dirty="0" err="1">
                <a:solidFill>
                  <a:srgbClr val="456A2C"/>
                </a:solidFill>
                <a:latin typeface="League Spartan"/>
              </a:rPr>
              <a:t>ó</a:t>
            </a:r>
            <a:r>
              <a:rPr lang="en-US" sz="5000" spc="100" dirty="0" err="1">
                <a:solidFill>
                  <a:srgbClr val="456A2C"/>
                </a:solidFill>
                <a:latin typeface="League Spartan"/>
              </a:rPr>
              <a:t>n</a:t>
            </a:r>
            <a:endParaRPr lang="en-US" sz="5000" spc="100" dirty="0">
              <a:solidFill>
                <a:srgbClr val="456A2C"/>
              </a:solidFill>
              <a:latin typeface="League Spartan"/>
            </a:endParaRPr>
          </a:p>
        </p:txBody>
      </p:sp>
      <p:sp>
        <p:nvSpPr>
          <p:cNvPr id="4" name="Ορθογώνιο 3">
            <a:extLst>
              <a:ext uri="{FF2B5EF4-FFF2-40B4-BE49-F238E27FC236}">
                <a16:creationId xmlns:a16="http://schemas.microsoft.com/office/drawing/2014/main" id="{865F3EEF-4003-497A-B3B3-9F78BAACE0FA}"/>
              </a:ext>
            </a:extLst>
          </p:cNvPr>
          <p:cNvSpPr/>
          <p:nvPr/>
        </p:nvSpPr>
        <p:spPr>
          <a:xfrm>
            <a:off x="1028700" y="1754748"/>
            <a:ext cx="16268700" cy="7401518"/>
          </a:xfrm>
          <a:prstGeom prst="rect">
            <a:avLst/>
          </a:prstGeom>
          <a:solidFill>
            <a:schemeClr val="bg1"/>
          </a:solidFill>
          <a:ln>
            <a:solidFill>
              <a:srgbClr val="525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Θέση αριθμού διαφάνειας 12">
            <a:extLst>
              <a:ext uri="{FF2B5EF4-FFF2-40B4-BE49-F238E27FC236}">
                <a16:creationId xmlns:a16="http://schemas.microsoft.com/office/drawing/2014/main" id="{DD1E1239-7B18-4E1E-89E8-B9B58C4F475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6</a:t>
            </a:fld>
            <a:endParaRPr lang="en-US" sz="2400" spc="120" dirty="0">
              <a:solidFill>
                <a:srgbClr val="1E4D65"/>
              </a:solidFill>
              <a:latin typeface="Glacial Indifference"/>
            </a:endParaRPr>
          </a:p>
        </p:txBody>
      </p:sp>
      <p:sp>
        <p:nvSpPr>
          <p:cNvPr id="9" name="Tekstiruutu 8">
            <a:extLst>
              <a:ext uri="{FF2B5EF4-FFF2-40B4-BE49-F238E27FC236}">
                <a16:creationId xmlns:a16="http://schemas.microsoft.com/office/drawing/2014/main" id="{757E5714-447D-4963-A298-E9D6732C5B75}"/>
              </a:ext>
            </a:extLst>
          </p:cNvPr>
          <p:cNvSpPr txBox="1"/>
          <p:nvPr/>
        </p:nvSpPr>
        <p:spPr>
          <a:xfrm>
            <a:off x="1150800" y="1867419"/>
            <a:ext cx="16108500" cy="5262979"/>
          </a:xfrm>
          <a:prstGeom prst="rect">
            <a:avLst/>
          </a:prstGeom>
          <a:noFill/>
        </p:spPr>
        <p:txBody>
          <a:bodyPr wrap="square">
            <a:spAutoFit/>
          </a:bodyPr>
          <a:lstStyle/>
          <a:p>
            <a:pPr marL="342900" indent="-342900">
              <a:buFont typeface="Arial" panose="020B0604020202020204" pitchFamily="34" charset="0"/>
              <a:buChar char="•"/>
            </a:pPr>
            <a:r>
              <a:rPr lang="es-ES" sz="2400" dirty="0">
                <a:solidFill>
                  <a:srgbClr val="456A2C"/>
                </a:solidFill>
                <a:latin typeface="Glacial Indifference" panose="020B0604020202020204" charset="0"/>
              </a:rPr>
              <a:t>Para el plan de instalación de los elementos, el diseñador estructural deberá proporcionar información suficiente sobre un levantamiento seguro, así como una adecuada manipulación, niveles de instalación durante el trabajo, secuencia de instalación, soporte temporal y fijación final.</a:t>
            </a:r>
          </a:p>
          <a:p>
            <a:pPr marL="342900" indent="-342900">
              <a:buFont typeface="Arial" panose="020B0604020202020204" pitchFamily="34" charset="0"/>
              <a:buChar char="•"/>
            </a:pPr>
            <a:endParaRPr lang="es-ES" sz="2400" dirty="0">
              <a:solidFill>
                <a:srgbClr val="456A2C"/>
              </a:solidFill>
              <a:latin typeface="Glacial Indifference" panose="020B0604020202020204" charset="0"/>
            </a:endParaRPr>
          </a:p>
          <a:p>
            <a:pPr marL="342900" indent="-342900">
              <a:buFont typeface="Arial" panose="020B0604020202020204" pitchFamily="34" charset="0"/>
              <a:buChar char="•"/>
            </a:pPr>
            <a:r>
              <a:rPr lang="es-ES" sz="2400" dirty="0">
                <a:solidFill>
                  <a:srgbClr val="456A2C"/>
                </a:solidFill>
                <a:latin typeface="Glacial Indifference" panose="020B0604020202020204" charset="0"/>
              </a:rPr>
              <a:t>Se preparará un plan de instalación escrito para el trabajo de instalación en </a:t>
            </a:r>
            <a:r>
              <a:rPr lang="es-ES" sz="2400">
                <a:solidFill>
                  <a:srgbClr val="456A2C"/>
                </a:solidFill>
                <a:latin typeface="Glacial Indifference" panose="020B0604020202020204" charset="0"/>
              </a:rPr>
              <a:t>el emplazamiento, </a:t>
            </a:r>
            <a:r>
              <a:rPr lang="es-ES" sz="2400" dirty="0">
                <a:solidFill>
                  <a:srgbClr val="456A2C"/>
                </a:solidFill>
                <a:latin typeface="Glacial Indifference" panose="020B0604020202020204" charset="0"/>
              </a:rPr>
              <a:t>que será firmado por el diseñador estructural principal, el Supervisor de Instalación y el maestro correspondiente del contratista principal.</a:t>
            </a:r>
          </a:p>
          <a:p>
            <a:pPr marL="342900" indent="-342900">
              <a:buFont typeface="Arial" panose="020B0604020202020204" pitchFamily="34" charset="0"/>
              <a:buChar char="•"/>
            </a:pPr>
            <a:endParaRPr lang="es-ES" sz="2400" dirty="0">
              <a:solidFill>
                <a:srgbClr val="456A2C"/>
              </a:solidFill>
              <a:latin typeface="Glacial Indifference" panose="020B0604020202020204" charset="0"/>
            </a:endParaRPr>
          </a:p>
          <a:p>
            <a:pPr marL="342900" indent="-342900">
              <a:buFont typeface="Arial" panose="020B0604020202020204" pitchFamily="34" charset="0"/>
              <a:buChar char="•"/>
            </a:pPr>
            <a:r>
              <a:rPr lang="es-ES" sz="2400" dirty="0">
                <a:solidFill>
                  <a:srgbClr val="456A2C"/>
                </a:solidFill>
                <a:latin typeface="Glacial Indifference" panose="020B0604020202020204" charset="0"/>
              </a:rPr>
              <a:t>El plan de instalación tiene en cuenta, por ejemplo, el almacenamiento temporal de elementos, ayudas de elevación, materiales de conexión, métodos de conexión, protección de elementos, soporte durante la instalación de elementos, superficies de soporte mínimas y secuencia de instalación.</a:t>
            </a:r>
          </a:p>
          <a:p>
            <a:pPr marL="342900" indent="-342900">
              <a:buFont typeface="Arial" panose="020B0604020202020204" pitchFamily="34" charset="0"/>
              <a:buChar char="•"/>
            </a:pPr>
            <a:endParaRPr lang="es-ES" sz="2400" dirty="0">
              <a:solidFill>
                <a:srgbClr val="456A2C"/>
              </a:solidFill>
              <a:latin typeface="Glacial Indifference" panose="020B0604020202020204" charset="0"/>
            </a:endParaRPr>
          </a:p>
          <a:p>
            <a:pPr marL="342900" indent="-342900">
              <a:buFont typeface="Arial" panose="020B0604020202020204" pitchFamily="34" charset="0"/>
              <a:buChar char="•"/>
            </a:pPr>
            <a:r>
              <a:rPr lang="es-ES" sz="2400" dirty="0">
                <a:solidFill>
                  <a:srgbClr val="456A2C"/>
                </a:solidFill>
                <a:latin typeface="Glacial Indifference" panose="020B0604020202020204" charset="0"/>
              </a:rPr>
              <a:t>Cualquier cambio será aprobado por el diseñador estructural responsable antes de que comience el trabajo, y los elementos deben levantarse e instalarse de acuerdo con el plan de instalación y las instrucciones del fabricante del elemento.</a:t>
            </a:r>
            <a:endParaRPr lang="fi-FI" sz="2400" b="0" i="0" u="none" strike="noStrike" baseline="0" dirty="0">
              <a:solidFill>
                <a:srgbClr val="456A2C"/>
              </a:solidFill>
              <a:latin typeface="Glacial Indifference" panose="020B0604020202020204" charset="0"/>
            </a:endParaRPr>
          </a:p>
        </p:txBody>
      </p:sp>
    </p:spTree>
    <p:extLst>
      <p:ext uri="{BB962C8B-B14F-4D97-AF65-F5344CB8AC3E}">
        <p14:creationId xmlns:p14="http://schemas.microsoft.com/office/powerpoint/2010/main" val="2291808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3499</TotalTime>
  <Words>619</Words>
  <Application>Microsoft Office PowerPoint</Application>
  <PresentationFormat>Personalizado</PresentationFormat>
  <Paragraphs>53</Paragraphs>
  <Slides>6</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League Spartan</vt:lpstr>
      <vt:lpstr>Calibri</vt:lpstr>
      <vt:lpstr>Glacial Indifference Bold</vt:lpstr>
      <vt:lpstr>Glacial Indifference</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Alonso García García</cp:lastModifiedBy>
  <cp:revision>56</cp:revision>
  <dcterms:created xsi:type="dcterms:W3CDTF">2006-08-16T00:00:00Z</dcterms:created>
  <dcterms:modified xsi:type="dcterms:W3CDTF">2022-01-10T18:02:00Z</dcterms:modified>
  <dc:identifier>DAD7Xzioke4</dc:identifier>
</cp:coreProperties>
</file>