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0" r:id="rId6"/>
    <p:sldId id="265" r:id="rId7"/>
    <p:sldId id="266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lacial Indifference" panose="020B0604020202020204" charset="0"/>
      <p:regular r:id="rId14"/>
    </p:embeddedFont>
    <p:embeddedFont>
      <p:font typeface="Glacial Indifference Bold" panose="020B0604020202020204" charset="0"/>
      <p:regular r:id="rId15"/>
    </p:embeddedFont>
    <p:embeddedFont>
      <p:font typeface="Latha" panose="020B0604020202020204" pitchFamily="34" charset="0"/>
      <p:regular r:id="rId16"/>
      <p:bold r:id="rId17"/>
    </p:embeddedFont>
    <p:embeddedFont>
      <p:font typeface="League Sparta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D82"/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PERFORMANCE AND DURABILITY </a:t>
            </a:r>
            <a:r>
              <a:rPr lang="en-US" sz="1600" spc="80">
                <a:solidFill>
                  <a:srgbClr val="52584D"/>
                </a:solidFill>
                <a:latin typeface="Glacial Indifference"/>
              </a:rPr>
              <a:t>OF WOODEN 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STRUCTURES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lko, rakennus, tie, katu&#10;&#10;Kuvaus luotu automaattisesti">
            <a:extLst>
              <a:ext uri="{FF2B5EF4-FFF2-40B4-BE49-F238E27FC236}">
                <a16:creationId xmlns:a16="http://schemas.microsoft.com/office/drawing/2014/main" id="{39B66B76-F41D-46E6-9EB8-BE1E01B8F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8" y="-114300"/>
            <a:ext cx="14592000" cy="10944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" y="2806796"/>
            <a:ext cx="14935200" cy="4891170"/>
            <a:chOff x="1" y="-1"/>
            <a:chExt cx="19913601" cy="6521561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1" y="-1"/>
              <a:ext cx="19913601" cy="6521560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2356640" y="1260290"/>
              <a:ext cx="13656949" cy="526127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5400" spc="92" dirty="0">
                  <a:solidFill>
                    <a:srgbClr val="FEFFF8"/>
                  </a:solidFill>
                  <a:latin typeface="League Spartan"/>
                </a:rPr>
                <a:t>LEISTUNGSFÄHIGKEIT UND LANGLEBIGKEIT VON HOLZKONSTRUKTIONEN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30400" y="343147"/>
              <a:ext cx="11633201" cy="1167754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56640" y="439711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03-1/ LE2: </a:t>
              </a:r>
              <a:r>
                <a:rPr lang="fi-FI" sz="2400" spc="150" dirty="0">
                  <a:solidFill>
                    <a:srgbClr val="FEFFF8"/>
                  </a:solidFill>
                  <a:latin typeface="Glacial Indifference Bold"/>
                </a:rPr>
                <a:t>HOLZBAU, RENOVIERUNG UND ABBRUCH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27E6D473-E6AF-4B8F-8124-FBB796220E40}"/>
              </a:ext>
            </a:extLst>
          </p:cNvPr>
          <p:cNvSpPr/>
          <p:nvPr/>
        </p:nvSpPr>
        <p:spPr>
          <a:xfrm rot="243973">
            <a:off x="15621103" y="9587197"/>
            <a:ext cx="684841" cy="146805"/>
          </a:xfrm>
          <a:prstGeom prst="rect">
            <a:avLst/>
          </a:prstGeom>
          <a:solidFill>
            <a:srgbClr val="7A7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8" y="1694973"/>
              <a:ext cx="10198556" cy="131728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b="1" spc="310" dirty="0">
                  <a:solidFill>
                    <a:srgbClr val="456A2C"/>
                  </a:solidFill>
                  <a:latin typeface="Latha" panose="020B0604020202020204" pitchFamily="34" charset="0"/>
                  <a:cs typeface="Latha" panose="020B0604020202020204" pitchFamily="34" charset="0"/>
                </a:rPr>
                <a:t>INHALTE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79528" y="7276623"/>
              <a:ext cx="9214823" cy="344538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Einführung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Umweltaspekte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Vorteile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Langlebigkeit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Holzbauten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EN &amp; Eurocode Standards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Häufig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gestellte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Fragen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7100" y="6249407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1" name="Kuva 10" descr="Kuva, joka sisältää kohteen rakennus, sisä, pöytä, puinen&#10;&#10;Kuvaus luotu automaattisesti">
            <a:extLst>
              <a:ext uri="{FF2B5EF4-FFF2-40B4-BE49-F238E27FC236}">
                <a16:creationId xmlns:a16="http://schemas.microsoft.com/office/drawing/2014/main" id="{FF7CCC37-A0DF-4A36-8DD7-150B5F593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8762" y="1137938"/>
            <a:ext cx="9103500" cy="6827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8769" y="1083579"/>
            <a:ext cx="7533372" cy="6944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grundlegende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Funktion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tragenden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Bauholz-Struktur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Ableitung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Eigengewichts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Nutzlast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Schneelast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und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Windlast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auf das Fundament des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Gebäudes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Verbindungsmethoden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die in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Holzstrukturen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verwendet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müssen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Hinblick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auf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oben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genannten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Lasten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festgelegt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–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Verbindungsmethoden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sind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daher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von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enormer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technischer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architektonischer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Wichtigkeit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Bei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Holzverbindungen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zwei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mehr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Bauteile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so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miteinander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verbunden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dass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Verbindung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dem Zug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bzw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Verschiebung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Teile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unter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Einwirkung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externer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Kräfte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standhält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3346" y="957263"/>
            <a:ext cx="6914273" cy="3816429"/>
            <a:chOff x="-2479" y="-95249"/>
            <a:chExt cx="9219030" cy="508857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17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Latha" panose="020B0502040204020203" pitchFamily="34" charset="0"/>
                  <a:cs typeface="Latha" panose="020B0502040204020203" pitchFamily="34" charset="0"/>
                </a:rPr>
                <a:t>Einführung</a:t>
              </a:r>
              <a:endParaRPr lang="en-US" sz="6200" spc="310" dirty="0">
                <a:solidFill>
                  <a:schemeClr val="bg1"/>
                </a:solidFill>
                <a:latin typeface="Latha" panose="020B0502040204020203" pitchFamily="34" charset="0"/>
                <a:cs typeface="Latha" panose="020B0502040204020203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479" y="4172587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6269913" y="419100"/>
            <a:ext cx="11789487" cy="9394984"/>
            <a:chOff x="-243067" y="-3114570"/>
            <a:chExt cx="13743397" cy="5073408"/>
          </a:xfrm>
        </p:grpSpPr>
        <p:sp>
          <p:nvSpPr>
            <p:cNvPr id="5" name="TextBox 5"/>
            <p:cNvSpPr txBox="1"/>
            <p:nvPr/>
          </p:nvSpPr>
          <p:spPr>
            <a:xfrm>
              <a:off x="0" y="-3114570"/>
              <a:ext cx="13500330" cy="5650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Umweltaspekte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43067" y="-2497484"/>
              <a:ext cx="13634511" cy="4456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Als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natürliches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Material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ist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Stärke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abhängig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Feuchtigkeit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Belastungsdauer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Sie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ist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daher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unter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trockenen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Umständen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kurzer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Belastungsdauer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am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besten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 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weist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gute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technische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Baueigenschaften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auf.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Vielseitigkeit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zeigt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durch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Umstand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dass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es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sowohl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als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tragendes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als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Oberflächenmaterial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für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Wärmedämmung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verwendet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kann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Holzoberflächen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als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angenehm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warm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wahrgenommen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ist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leichtes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einfach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verarbeitendes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Baumaterial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algn="just">
                <a:lnSpc>
                  <a:spcPts val="3359"/>
                </a:lnSpc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Viele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Holzstrukturen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sind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wirtschaftlicher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als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massive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Strukturen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anderen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Materialien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Außerdem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gibt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keine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gesundheitsgefährdenden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Substanzen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ab.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ist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sauberes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erneuerbares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Naturprodukt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dessen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Beiprodukte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während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Produktion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Abfallprodukte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am Ende des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Lebenszyklus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wieder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an die Umwelt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abgegeben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können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ohne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Natur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schädigen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7" name="Kuva 6" descr="Kuva, joka sisältää kohteen sisä, lattia, rakennus, sisäkatto&#10;&#10;Kuvaus luotu automaattisesti">
            <a:extLst>
              <a:ext uri="{FF2B5EF4-FFF2-40B4-BE49-F238E27FC236}">
                <a16:creationId xmlns:a16="http://schemas.microsoft.com/office/drawing/2014/main" id="{46AA6495-7E43-4577-8B5D-960D8E48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89499"/>
            <a:ext cx="5525119" cy="370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Vorteile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UMWELT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ist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leicht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verarbeitendes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Material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Abfall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Beiprodukten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ebenso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weiterverarbeitet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können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11321"/>
            <a:chOff x="0" y="-19050"/>
            <a:chExt cx="9013889" cy="2681760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PRODUKTIVITÄT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Verwendung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Holzmaterialien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verschiedenen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Methoden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beschleunigt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Produktionsprozess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387224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39581" y="2867656"/>
            <a:ext cx="6814865" cy="2542325"/>
            <a:chOff x="-72597" y="-19050"/>
            <a:chExt cx="9086486" cy="3389765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EFFIZIENZ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72597" y="506684"/>
              <a:ext cx="9013889" cy="2864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Verarbeitung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als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Rohmaterial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hat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lange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Geschichte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Auf Basis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dieser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Expertise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können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neue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effizientere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technologische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Lösungen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für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Verarbeitung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entwickelt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447338"/>
            <a:chOff x="0" y="-19050"/>
            <a:chExt cx="9013889" cy="3263116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KOSTEN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schneidet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im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direkten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Kostenvergleich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gut ab.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Für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Holzbauten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wird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der Region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verwendet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was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Transportkosten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verringert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153543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Langlebigkeit</a:t>
            </a: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 von </a:t>
            </a: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Holzbauten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65F3EEF-4003-497A-B3B3-9F78BAACE0FA}"/>
              </a:ext>
            </a:extLst>
          </p:cNvPr>
          <p:cNvSpPr/>
          <p:nvPr/>
        </p:nvSpPr>
        <p:spPr>
          <a:xfrm>
            <a:off x="1028700" y="1943100"/>
            <a:ext cx="16268700" cy="7620000"/>
          </a:xfrm>
          <a:prstGeom prst="rect">
            <a:avLst/>
          </a:prstGeom>
          <a:solidFill>
            <a:schemeClr val="bg1"/>
          </a:solidFill>
          <a:ln>
            <a:solidFill>
              <a:srgbClr val="525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E54A9-BA50-4C3A-9AB7-7C9D7234EBDD}"/>
              </a:ext>
            </a:extLst>
          </p:cNvPr>
          <p:cNvSpPr txBox="1"/>
          <p:nvPr/>
        </p:nvSpPr>
        <p:spPr>
          <a:xfrm>
            <a:off x="1524000" y="2208579"/>
            <a:ext cx="15735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Holzstrukturen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sind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bei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richtigem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Schutz und Montage,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Produkte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mit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hoher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Lebensdauer</a:t>
            </a:r>
            <a:endParaRPr lang="en-US" sz="2800" spc="120" dirty="0">
              <a:solidFill>
                <a:srgbClr val="456A2C"/>
              </a:solidFill>
              <a:latin typeface="Glacial Indifferenc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spc="120" dirty="0">
              <a:solidFill>
                <a:srgbClr val="456A2C"/>
              </a:solidFill>
              <a:latin typeface="Glacial Indifferenc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Holzstrukturen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können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vor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Wasser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geschützt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z.B.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durch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ein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korrekt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ausgeführtes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wasserdichtes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Dach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sodass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das Material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nicht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nass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feucht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wird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.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Gleichzeitig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dadurch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auch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Schäden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aufgrund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biologischer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Faktoren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reduziert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, da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trockenes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Holz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widerstandsfähiger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gegenüber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Belastungen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spc="120" dirty="0">
              <a:solidFill>
                <a:srgbClr val="456A2C"/>
              </a:solidFill>
              <a:latin typeface="Glacial Indifferenc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Holzstruktur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sollte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also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vor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Witterungseinflüssen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wie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Sonne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, Wind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Regen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geschützt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spc="120" dirty="0">
              <a:solidFill>
                <a:srgbClr val="456A2C"/>
              </a:solidFill>
              <a:latin typeface="Glacial Indifferenc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Langlebigkeit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von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Holz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kann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beträchtlich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verbessert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wenn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das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richtige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Holz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für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den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richtigen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Einsatzbereich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gewählt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wird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. So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z.B.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Fichte gut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für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Außenverkleidungen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geeignet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.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Lärche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eignet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sich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für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Einsatzbereiche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, die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eher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Nässe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ausgesetzt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sind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wie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z.B.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Außentreppen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oder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Terrassen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während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sie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für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den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Innenbereich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aufgrund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zahlreicher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Harztaschen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weniger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geeignet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8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8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</p:txBody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1792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162687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EN &amp; Eurocode Standards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65F3EEF-4003-497A-B3B3-9F78BAACE0FA}"/>
              </a:ext>
            </a:extLst>
          </p:cNvPr>
          <p:cNvSpPr/>
          <p:nvPr/>
        </p:nvSpPr>
        <p:spPr>
          <a:xfrm>
            <a:off x="1028700" y="2002009"/>
            <a:ext cx="16268700" cy="7027691"/>
          </a:xfrm>
          <a:prstGeom prst="rect">
            <a:avLst/>
          </a:prstGeom>
          <a:solidFill>
            <a:schemeClr val="bg1"/>
          </a:solidFill>
          <a:ln>
            <a:solidFill>
              <a:srgbClr val="525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E54A9-BA50-4C3A-9AB7-7C9D7234EBDD}"/>
              </a:ext>
            </a:extLst>
          </p:cNvPr>
          <p:cNvSpPr txBox="1"/>
          <p:nvPr/>
        </p:nvSpPr>
        <p:spPr>
          <a:xfrm>
            <a:off x="1028700" y="2267540"/>
            <a:ext cx="16040100" cy="427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Bauholzstrukturen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gemäß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 dem Standard EN 1990: 2002 </a:t>
            </a: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geplant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sodass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auch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grundlegenden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nationalen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Anforderungen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erfüllt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 panose="020B0604020202020204" charset="0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Die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grundlegenden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Anforderungen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werden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erfüllt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,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wenn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die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jeweiligen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Grenzmaße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und das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Teilsicherheitskonzept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gemäß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den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Nationalen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Anhängen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verwendet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werden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. 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Die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zulässigen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Lasten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und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ihre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Kombinationen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werden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im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Eurocode 1 und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seinem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Nationalen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Anhang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festgelegt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. 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Für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Langlebigkeit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,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Gebrauchstauglichkeit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und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Haltbarkeitsdauer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sind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Eurocode 5 und sein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Nationaler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Anhang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zu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Glacial Indifference" panose="020B0604020202020204" charset="0"/>
              </a:rPr>
              <a:t>berücksichtigen</a:t>
            </a:r>
            <a:r>
              <a:rPr lang="en-US" sz="2400" dirty="0">
                <a:solidFill>
                  <a:srgbClr val="456A2C"/>
                </a:solidFill>
                <a:latin typeface="Glacial Indifference" panose="020B0604020202020204" charset="0"/>
              </a:rPr>
              <a:t>. </a:t>
            </a:r>
          </a:p>
        </p:txBody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3745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Benutzerdefiniert</PresentationFormat>
  <Paragraphs>56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Glacial Indifference Bold</vt:lpstr>
      <vt:lpstr>League Spartan</vt:lpstr>
      <vt:lpstr>Arial</vt:lpstr>
      <vt:lpstr>Latha</vt:lpstr>
      <vt:lpstr>Calibri</vt:lpstr>
      <vt:lpstr>Glacial Indifference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Robert Pirker</cp:lastModifiedBy>
  <cp:revision>49</cp:revision>
  <dcterms:created xsi:type="dcterms:W3CDTF">2006-08-16T00:00:00Z</dcterms:created>
  <dcterms:modified xsi:type="dcterms:W3CDTF">2021-11-08T15:30:55Z</dcterms:modified>
  <dc:identifier>DAD7Xzioke4</dc:identifier>
</cp:coreProperties>
</file>