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6" r:id="rId6"/>
    <p:sldId id="267" r:id="rId7"/>
    <p:sldId id="260" r:id="rId8"/>
    <p:sldId id="268" r:id="rId9"/>
    <p:sldId id="269" r:id="rId10"/>
    <p:sldId id="270"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20B0604020202020204" charset="0"/>
      <p:regular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6" d="100"/>
          <a:sy n="36" d="100"/>
        </p:scale>
        <p:origin x="82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6</a:t>
            </a:fld>
            <a:endParaRPr lang="en-US"/>
          </a:p>
        </p:txBody>
      </p:sp>
    </p:spTree>
    <p:extLst>
      <p:ext uri="{BB962C8B-B14F-4D97-AF65-F5344CB8AC3E}">
        <p14:creationId xmlns:p14="http://schemas.microsoft.com/office/powerpoint/2010/main" val="315489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5174739"/>
            <a:chOff x="0" y="0"/>
            <a:chExt cx="19941685" cy="6899652"/>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495248"/>
            </a:xfrm>
            <a:prstGeom prst="rect">
              <a:avLst/>
            </a:prstGeom>
            <a:grpFill/>
          </p:spPr>
          <p:txBody>
            <a:bodyPr lIns="0" tIns="0" rIns="0" bIns="0" rtlCol="0" anchor="t">
              <a:spAutoFit/>
            </a:bodyPr>
            <a:lstStyle/>
            <a:p>
              <a:pPr>
                <a:lnSpc>
                  <a:spcPts val="10580"/>
                </a:lnSpc>
              </a:pPr>
              <a:r>
                <a:rPr lang="en-US" sz="6600" spc="92" dirty="0">
                  <a:solidFill>
                    <a:srgbClr val="FEFFF8"/>
                  </a:solidFill>
                  <a:latin typeface="League Spartan"/>
                </a:rPr>
                <a:t>Lesson 1: </a:t>
              </a:r>
            </a:p>
            <a:p>
              <a:r>
                <a:rPr lang="en-GB" sz="2400" spc="150" dirty="0">
                  <a:solidFill>
                    <a:srgbClr val="FEFFF8"/>
                  </a:solidFill>
                  <a:latin typeface="Glacial Indifference Bold"/>
                </a:rPr>
                <a:t>Energy-efficiency value of wood as a building material and wooden constructions.</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a:solidFill>
                    <a:srgbClr val="FEFFF8"/>
                  </a:solidFill>
                  <a:latin typeface="Glacial Indifference"/>
                </a:rPr>
                <a:t>Presentation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1323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LEARNING UNIT 4: </a:t>
              </a:r>
              <a:r>
                <a:rPr lang="en-GB" sz="2400" spc="150" dirty="0">
                  <a:solidFill>
                    <a:srgbClr val="FEFFF8"/>
                  </a:solidFill>
                  <a:latin typeface="Glacial Indifference Bold"/>
                </a:rPr>
                <a:t>Functionality and efficiency of wooden buildings / Learning unit 4 (LU4)</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7068986"/>
          </a:xfrm>
          <a:prstGeom prst="rect">
            <a:avLst/>
          </a:prstGeom>
        </p:spPr>
        <p:txBody>
          <a:bodyPr lIns="0" tIns="0" rIns="0" bIns="0" rtlCol="0" anchor="t">
            <a:spAutoFit/>
          </a:bodyPr>
          <a:lstStyle/>
          <a:p>
            <a:pPr algn="just">
              <a:lnSpc>
                <a:spcPts val="3359"/>
              </a:lnSpc>
              <a:spcAft>
                <a:spcPts val="600"/>
              </a:spcAft>
            </a:pPr>
            <a:r>
              <a:rPr lang="en-GB" sz="2400" spc="120" dirty="0">
                <a:solidFill>
                  <a:srgbClr val="456A2C"/>
                </a:solidFill>
                <a:latin typeface="Glacial Indifference"/>
              </a:rPr>
              <a:t>Different aspects should be taken in account regarding building’s energy consumption, technical and administrative conditions should be established for the release of the certification, and a common framework should be set in all the national territory in the form of an energy efficiency label. </a:t>
            </a:r>
            <a:endParaRPr lang="es-ES" sz="2400" spc="120" dirty="0">
              <a:solidFill>
                <a:srgbClr val="456A2C"/>
              </a:solidFill>
              <a:latin typeface="Glacial Indifference"/>
            </a:endParaRPr>
          </a:p>
          <a:p>
            <a:pPr algn="just">
              <a:lnSpc>
                <a:spcPts val="3359"/>
              </a:lnSpc>
              <a:spcAft>
                <a:spcPts val="600"/>
              </a:spcAft>
            </a:pPr>
            <a:r>
              <a:rPr lang="en-GB" sz="2400" spc="120" dirty="0">
                <a:solidFill>
                  <a:srgbClr val="456A2C"/>
                </a:solidFill>
                <a:latin typeface="Glacial Indifference"/>
              </a:rPr>
              <a:t>Knowing the Energy Efficiency of a buildings means to have the value of the energy consumption needed by the building to satisfy the energetic demand in normal conditions of occupancy and use. </a:t>
            </a:r>
            <a:endParaRPr lang="es-ES" sz="2400" spc="120" dirty="0">
              <a:solidFill>
                <a:srgbClr val="456A2C"/>
              </a:solidFill>
              <a:latin typeface="Glacial Indifference"/>
            </a:endParaRPr>
          </a:p>
          <a:p>
            <a:pPr>
              <a:lnSpc>
                <a:spcPts val="3359"/>
              </a:lnSpc>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48619"/>
            <a:chOff x="0" y="0"/>
            <a:chExt cx="21640800" cy="1531491"/>
          </a:xfrm>
        </p:grpSpPr>
        <p:sp>
          <p:nvSpPr>
            <p:cNvPr id="5" name="TextBox 5"/>
            <p:cNvSpPr txBox="1"/>
            <p:nvPr/>
          </p:nvSpPr>
          <p:spPr>
            <a:xfrm>
              <a:off x="11497147" y="428625"/>
              <a:ext cx="10143653" cy="1102866"/>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67836"/>
            </a:xfrm>
            <a:prstGeom prst="rect">
              <a:avLst/>
            </a:prstGeom>
          </p:spPr>
          <p:txBody>
            <a:bodyPr lIns="0" tIns="0" rIns="0" bIns="0" rtlCol="0" anchor="t">
              <a:spAutoFit/>
            </a:bodyPr>
            <a:lstStyle/>
            <a:p>
              <a:pPr>
                <a:lnSpc>
                  <a:spcPts val="8370"/>
                </a:lnSpc>
              </a:pPr>
              <a:r>
                <a:rPr lang="es-ES" sz="5400" spc="150" dirty="0">
                  <a:solidFill>
                    <a:srgbClr val="FEFFF8"/>
                  </a:solidFill>
                  <a:latin typeface="Glacial Indifference Bold"/>
                </a:rPr>
                <a:t>ENERGY EFFICIENCY CERTIFICATES</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10</a:t>
            </a:fld>
            <a:endParaRPr lang="en-US" sz="2400" spc="120" dirty="0">
              <a:solidFill>
                <a:srgbClr val="D9D9D9"/>
              </a:solidFill>
              <a:latin typeface="Glacial Indifference"/>
            </a:endParaRPr>
          </a:p>
        </p:txBody>
      </p:sp>
      <p:pic>
        <p:nvPicPr>
          <p:cNvPr id="1026" name="Picture 2" descr="Are energy efficiency standards too complicated?">
            <a:extLst>
              <a:ext uri="{FF2B5EF4-FFF2-40B4-BE49-F238E27FC236}">
                <a16:creationId xmlns:a16="http://schemas.microsoft.com/office/drawing/2014/main" id="{17E5AFAB-9D13-41C5-81EF-5B2CABDD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2903" y="5302700"/>
            <a:ext cx="5396039" cy="32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8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492487"/>
              <a:ext cx="9214823" cy="2864032"/>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Thermal transmittance Principles</a:t>
              </a:r>
            </a:p>
            <a:p>
              <a:pPr algn="l">
                <a:lnSpc>
                  <a:spcPts val="3359"/>
                </a:lnSpc>
              </a:pPr>
              <a:r>
                <a:rPr lang="en-US" sz="2400" spc="120" dirty="0">
                  <a:solidFill>
                    <a:srgbClr val="456A2C"/>
                  </a:solidFill>
                  <a:latin typeface="Glacial Indifference"/>
                </a:rPr>
                <a:t>- Thermal insulation</a:t>
              </a:r>
            </a:p>
            <a:p>
              <a:pPr algn="l">
                <a:lnSpc>
                  <a:spcPts val="3359"/>
                </a:lnSpc>
              </a:pPr>
              <a:r>
                <a:rPr lang="en-US" sz="2400" spc="120" dirty="0">
                  <a:solidFill>
                    <a:srgbClr val="456A2C"/>
                  </a:solidFill>
                  <a:latin typeface="Glacial Indifference"/>
                </a:rPr>
                <a:t>- Thermal bridges</a:t>
              </a:r>
            </a:p>
            <a:p>
              <a:pPr algn="l">
                <a:lnSpc>
                  <a:spcPts val="3359"/>
                </a:lnSpc>
              </a:pPr>
              <a:r>
                <a:rPr lang="en-US" sz="2400" spc="120" dirty="0">
                  <a:solidFill>
                    <a:srgbClr val="456A2C"/>
                  </a:solidFill>
                  <a:latin typeface="Glacial Indifference"/>
                </a:rPr>
                <a:t>- Energy Efficiency Certificates</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426C23CE-EDA9-44A2-8328-CF7BAE4B376B}"/>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9762031"/>
          </a:xfrm>
          <a:prstGeom prst="rect">
            <a:avLst/>
          </a:prstGeom>
        </p:spPr>
        <p:txBody>
          <a:bodyPr lIns="0" tIns="0" rIns="0" bIns="0" rtlCol="0" anchor="t">
            <a:spAutoFit/>
          </a:bodyPr>
          <a:lstStyle/>
          <a:p>
            <a:pPr algn="just">
              <a:lnSpc>
                <a:spcPts val="3359"/>
              </a:lnSpc>
              <a:spcAft>
                <a:spcPts val="600"/>
              </a:spcAft>
            </a:pPr>
            <a:r>
              <a:rPr lang="en-GB" sz="2400" spc="120" dirty="0">
                <a:solidFill>
                  <a:srgbClr val="456A2C"/>
                </a:solidFill>
                <a:latin typeface="Glacial Indifference"/>
              </a:rPr>
              <a:t>it is important to understand the behaviour of materials in terms of heat transfer. These values will be useful to calculate heat loss of all opaque parts of the building, and to be able to design each enclosure system of the building, considering roofs, horizontal partitions, vertical partitions, façade walls, and even every façade opening, for the sake of avoiding as much heat loss as possible.</a:t>
            </a:r>
          </a:p>
          <a:p>
            <a:pPr algn="just">
              <a:lnSpc>
                <a:spcPts val="3359"/>
              </a:lnSpc>
              <a:spcAft>
                <a:spcPts val="600"/>
              </a:spcAft>
            </a:pPr>
            <a:endParaRPr lang="en-GB" sz="2400" spc="120" dirty="0">
              <a:solidFill>
                <a:srgbClr val="456A2C"/>
              </a:solidFill>
              <a:latin typeface="Glacial Indifference"/>
            </a:endParaRPr>
          </a:p>
          <a:p>
            <a:pPr algn="just">
              <a:lnSpc>
                <a:spcPts val="3359"/>
              </a:lnSpc>
              <a:spcAft>
                <a:spcPts val="600"/>
              </a:spcAft>
            </a:pPr>
            <a:r>
              <a:rPr lang="en-GB" sz="2400" spc="120" dirty="0">
                <a:solidFill>
                  <a:srgbClr val="456A2C"/>
                </a:solidFill>
                <a:latin typeface="Glacial Indifference"/>
              </a:rPr>
              <a:t>For the better understanding of this thermal </a:t>
            </a:r>
            <a:r>
              <a:rPr lang="es-ES" sz="2400" spc="120" dirty="0" err="1">
                <a:solidFill>
                  <a:srgbClr val="456A2C"/>
                </a:solidFill>
                <a:latin typeface="Glacial Indifference"/>
              </a:rPr>
              <a:t>principles</a:t>
            </a:r>
            <a:r>
              <a:rPr lang="es-ES" sz="2400" spc="120" dirty="0">
                <a:solidFill>
                  <a:srgbClr val="456A2C"/>
                </a:solidFill>
                <a:latin typeface="Glacial Indifference"/>
              </a:rPr>
              <a:t>, </a:t>
            </a:r>
            <a:r>
              <a:rPr lang="es-ES" sz="2400" spc="120" dirty="0" err="1">
                <a:solidFill>
                  <a:srgbClr val="456A2C"/>
                </a:solidFill>
                <a:latin typeface="Glacial Indifference"/>
              </a:rPr>
              <a:t>it</a:t>
            </a:r>
            <a:r>
              <a:rPr lang="es-ES" sz="2400" spc="120" dirty="0">
                <a:solidFill>
                  <a:srgbClr val="456A2C"/>
                </a:solidFill>
                <a:latin typeface="Glacial Indifference"/>
              </a:rPr>
              <a:t> </a:t>
            </a:r>
            <a:r>
              <a:rPr lang="es-ES" sz="2400" spc="120" dirty="0" err="1">
                <a:solidFill>
                  <a:srgbClr val="456A2C"/>
                </a:solidFill>
                <a:latin typeface="Glacial Indifference"/>
              </a:rPr>
              <a:t>is</a:t>
            </a:r>
            <a:r>
              <a:rPr lang="es-ES" sz="2400" spc="120" dirty="0">
                <a:solidFill>
                  <a:srgbClr val="456A2C"/>
                </a:solidFill>
                <a:latin typeface="Glacial Indifference"/>
              </a:rPr>
              <a:t> </a:t>
            </a:r>
            <a:r>
              <a:rPr lang="es-ES" sz="2400" spc="120" dirty="0" err="1">
                <a:solidFill>
                  <a:srgbClr val="456A2C"/>
                </a:solidFill>
                <a:latin typeface="Glacial Indifference"/>
              </a:rPr>
              <a:t>important</a:t>
            </a:r>
            <a:r>
              <a:rPr lang="es-ES" sz="2400" spc="120" dirty="0">
                <a:solidFill>
                  <a:srgbClr val="456A2C"/>
                </a:solidFill>
                <a:latin typeface="Glacial Indifference"/>
              </a:rPr>
              <a:t> </a:t>
            </a:r>
            <a:r>
              <a:rPr lang="es-ES" sz="2400" spc="120" dirty="0" err="1">
                <a:solidFill>
                  <a:srgbClr val="456A2C"/>
                </a:solidFill>
                <a:latin typeface="Glacial Indifference"/>
              </a:rPr>
              <a:t>to</a:t>
            </a:r>
            <a:r>
              <a:rPr lang="es-ES" sz="2400" spc="120" dirty="0">
                <a:solidFill>
                  <a:srgbClr val="456A2C"/>
                </a:solidFill>
                <a:latin typeface="Glacial Indifference"/>
              </a:rPr>
              <a:t> </a:t>
            </a:r>
            <a:r>
              <a:rPr lang="es-ES" sz="2400" spc="120" dirty="0" err="1">
                <a:solidFill>
                  <a:srgbClr val="456A2C"/>
                </a:solidFill>
                <a:latin typeface="Glacial Indifference"/>
              </a:rPr>
              <a:t>check</a:t>
            </a:r>
            <a:r>
              <a:rPr lang="es-ES" sz="2400" spc="120" dirty="0">
                <a:solidFill>
                  <a:srgbClr val="456A2C"/>
                </a:solidFill>
                <a:latin typeface="Glacial Indifference"/>
              </a:rPr>
              <a:t> </a:t>
            </a:r>
            <a:r>
              <a:rPr lang="es-ES" sz="2400" spc="120" dirty="0" err="1">
                <a:solidFill>
                  <a:srgbClr val="456A2C"/>
                </a:solidFill>
                <a:latin typeface="Glacial Indifference"/>
              </a:rPr>
              <a:t>terms</a:t>
            </a:r>
            <a:r>
              <a:rPr lang="es-ES" sz="2400" spc="120" dirty="0">
                <a:solidFill>
                  <a:srgbClr val="456A2C"/>
                </a:solidFill>
                <a:latin typeface="Glacial Indifference"/>
              </a:rPr>
              <a:t> </a:t>
            </a:r>
            <a:r>
              <a:rPr lang="es-ES" sz="2400" spc="120" dirty="0" err="1">
                <a:solidFill>
                  <a:srgbClr val="456A2C"/>
                </a:solidFill>
                <a:latin typeface="Glacial Indifference"/>
              </a:rPr>
              <a:t>such</a:t>
            </a:r>
            <a:r>
              <a:rPr lang="es-ES" sz="2400" spc="120" dirty="0">
                <a:solidFill>
                  <a:srgbClr val="456A2C"/>
                </a:solidFill>
                <a:latin typeface="Glacial Indifference"/>
              </a:rPr>
              <a:t> as:</a:t>
            </a:r>
          </a:p>
          <a:p>
            <a:pPr>
              <a:lnSpc>
                <a:spcPts val="3359"/>
              </a:lnSpc>
            </a:pPr>
            <a:r>
              <a:rPr lang="en-GB" sz="2400" spc="120" dirty="0">
                <a:solidFill>
                  <a:srgbClr val="456A2C"/>
                </a:solidFill>
                <a:latin typeface="Glacial Indifference"/>
              </a:rPr>
              <a:t>Heat energy</a:t>
            </a:r>
            <a:r>
              <a:rPr lang="en-US" sz="2400" spc="120" dirty="0">
                <a:solidFill>
                  <a:srgbClr val="456A2C"/>
                </a:solidFill>
                <a:latin typeface="Glacial Indifference"/>
              </a:rPr>
              <a:t>, </a:t>
            </a:r>
            <a:r>
              <a:rPr lang="en-GB" sz="2400" spc="120" dirty="0">
                <a:solidFill>
                  <a:srgbClr val="456A2C"/>
                </a:solidFill>
                <a:latin typeface="Glacial Indifference"/>
              </a:rPr>
              <a:t>Thermal conductivity (k) or (</a:t>
            </a:r>
            <a:r>
              <a:rPr lang="en-US" sz="2400" spc="120" dirty="0">
                <a:solidFill>
                  <a:srgbClr val="456A2C"/>
                </a:solidFill>
                <a:latin typeface="Glacial Indifference"/>
              </a:rPr>
              <a:t>λ), </a:t>
            </a:r>
            <a:r>
              <a:rPr lang="en-GB" sz="2400" spc="120" dirty="0">
                <a:solidFill>
                  <a:srgbClr val="456A2C"/>
                </a:solidFill>
                <a:latin typeface="Glacial Indifference"/>
              </a:rPr>
              <a:t>Coefficient of thermal conductance “ λ” </a:t>
            </a:r>
            <a:r>
              <a:rPr lang="en-US" sz="2400" spc="120" dirty="0">
                <a:solidFill>
                  <a:srgbClr val="456A2C"/>
                </a:solidFill>
                <a:latin typeface="Glacial Indifference"/>
              </a:rPr>
              <a:t>, </a:t>
            </a:r>
            <a:r>
              <a:rPr lang="en-GB" sz="2400" spc="120" dirty="0">
                <a:solidFill>
                  <a:srgbClr val="456A2C"/>
                </a:solidFill>
                <a:latin typeface="Glacial Indifference"/>
              </a:rPr>
              <a:t>Thermal resistivity, Thermal resistance (R-value), Coefficient of heat transmission (U), Permeance to water vapour (</a:t>
            </a:r>
            <a:r>
              <a:rPr lang="en-GB" sz="2400" spc="120" dirty="0" err="1">
                <a:solidFill>
                  <a:srgbClr val="456A2C"/>
                </a:solidFill>
                <a:latin typeface="Glacial Indifference"/>
              </a:rPr>
              <a:t>pv</a:t>
            </a:r>
            <a:r>
              <a:rPr lang="en-GB" sz="2400" spc="120" dirty="0">
                <a:solidFill>
                  <a:srgbClr val="456A2C"/>
                </a:solidFill>
                <a:latin typeface="Glacial Indifference"/>
              </a:rPr>
              <a:t>), or Resistance to water vapour (</a:t>
            </a:r>
            <a:r>
              <a:rPr lang="en-GB" sz="2400" spc="120" dirty="0" err="1">
                <a:solidFill>
                  <a:srgbClr val="456A2C"/>
                </a:solidFill>
                <a:latin typeface="Glacial Indifference"/>
              </a:rPr>
              <a:t>rv</a:t>
            </a:r>
            <a:r>
              <a:rPr lang="en-GB" sz="2400" spc="120" dirty="0">
                <a:solidFill>
                  <a:srgbClr val="456A2C"/>
                </a:solidFill>
                <a:latin typeface="Glacial Indifference"/>
              </a:rPr>
              <a:t>).</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48619"/>
            <a:chOff x="0" y="0"/>
            <a:chExt cx="21640800" cy="1531491"/>
          </a:xfrm>
        </p:grpSpPr>
        <p:sp>
          <p:nvSpPr>
            <p:cNvPr id="5" name="TextBox 5"/>
            <p:cNvSpPr txBox="1"/>
            <p:nvPr/>
          </p:nvSpPr>
          <p:spPr>
            <a:xfrm>
              <a:off x="11497147" y="428625"/>
              <a:ext cx="10143653" cy="1102866"/>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704127"/>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THERMAL TRANSMMITTANCE PRINCIPLES</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pic>
        <p:nvPicPr>
          <p:cNvPr id="11" name="Imagen 10" descr="Imagen que contiene Icono&#10;&#10;Descripción generada automáticamente">
            <a:extLst>
              <a:ext uri="{FF2B5EF4-FFF2-40B4-BE49-F238E27FC236}">
                <a16:creationId xmlns:a16="http://schemas.microsoft.com/office/drawing/2014/main" id="{0645F602-30F5-43D8-B121-DC46D8D0AB7F}"/>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2833297" y="5086247"/>
            <a:ext cx="4775647" cy="43154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10141449" y="1014413"/>
            <a:ext cx="7117851" cy="7863444"/>
            <a:chOff x="0" y="-19050"/>
            <a:chExt cx="9490469" cy="10484595"/>
          </a:xfrm>
        </p:grpSpPr>
        <p:sp>
          <p:nvSpPr>
            <p:cNvPr id="3" name="TextBox 3"/>
            <p:cNvSpPr txBox="1"/>
            <p:nvPr/>
          </p:nvSpPr>
          <p:spPr>
            <a:xfrm>
              <a:off x="0" y="859657"/>
              <a:ext cx="9490469" cy="1395254"/>
            </a:xfrm>
            <a:prstGeom prst="rect">
              <a:avLst/>
            </a:prstGeom>
          </p:spPr>
          <p:txBody>
            <a:bodyPr lIns="0" tIns="0" rIns="0" bIns="0" rtlCol="0" anchor="t">
              <a:spAutoFit/>
            </a:bodyPr>
            <a:lstStyle/>
            <a:p>
              <a:pPr algn="just">
                <a:lnSpc>
                  <a:spcPct val="150000"/>
                </a:lnSpc>
                <a:spcAft>
                  <a:spcPts val="600"/>
                </a:spcAft>
              </a:pPr>
              <a:r>
                <a:rPr lang="en-GB" sz="2400" b="1" spc="120" dirty="0">
                  <a:solidFill>
                    <a:srgbClr val="456A2C"/>
                  </a:solidFill>
                  <a:latin typeface="Glacial Indifference"/>
                </a:rPr>
                <a:t>Thermal resistivity </a:t>
              </a:r>
              <a:r>
                <a:rPr lang="en-GB" sz="2400" spc="120" dirty="0">
                  <a:solidFill>
                    <a:srgbClr val="456A2C"/>
                  </a:solidFill>
                  <a:latin typeface="Glacial Indifference"/>
                </a:rPr>
                <a:t>is the reciprocal of the k-value (1/k)</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2914839"/>
              <a:ext cx="9490469" cy="3445389"/>
            </a:xfrm>
            <a:prstGeom prst="rect">
              <a:avLst/>
            </a:prstGeom>
          </p:spPr>
          <p:txBody>
            <a:bodyPr lIns="0" tIns="0" rIns="0" bIns="0" rtlCol="0" anchor="t">
              <a:spAutoFit/>
            </a:bodyPr>
            <a:lstStyle/>
            <a:p>
              <a:pPr algn="l">
                <a:lnSpc>
                  <a:spcPts val="3359"/>
                </a:lnSpc>
              </a:pPr>
              <a:r>
                <a:rPr lang="en-GB" sz="2400" b="1" spc="120" dirty="0">
                  <a:solidFill>
                    <a:srgbClr val="456A2C"/>
                  </a:solidFill>
                  <a:latin typeface="Glacial Indifference"/>
                </a:rPr>
                <a:t>The thermal resistance (R-value) </a:t>
              </a:r>
              <a:r>
                <a:rPr lang="en-GB" sz="2400" spc="120" dirty="0">
                  <a:solidFill>
                    <a:srgbClr val="456A2C"/>
                  </a:solidFill>
                  <a:latin typeface="Glacial Indifference"/>
                </a:rPr>
                <a:t>is the reciprocal of l (1/l) and is used for calculating the thermal resistance of any material or composite material. R-value can be defined in simple terms as the resistance that any specific material offers to the heat flow. </a:t>
              </a:r>
              <a:endParaRPr lang="en-US" sz="2400" spc="120" dirty="0">
                <a:solidFill>
                  <a:srgbClr val="456A2C"/>
                </a:solidFill>
                <a:latin typeface="Glacial Indifference"/>
              </a:endParaRPr>
            </a:p>
          </p:txBody>
        </p:sp>
        <p:sp>
          <p:nvSpPr>
            <p:cNvPr id="7" name="TextBox 7"/>
            <p:cNvSpPr txBox="1"/>
            <p:nvPr/>
          </p:nvSpPr>
          <p:spPr>
            <a:xfrm>
              <a:off x="0" y="7020156"/>
              <a:ext cx="9490469" cy="3445389"/>
            </a:xfrm>
            <a:prstGeom prst="rect">
              <a:avLst/>
            </a:prstGeom>
          </p:spPr>
          <p:txBody>
            <a:bodyPr lIns="0" tIns="0" rIns="0" bIns="0" rtlCol="0" anchor="t">
              <a:spAutoFit/>
            </a:bodyPr>
            <a:lstStyle/>
            <a:p>
              <a:pPr algn="l">
                <a:lnSpc>
                  <a:spcPts val="3359"/>
                </a:lnSpc>
              </a:pPr>
              <a:r>
                <a:rPr lang="en-GB" sz="2400" b="1" spc="120" dirty="0">
                  <a:solidFill>
                    <a:srgbClr val="456A2C"/>
                  </a:solidFill>
                  <a:latin typeface="Glacial Indifference"/>
                </a:rPr>
                <a:t>Coefficient of heat transmission (U) </a:t>
              </a:r>
              <a:r>
                <a:rPr lang="en-GB" sz="2400" spc="120" dirty="0">
                  <a:solidFill>
                    <a:srgbClr val="456A2C"/>
                  </a:solidFill>
                  <a:latin typeface="Glacial Indifference"/>
                </a:rPr>
                <a:t>designates the overall coefficient of heat transmission for any section of a material or a composite of materials. I</a:t>
              </a:r>
              <a:r>
                <a:rPr lang="en-US" sz="2400" spc="120" dirty="0">
                  <a:solidFill>
                    <a:srgbClr val="456A2C"/>
                  </a:solidFill>
                  <a:latin typeface="Glacial Indifference"/>
                </a:rPr>
                <a:t>t is inversely proportional to the value of Total Thermal Resistance (RT) of a given wall solution</a:t>
              </a: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436291"/>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Concepts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5630982"/>
            <a:chOff x="0" y="859658"/>
            <a:chExt cx="9490469" cy="599340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1701319"/>
            </a:xfrm>
            <a:prstGeom prst="rect">
              <a:avLst/>
            </a:prstGeom>
          </p:spPr>
          <p:txBody>
            <a:bodyPr lIns="0" tIns="0" rIns="0" bIns="0" rtlCol="0" anchor="t">
              <a:spAutoFit/>
            </a:bodyPr>
            <a:lstStyle/>
            <a:p>
              <a:pPr algn="l">
                <a:lnSpc>
                  <a:spcPts val="3359"/>
                </a:lnSpc>
              </a:pPr>
              <a:r>
                <a:rPr lang="en-US" sz="2400" b="1" spc="120" dirty="0">
                  <a:solidFill>
                    <a:srgbClr val="456A2C"/>
                  </a:solidFill>
                  <a:latin typeface="Glacial Indifference"/>
                </a:rPr>
                <a:t>Heat energy </a:t>
              </a:r>
              <a:r>
                <a:rPr lang="en-US" sz="2400" spc="120" dirty="0">
                  <a:solidFill>
                    <a:srgbClr val="456A2C"/>
                  </a:solidFill>
                  <a:latin typeface="Glacial Indifference"/>
                </a:rPr>
                <a:t>is </a:t>
              </a:r>
              <a:r>
                <a:rPr lang="en-GB" sz="2400" spc="120" dirty="0">
                  <a:solidFill>
                    <a:srgbClr val="456A2C"/>
                  </a:solidFill>
                  <a:latin typeface="Glacial Indifference"/>
                </a:rPr>
                <a:t>is the amount of heat (energy) needed to raise the temperature of one kg of water by one degree Celsius (°C). </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2750357"/>
            </a:xfrm>
            <a:prstGeom prst="rect">
              <a:avLst/>
            </a:prstGeom>
          </p:spPr>
          <p:txBody>
            <a:bodyPr lIns="0" tIns="0" rIns="0" bIns="0" rtlCol="0" anchor="t">
              <a:spAutoFit/>
            </a:bodyPr>
            <a:lstStyle/>
            <a:p>
              <a:pPr>
                <a:lnSpc>
                  <a:spcPts val="3359"/>
                </a:lnSpc>
              </a:pPr>
              <a:r>
                <a:rPr lang="en-US" sz="2400" b="1" spc="120" dirty="0">
                  <a:solidFill>
                    <a:srgbClr val="456A2C"/>
                  </a:solidFill>
                  <a:latin typeface="Glacial Indifference"/>
                </a:rPr>
                <a:t>Coefficient of thermal conductance </a:t>
              </a:r>
              <a:r>
                <a:rPr lang="en-GB" sz="2400" b="1" spc="120" dirty="0">
                  <a:solidFill>
                    <a:srgbClr val="456A2C"/>
                  </a:solidFill>
                  <a:latin typeface="Glacial Indifference"/>
                </a:rPr>
                <a:t>“λ” </a:t>
              </a:r>
              <a:r>
                <a:rPr lang="en-GB" sz="2400" spc="120" dirty="0">
                  <a:solidFill>
                    <a:srgbClr val="456A2C"/>
                  </a:solidFill>
                  <a:latin typeface="Glacial Indifference"/>
                </a:rPr>
                <a:t>is  defined as the amount of heat (in kcal) conducted in one hour through 1 m2 of material, with a thickness of 1 m, when the temperature drop through the material under conditions of steady heat flow is 1 °C. </a:t>
              </a:r>
              <a:r>
                <a:rPr lang="en-US" sz="2400" spc="120" dirty="0">
                  <a:solidFill>
                    <a:srgbClr val="456A2C"/>
                  </a:solidFill>
                  <a:latin typeface="Glacial Indifference"/>
                </a:rPr>
                <a:t> </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1358117"/>
            </a:xfrm>
            <a:prstGeom prst="rect">
              <a:avLst/>
            </a:prstGeom>
          </p:spPr>
          <p:txBody>
            <a:bodyPr lIns="0" tIns="0" rIns="0" bIns="0" rtlCol="0" anchor="t">
              <a:spAutoFit/>
            </a:bodyPr>
            <a:lstStyle/>
            <a:p>
              <a:pPr algn="l">
                <a:lnSpc>
                  <a:spcPts val="3359"/>
                </a:lnSpc>
              </a:pPr>
              <a:r>
                <a:rPr lang="es-ES" sz="2400" b="1" spc="120" dirty="0" err="1">
                  <a:solidFill>
                    <a:srgbClr val="456A2C"/>
                  </a:solidFill>
                  <a:latin typeface="Glacial Indifference"/>
                </a:rPr>
                <a:t>Thermal</a:t>
              </a:r>
              <a:r>
                <a:rPr lang="es-ES" sz="2400" b="1" spc="120" dirty="0">
                  <a:solidFill>
                    <a:srgbClr val="456A2C"/>
                  </a:solidFill>
                  <a:latin typeface="Glacial Indifference"/>
                </a:rPr>
                <a:t> </a:t>
              </a:r>
              <a:r>
                <a:rPr lang="es-ES" sz="2400" b="1" spc="120" dirty="0" err="1">
                  <a:solidFill>
                    <a:srgbClr val="456A2C"/>
                  </a:solidFill>
                  <a:latin typeface="Glacial Indifference"/>
                </a:rPr>
                <a:t>conductivity</a:t>
              </a:r>
              <a:r>
                <a:rPr lang="es-ES" sz="2400" b="1" spc="120" dirty="0">
                  <a:solidFill>
                    <a:srgbClr val="456A2C"/>
                  </a:solidFill>
                  <a:latin typeface="Glacial Indifference"/>
                </a:rPr>
                <a:t> (k) </a:t>
              </a:r>
              <a:r>
                <a:rPr lang="es-ES" sz="2400" b="1" spc="120" dirty="0" err="1">
                  <a:solidFill>
                    <a:srgbClr val="456A2C"/>
                  </a:solidFill>
                  <a:latin typeface="Glacial Indifference"/>
                </a:rPr>
                <a:t>or</a:t>
              </a:r>
              <a:r>
                <a:rPr lang="es-ES" sz="2400" b="1" spc="120" dirty="0">
                  <a:solidFill>
                    <a:srgbClr val="456A2C"/>
                  </a:solidFill>
                  <a:latin typeface="Glacial Indifference"/>
                </a:rPr>
                <a:t> (</a:t>
              </a:r>
              <a:r>
                <a:rPr lang="en-US" sz="2400" b="1" spc="120" dirty="0">
                  <a:solidFill>
                    <a:srgbClr val="456A2C"/>
                  </a:solidFill>
                  <a:latin typeface="Glacial Indifference"/>
                </a:rPr>
                <a:t>λ</a:t>
              </a:r>
              <a:r>
                <a:rPr lang="es-ES" sz="2400" b="1" spc="120" dirty="0">
                  <a:solidFill>
                    <a:srgbClr val="456A2C"/>
                  </a:solidFill>
                  <a:latin typeface="Glacial Indifference"/>
                </a:rPr>
                <a:t>) </a:t>
              </a:r>
              <a:r>
                <a:rPr lang="en-GB" sz="2400" spc="120" dirty="0">
                  <a:solidFill>
                    <a:srgbClr val="456A2C"/>
                  </a:solidFill>
                  <a:latin typeface="Glacial Indifference"/>
                </a:rPr>
                <a:t>is a measure of the capacity of a material to conduct heat through its mass.</a:t>
              </a:r>
              <a:r>
                <a:rPr lang="es-ES" sz="2400" spc="120" dirty="0">
                  <a:solidFill>
                    <a:srgbClr val="456A2C"/>
                  </a:solidFill>
                  <a:latin typeface="Glacial Indifference"/>
                </a:rPr>
                <a:t> </a:t>
              </a:r>
              <a:endParaRPr lang="en-U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C17309EA-4BE5-4815-9F3F-18D48FFEB5CC}"/>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9402959"/>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The control of thermal transmittance of the chosen materials for the project is crucial in order to ensure the minimum heat loss through the building enclosures.</a:t>
            </a:r>
            <a:endParaRPr lang="es-ES" sz="2400" spc="120" dirty="0">
              <a:solidFill>
                <a:srgbClr val="456A2C"/>
              </a:solidFill>
              <a:latin typeface="Glacial Indifference"/>
            </a:endParaRPr>
          </a:p>
          <a:p>
            <a:pPr algn="just">
              <a:lnSpc>
                <a:spcPts val="3359"/>
              </a:lnSpc>
              <a:spcAft>
                <a:spcPts val="600"/>
              </a:spcAft>
            </a:pPr>
            <a:r>
              <a:rPr lang="en-US" sz="2400" spc="120" dirty="0">
                <a:solidFill>
                  <a:srgbClr val="456A2C"/>
                </a:solidFill>
                <a:latin typeface="Glacial Indifference"/>
              </a:rPr>
              <a:t>Thermal insulation is defined as the reduction of heat transfer (the transfer of thermal energy between objects of differing temperature) between objects in thermal contact. </a:t>
            </a:r>
            <a:endParaRPr lang="es-ES" sz="2400" spc="120" dirty="0">
              <a:solidFill>
                <a:srgbClr val="456A2C"/>
              </a:solidFill>
              <a:latin typeface="Glacial Indifference"/>
            </a:endParaRPr>
          </a:p>
          <a:p>
            <a:pPr algn="just">
              <a:lnSpc>
                <a:spcPts val="3359"/>
              </a:lnSpc>
              <a:spcAft>
                <a:spcPts val="600"/>
              </a:spcAft>
            </a:pPr>
            <a:r>
              <a:rPr lang="en-US" sz="2400" spc="120" dirty="0">
                <a:solidFill>
                  <a:srgbClr val="456A2C"/>
                </a:solidFill>
                <a:latin typeface="Glacial Indifference"/>
              </a:rPr>
              <a:t>For that reason, aside of using the best constructive system, the choice of an adequate insulation and its adequate disposition is one of the most important topics to reach the lowest heat losses.</a:t>
            </a:r>
          </a:p>
          <a:p>
            <a:pPr algn="just">
              <a:lnSpc>
                <a:spcPts val="3359"/>
              </a:lnSpc>
              <a:spcAft>
                <a:spcPts val="600"/>
              </a:spcAft>
            </a:pPr>
            <a:r>
              <a:rPr lang="en-US" sz="2400" spc="120" dirty="0">
                <a:solidFill>
                  <a:srgbClr val="456A2C"/>
                </a:solidFill>
                <a:latin typeface="Glacial Indifference"/>
              </a:rPr>
              <a:t>All insulation materials can be listed in two groups: Organic and Inorganic materials, being this second one the most used, and the organic the most friendly with the environment</a:t>
            </a: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48619"/>
            <a:chOff x="0" y="0"/>
            <a:chExt cx="21640800" cy="1531491"/>
          </a:xfrm>
        </p:grpSpPr>
        <p:sp>
          <p:nvSpPr>
            <p:cNvPr id="5" name="TextBox 5"/>
            <p:cNvSpPr txBox="1"/>
            <p:nvPr/>
          </p:nvSpPr>
          <p:spPr>
            <a:xfrm>
              <a:off x="11497147" y="428625"/>
              <a:ext cx="10143653" cy="1102866"/>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5704127"/>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THERMAL </a:t>
              </a:r>
              <a:r>
                <a:rPr lang="es-ES" sz="5400" spc="150" dirty="0">
                  <a:solidFill>
                    <a:srgbClr val="FEFFF8"/>
                  </a:solidFill>
                  <a:latin typeface="Glacial Indifference Bold"/>
                </a:rPr>
                <a:t>INSULATION MATERIALS</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00094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912591"/>
            <a:ext cx="7117851" cy="6747779"/>
            <a:chOff x="0" y="-154812"/>
            <a:chExt cx="9490469" cy="8997040"/>
          </a:xfrm>
        </p:grpSpPr>
        <p:sp>
          <p:nvSpPr>
            <p:cNvPr id="5" name="TextBox 5"/>
            <p:cNvSpPr txBox="1"/>
            <p:nvPr/>
          </p:nvSpPr>
          <p:spPr>
            <a:xfrm>
              <a:off x="0" y="-154812"/>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Celulose</a:t>
              </a:r>
              <a:r>
                <a:rPr lang="en-GB" sz="2400" spc="120" dirty="0">
                  <a:solidFill>
                    <a:srgbClr val="456A2C"/>
                  </a:solidFill>
                  <a:latin typeface="Glacial Indifference"/>
                </a:rPr>
                <a:t> / Paper fibres</a:t>
              </a:r>
              <a:endParaRPr lang="en-US" sz="2400" spc="120" dirty="0">
                <a:solidFill>
                  <a:srgbClr val="456A2C"/>
                </a:solidFill>
                <a:latin typeface="Glacial Indifference"/>
              </a:endParaRPr>
            </a:p>
          </p:txBody>
        </p:sp>
        <p:sp>
          <p:nvSpPr>
            <p:cNvPr id="20" name="TextBox 5">
              <a:extLst>
                <a:ext uri="{FF2B5EF4-FFF2-40B4-BE49-F238E27FC236}">
                  <a16:creationId xmlns:a16="http://schemas.microsoft.com/office/drawing/2014/main" id="{2E741294-59A7-4235-A19D-769F89FF5FBD}"/>
                </a:ext>
              </a:extLst>
            </p:cNvPr>
            <p:cNvSpPr txBox="1"/>
            <p:nvPr/>
          </p:nvSpPr>
          <p:spPr>
            <a:xfrm>
              <a:off x="0" y="2755637"/>
              <a:ext cx="9490469" cy="538609"/>
            </a:xfrm>
            <a:prstGeom prst="rect">
              <a:avLst/>
            </a:prstGeom>
          </p:spPr>
          <p:txBody>
            <a:bodyPr lIns="0" tIns="0" rIns="0" bIns="0" rtlCol="0" anchor="t">
              <a:spAutoFit/>
            </a:bodyPr>
            <a:lstStyle/>
            <a:p>
              <a:pPr>
                <a:lnSpc>
                  <a:spcPts val="3359"/>
                </a:lnSpc>
              </a:pPr>
              <a:r>
                <a:rPr lang="en-GB" sz="2400" spc="120" dirty="0" err="1">
                  <a:solidFill>
                    <a:srgbClr val="456A2C"/>
                  </a:solidFill>
                  <a:latin typeface="Glacial Indifference"/>
                </a:rPr>
                <a:t>Sheepwool</a:t>
              </a:r>
              <a:endParaRPr lang="en-US" sz="2400" spc="120" dirty="0">
                <a:solidFill>
                  <a:srgbClr val="456A2C"/>
                </a:solidFill>
                <a:latin typeface="Glacial Indifference"/>
              </a:endParaRPr>
            </a:p>
          </p:txBody>
        </p:sp>
        <p:sp>
          <p:nvSpPr>
            <p:cNvPr id="22" name="TextBox 5">
              <a:extLst>
                <a:ext uri="{FF2B5EF4-FFF2-40B4-BE49-F238E27FC236}">
                  <a16:creationId xmlns:a16="http://schemas.microsoft.com/office/drawing/2014/main" id="{A88E0ADE-BDA9-40CD-A1D2-8E35DD7812C0}"/>
                </a:ext>
              </a:extLst>
            </p:cNvPr>
            <p:cNvSpPr txBox="1"/>
            <p:nvPr/>
          </p:nvSpPr>
          <p:spPr>
            <a:xfrm>
              <a:off x="0" y="5549150"/>
              <a:ext cx="9490469" cy="538609"/>
            </a:xfrm>
            <a:prstGeom prst="rect">
              <a:avLst/>
            </a:prstGeom>
          </p:spPr>
          <p:txBody>
            <a:bodyPr lIns="0" tIns="0" rIns="0" bIns="0" rtlCol="0" anchor="t">
              <a:spAutoFit/>
            </a:bodyPr>
            <a:lstStyle/>
            <a:p>
              <a:pPr>
                <a:lnSpc>
                  <a:spcPts val="3359"/>
                </a:lnSpc>
              </a:pPr>
              <a:r>
                <a:rPr lang="en-GB" sz="2400" spc="120" dirty="0">
                  <a:solidFill>
                    <a:srgbClr val="456A2C"/>
                  </a:solidFill>
                  <a:latin typeface="Glacial Indifference"/>
                </a:rPr>
                <a:t>Natural cork</a:t>
              </a:r>
              <a:endParaRPr lang="en-US" sz="2400" spc="120" dirty="0">
                <a:solidFill>
                  <a:srgbClr val="456A2C"/>
                </a:solidFill>
                <a:latin typeface="Glacial Indifference"/>
              </a:endParaRPr>
            </a:p>
          </p:txBody>
        </p:sp>
        <p:sp>
          <p:nvSpPr>
            <p:cNvPr id="25" name="TextBox 5">
              <a:extLst>
                <a:ext uri="{FF2B5EF4-FFF2-40B4-BE49-F238E27FC236}">
                  <a16:creationId xmlns:a16="http://schemas.microsoft.com/office/drawing/2014/main" id="{EFDD2AD5-357A-487B-BA6F-33AF6DF72C86}"/>
                </a:ext>
              </a:extLst>
            </p:cNvPr>
            <p:cNvSpPr txBox="1"/>
            <p:nvPr/>
          </p:nvSpPr>
          <p:spPr>
            <a:xfrm>
              <a:off x="0" y="8303619"/>
              <a:ext cx="9490469" cy="538609"/>
            </a:xfrm>
            <a:prstGeom prst="rect">
              <a:avLst/>
            </a:prstGeom>
          </p:spPr>
          <p:txBody>
            <a:bodyPr lIns="0" tIns="0" rIns="0" bIns="0" rtlCol="0" anchor="t">
              <a:spAutoFit/>
            </a:bodyPr>
            <a:lstStyle/>
            <a:p>
              <a:pPr>
                <a:lnSpc>
                  <a:spcPts val="3359"/>
                </a:lnSpc>
              </a:pPr>
              <a:r>
                <a:rPr lang="en-GB" sz="2400" spc="120" dirty="0">
                  <a:solidFill>
                    <a:srgbClr val="456A2C"/>
                  </a:solidFill>
                  <a:latin typeface="Glacial Indifference"/>
                </a:rPr>
                <a:t>Hemp Insulation</a:t>
              </a: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457201" y="945831"/>
              <a:ext cx="10363200" cy="3452538"/>
            </a:xfrm>
            <a:prstGeom prst="rect">
              <a:avLst/>
            </a:prstGeom>
            <a:grpFill/>
          </p:spPr>
          <p:txBody>
            <a:bodyPr wrap="square" lIns="0" tIns="0" rIns="0" bIns="0" rtlCol="0" anchor="t">
              <a:spAutoFit/>
            </a:bodyPr>
            <a:lstStyle/>
            <a:p>
              <a:pPr algn="l">
                <a:lnSpc>
                  <a:spcPts val="8370"/>
                </a:lnSpc>
              </a:pPr>
              <a:r>
                <a:rPr lang="en-US" sz="5800" spc="310" dirty="0">
                  <a:solidFill>
                    <a:srgbClr val="FEFFF8"/>
                  </a:solidFill>
                  <a:latin typeface="League Spartan"/>
                </a:rPr>
                <a:t>Natural Insulation materials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3450898"/>
            <a:chOff x="0" y="859658"/>
            <a:chExt cx="9490469" cy="3673008"/>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750357"/>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Some of the most eco-friendly materials with as good insulating properties as the most commonly used are cellulose, sheep natural wool, wood fiber or even natural cork. These insulations are becoming popular due to their nice insulation properties:</a:t>
              </a: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429957"/>
            </a:xfrm>
            <a:prstGeom prst="rect">
              <a:avLst/>
            </a:prstGeom>
          </p:spPr>
          <p:txBody>
            <a:bodyPr lIns="0" tIns="0" rIns="0" bIns="0" rtlCol="0" anchor="t">
              <a:spAutoFit/>
            </a:bodyPr>
            <a:lstStyle/>
            <a:p>
              <a:pPr>
                <a:lnSpc>
                  <a:spcPts val="3359"/>
                </a:lnSpc>
              </a:pPr>
              <a:r>
                <a:rPr lang="en-GB" sz="2400" spc="120" dirty="0">
                  <a:solidFill>
                    <a:srgbClr val="456A2C"/>
                  </a:solidFill>
                  <a:latin typeface="Glacial Indifference"/>
                </a:rPr>
                <a:t>Wood fibre insulation.</a:t>
              </a: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pic>
        <p:nvPicPr>
          <p:cNvPr id="8" name="Imagen 7" descr="Un sándwich partido a la mitad&#10;&#10;Descripción generada automáticamente">
            <a:extLst>
              <a:ext uri="{FF2B5EF4-FFF2-40B4-BE49-F238E27FC236}">
                <a16:creationId xmlns:a16="http://schemas.microsoft.com/office/drawing/2014/main" id="{8B727AFF-4B60-41C8-9BF1-9343E8D6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45" y="6438900"/>
            <a:ext cx="3016907" cy="2386727"/>
          </a:xfrm>
          <a:prstGeom prst="rect">
            <a:avLst/>
          </a:prstGeom>
        </p:spPr>
      </p:pic>
      <p:pic>
        <p:nvPicPr>
          <p:cNvPr id="17" name="Imagen 16" descr="Imagen en blanco y negro&#10;&#10;Descripción generada automáticamente con confianza media">
            <a:extLst>
              <a:ext uri="{FF2B5EF4-FFF2-40B4-BE49-F238E27FC236}">
                <a16:creationId xmlns:a16="http://schemas.microsoft.com/office/drawing/2014/main" id="{CB0708EF-3ADC-49C7-A856-77AD1DF07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8290" y="772400"/>
            <a:ext cx="3626150" cy="2251636"/>
          </a:xfrm>
          <a:prstGeom prst="rect">
            <a:avLst/>
          </a:prstGeom>
        </p:spPr>
      </p:pic>
      <p:pic>
        <p:nvPicPr>
          <p:cNvPr id="21" name="Imagen 20" descr="Imagen que contiene tabla, alimentos, comida, sándwich&#10;&#10;Descripción generada automáticamente">
            <a:extLst>
              <a:ext uri="{FF2B5EF4-FFF2-40B4-BE49-F238E27FC236}">
                <a16:creationId xmlns:a16="http://schemas.microsoft.com/office/drawing/2014/main" id="{FEAA4480-68E6-4BE3-8E0A-6FD64BCC57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88251" y="2911975"/>
            <a:ext cx="2939078" cy="2325155"/>
          </a:xfrm>
          <a:prstGeom prst="rect">
            <a:avLst/>
          </a:prstGeom>
        </p:spPr>
      </p:pic>
      <p:pic>
        <p:nvPicPr>
          <p:cNvPr id="24" name="Imagen 23" descr="Imagen que contiene edificio, material de construcción, pieza, pastel&#10;&#10;Descripción generada automáticamente">
            <a:extLst>
              <a:ext uri="{FF2B5EF4-FFF2-40B4-BE49-F238E27FC236}">
                <a16:creationId xmlns:a16="http://schemas.microsoft.com/office/drawing/2014/main" id="{BCAE97B8-D51B-43AD-B659-7C19670D3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4293" y="5276240"/>
            <a:ext cx="2752487" cy="2177540"/>
          </a:xfrm>
          <a:prstGeom prst="rect">
            <a:avLst/>
          </a:prstGeom>
        </p:spPr>
      </p:pic>
      <p:pic>
        <p:nvPicPr>
          <p:cNvPr id="26" name="Imagen 25" descr="Imagen que contiene edificio, tabla, ladrillo, banca&#10;&#10;Descripción generada automáticamente">
            <a:extLst>
              <a:ext uri="{FF2B5EF4-FFF2-40B4-BE49-F238E27FC236}">
                <a16:creationId xmlns:a16="http://schemas.microsoft.com/office/drawing/2014/main" id="{BB17B589-F61E-4B7E-AB49-4351E600DA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0836" y="7126546"/>
            <a:ext cx="2879399" cy="2277942"/>
          </a:xfrm>
          <a:prstGeom prst="rect">
            <a:avLst/>
          </a:prstGeom>
        </p:spPr>
      </p:pic>
      <p:sp>
        <p:nvSpPr>
          <p:cNvPr id="27" name="TextBox 5">
            <a:extLst>
              <a:ext uri="{FF2B5EF4-FFF2-40B4-BE49-F238E27FC236}">
                <a16:creationId xmlns:a16="http://schemas.microsoft.com/office/drawing/2014/main" id="{22EC1337-4AFF-4352-94EE-43F51484715A}"/>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117735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13157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Benefits of natural insulations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ADAPTABILITY</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Most of the organic insulation elements are not rigid, which provides great versatility and adaptability to the surfaces to cover.</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011321"/>
            <a:chOff x="0" y="-19050"/>
            <a:chExt cx="9013889" cy="2681760"/>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SUSTAINABILITY</a:t>
              </a:r>
            </a:p>
          </p:txBody>
        </p:sp>
        <p:sp>
          <p:nvSpPr>
            <p:cNvPr id="10" name="TextBox 10"/>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Ecological insulations made from organic and natural materials, with very low energetic requirements for its production.</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INSULATION PROPERTIES</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The thermal conductivity (</a:t>
              </a:r>
              <a:r>
                <a:rPr lang="es-ES" sz="2400" b="1" spc="120" dirty="0">
                  <a:solidFill>
                    <a:srgbClr val="456A2C"/>
                  </a:solidFill>
                  <a:latin typeface="Glacial Indifference"/>
                </a:rPr>
                <a:t>λ</a:t>
              </a:r>
              <a:r>
                <a:rPr lang="en-GB" sz="2400" spc="120" dirty="0">
                  <a:solidFill>
                    <a:srgbClr val="456A2C"/>
                  </a:solidFill>
                  <a:latin typeface="Glacial Indifference"/>
                </a:rPr>
                <a:t>)</a:t>
              </a:r>
              <a:r>
                <a:rPr lang="en-US" sz="2400" spc="120" dirty="0">
                  <a:solidFill>
                    <a:srgbClr val="456A2C"/>
                  </a:solidFill>
                  <a:latin typeface="Glacial Indifference"/>
                </a:rPr>
                <a:t> of most of organic insulations is below 0.04 W/(</a:t>
              </a:r>
              <a:r>
                <a:rPr lang="en-US" sz="2400" spc="120" dirty="0" err="1">
                  <a:solidFill>
                    <a:srgbClr val="456A2C"/>
                  </a:solidFill>
                  <a:latin typeface="Glacial Indifference"/>
                </a:rPr>
                <a:t>m·K</a:t>
              </a:r>
              <a:r>
                <a:rPr lang="en-US" sz="2400" spc="120" dirty="0">
                  <a:solidFill>
                    <a:srgbClr val="456A2C"/>
                  </a:solidFill>
                  <a:latin typeface="Glacial Indifference"/>
                </a:rPr>
                <a:t>), which is a great feature.</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1321"/>
            <a:chOff x="0" y="-19050"/>
            <a:chExt cx="9013889" cy="2681760"/>
          </a:xfrm>
        </p:grpSpPr>
        <p:sp>
          <p:nvSpPr>
            <p:cNvPr id="17" name="TextBox 17"/>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HYGROSCOPIC PROPERTIES</a:t>
              </a:r>
            </a:p>
          </p:txBody>
        </p:sp>
        <p:sp>
          <p:nvSpPr>
            <p:cNvPr id="18" name="TextBox 18"/>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Most of natural organic insulations present good hygroscopic properties, regulating the humidity levels inside buildings.</a:t>
              </a: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07980E8C-EDC4-4597-934E-F1439949B9BC}"/>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5683992"/>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Thermal bridges are sensible parts of the building where there is a variation in the uniformity of the construction. This variation can be caused by a different thickness of the enclosure or the characteristics of the materials used, the penetration of constructive elements with varying conductive properties or the difference between external and internal area, (like walls , floors or roofs). </a:t>
            </a:r>
            <a:endParaRPr lang="es-ES" sz="2400" spc="120" dirty="0">
              <a:solidFill>
                <a:srgbClr val="456A2C"/>
              </a:solidFill>
              <a:latin typeface="Glacial Indifference"/>
            </a:endParaRPr>
          </a:p>
          <a:p>
            <a:pPr>
              <a:lnSpc>
                <a:spcPts val="3359"/>
              </a:lnSpc>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1148619"/>
            <a:chOff x="0" y="0"/>
            <a:chExt cx="21640800" cy="1531491"/>
          </a:xfrm>
        </p:grpSpPr>
        <p:sp>
          <p:nvSpPr>
            <p:cNvPr id="5" name="TextBox 5"/>
            <p:cNvSpPr txBox="1"/>
            <p:nvPr/>
          </p:nvSpPr>
          <p:spPr>
            <a:xfrm>
              <a:off x="11497147" y="428625"/>
              <a:ext cx="10143653" cy="1102866"/>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67836"/>
            </a:xfrm>
            <a:prstGeom prst="rect">
              <a:avLst/>
            </a:prstGeom>
          </p:spPr>
          <p:txBody>
            <a:bodyPr lIns="0" tIns="0" rIns="0" bIns="0" rtlCol="0" anchor="t">
              <a:spAutoFit/>
            </a:bodyPr>
            <a:lstStyle/>
            <a:p>
              <a:pPr>
                <a:lnSpc>
                  <a:spcPts val="8370"/>
                </a:lnSpc>
              </a:pPr>
              <a:r>
                <a:rPr lang="en-GB" sz="5400" spc="150" dirty="0">
                  <a:solidFill>
                    <a:srgbClr val="FEFFF8"/>
                  </a:solidFill>
                  <a:latin typeface="Glacial Indifference Bold"/>
                </a:rPr>
                <a:t>THERMAL </a:t>
              </a:r>
            </a:p>
            <a:p>
              <a:pPr>
                <a:lnSpc>
                  <a:spcPts val="8370"/>
                </a:lnSpc>
              </a:pPr>
              <a:r>
                <a:rPr lang="es-ES" sz="5400" spc="150" dirty="0">
                  <a:solidFill>
                    <a:srgbClr val="FEFFF8"/>
                  </a:solidFill>
                  <a:latin typeface="Glacial Indifference Bold"/>
                </a:rPr>
                <a:t>BRIDGES</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8</a:t>
            </a:fld>
            <a:endParaRPr lang="en-US" sz="2400" spc="120" dirty="0">
              <a:solidFill>
                <a:srgbClr val="D9D9D9"/>
              </a:solidFill>
              <a:latin typeface="Glacial Indifference"/>
            </a:endParaRPr>
          </a:p>
        </p:txBody>
      </p:sp>
      <p:pic>
        <p:nvPicPr>
          <p:cNvPr id="11" name="Imagen 10">
            <a:extLst>
              <a:ext uri="{FF2B5EF4-FFF2-40B4-BE49-F238E27FC236}">
                <a16:creationId xmlns:a16="http://schemas.microsoft.com/office/drawing/2014/main" id="{BF07D326-701B-42D7-A445-C87683121E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5392383"/>
            <a:ext cx="5681443" cy="3157898"/>
          </a:xfrm>
          <a:prstGeom prst="rect">
            <a:avLst/>
          </a:prstGeom>
          <a:noFill/>
          <a:ln>
            <a:noFill/>
          </a:ln>
        </p:spPr>
      </p:pic>
    </p:spTree>
    <p:extLst>
      <p:ext uri="{BB962C8B-B14F-4D97-AF65-F5344CB8AC3E}">
        <p14:creationId xmlns:p14="http://schemas.microsoft.com/office/powerpoint/2010/main" val="869031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41449" y="1014413"/>
            <a:ext cx="7117851" cy="7235517"/>
            <a:chOff x="0" y="-19050"/>
            <a:chExt cx="9490469" cy="9647361"/>
          </a:xfrm>
        </p:grpSpPr>
        <p:sp>
          <p:nvSpPr>
            <p:cNvPr id="3" name="TextBox 3"/>
            <p:cNvSpPr txBox="1"/>
            <p:nvPr/>
          </p:nvSpPr>
          <p:spPr>
            <a:xfrm>
              <a:off x="0" y="1181007"/>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Front slab in façades</a:t>
              </a:r>
              <a:endParaRPr lang="es-ES" sz="2400" spc="120" dirty="0">
                <a:solidFill>
                  <a:srgbClr val="456A2C"/>
                </a:solidFill>
                <a:latin typeface="Glacial Indifference"/>
              </a:endParaRPr>
            </a:p>
          </p:txBody>
        </p:sp>
        <p:sp>
          <p:nvSpPr>
            <p:cNvPr id="4" name="TextBox 4"/>
            <p:cNvSpPr txBox="1"/>
            <p:nvPr/>
          </p:nvSpPr>
          <p:spPr>
            <a:xfrm>
              <a:off x="0" y="-19050"/>
              <a:ext cx="9490469" cy="689610"/>
            </a:xfrm>
            <a:prstGeom prst="rect">
              <a:avLst/>
            </a:prstGeom>
          </p:spPr>
          <p:txBody>
            <a:bodyPr lIns="0" tIns="0" rIns="0" bIns="0" rtlCol="0" anchor="t">
              <a:spAutoFit/>
            </a:bodyPr>
            <a:lstStyle/>
            <a:p>
              <a:pPr algn="l">
                <a:lnSpc>
                  <a:spcPts val="4125"/>
                </a:lnSpc>
              </a:pPr>
              <a:r>
                <a:rPr lang="en-US" sz="3300" spc="165">
                  <a:solidFill>
                    <a:srgbClr val="FEFFF8"/>
                  </a:solidFill>
                  <a:latin typeface="Glacial Indifference"/>
                </a:rPr>
                <a:t>SAFETY RULES AND REGULATIONS</a:t>
              </a:r>
            </a:p>
          </p:txBody>
        </p:sp>
        <p:sp>
          <p:nvSpPr>
            <p:cNvPr id="5" name="TextBox 5"/>
            <p:cNvSpPr txBox="1"/>
            <p:nvPr/>
          </p:nvSpPr>
          <p:spPr>
            <a:xfrm>
              <a:off x="0" y="3078980"/>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Joints between facades and roofs</a:t>
              </a:r>
            </a:p>
          </p:txBody>
        </p:sp>
        <p:sp>
          <p:nvSpPr>
            <p:cNvPr id="20" name="TextBox 5">
              <a:extLst>
                <a:ext uri="{FF2B5EF4-FFF2-40B4-BE49-F238E27FC236}">
                  <a16:creationId xmlns:a16="http://schemas.microsoft.com/office/drawing/2014/main" id="{EE9F6334-7F42-4DF4-A473-BD2F84A034CC}"/>
                </a:ext>
              </a:extLst>
            </p:cNvPr>
            <p:cNvSpPr txBox="1"/>
            <p:nvPr/>
          </p:nvSpPr>
          <p:spPr>
            <a:xfrm>
              <a:off x="0" y="5061761"/>
              <a:ext cx="9490469" cy="1119966"/>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Joints between facades and enclosures in contact with soil</a:t>
              </a:r>
            </a:p>
          </p:txBody>
        </p:sp>
        <p:sp>
          <p:nvSpPr>
            <p:cNvPr id="22" name="TextBox 5">
              <a:extLst>
                <a:ext uri="{FF2B5EF4-FFF2-40B4-BE49-F238E27FC236}">
                  <a16:creationId xmlns:a16="http://schemas.microsoft.com/office/drawing/2014/main" id="{C0F5D0AD-544E-4E4C-918A-44D58531B8D5}"/>
                </a:ext>
              </a:extLst>
            </p:cNvPr>
            <p:cNvSpPr txBox="1"/>
            <p:nvPr/>
          </p:nvSpPr>
          <p:spPr>
            <a:xfrm>
              <a:off x="0" y="7106920"/>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Joints of the façade with slab</a:t>
              </a:r>
            </a:p>
          </p:txBody>
        </p:sp>
        <p:sp>
          <p:nvSpPr>
            <p:cNvPr id="24" name="TextBox 5">
              <a:extLst>
                <a:ext uri="{FF2B5EF4-FFF2-40B4-BE49-F238E27FC236}">
                  <a16:creationId xmlns:a16="http://schemas.microsoft.com/office/drawing/2014/main" id="{5543CBA5-C05C-4B9F-94EE-5721DA73A309}"/>
                </a:ext>
              </a:extLst>
            </p:cNvPr>
            <p:cNvSpPr txBox="1"/>
            <p:nvPr/>
          </p:nvSpPr>
          <p:spPr>
            <a:xfrm>
              <a:off x="0" y="9089701"/>
              <a:ext cx="9490469" cy="538610"/>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Joint of the façade with underground walls.</a:t>
              </a:r>
              <a:endParaRPr lang="es-E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694973"/>
              <a:ext cx="9216551" cy="1713668"/>
            </a:xfrm>
            <a:prstGeom prst="rect">
              <a:avLst/>
            </a:prstGeom>
            <a:grpFill/>
          </p:spPr>
          <p:txBody>
            <a:bodyPr lIns="0" tIns="0" rIns="0" bIns="0" rtlCol="0" anchor="t">
              <a:spAutoFit/>
            </a:bodyPr>
            <a:lstStyle/>
            <a:p>
              <a:pPr algn="l">
                <a:lnSpc>
                  <a:spcPts val="8370"/>
                </a:lnSpc>
              </a:pPr>
              <a:r>
                <a:rPr lang="en-US" sz="6200" spc="310" dirty="0">
                  <a:solidFill>
                    <a:srgbClr val="FEFFF8"/>
                  </a:solidFill>
                  <a:latin typeface="League Spartan"/>
                </a:rPr>
                <a:t>Weak Points</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117851" cy="4869369"/>
            <a:chOff x="0" y="859658"/>
            <a:chExt cx="9490469" cy="5182776"/>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894037"/>
            </a:xfrm>
            <a:prstGeom prst="rect">
              <a:avLst/>
            </a:prstGeom>
          </p:spPr>
          <p:txBody>
            <a:bodyPr lIns="0" tIns="0" rIns="0" bIns="0" rtlCol="0" anchor="t">
              <a:spAutoFit/>
            </a:bodyPr>
            <a:lstStyle/>
            <a:p>
              <a:pPr algn="l">
                <a:lnSpc>
                  <a:spcPts val="3359"/>
                </a:lnSpc>
              </a:pPr>
              <a:r>
                <a:rPr lang="es-ES" sz="2400" spc="120" dirty="0">
                  <a:solidFill>
                    <a:srgbClr val="456A2C"/>
                  </a:solidFill>
                  <a:latin typeface="Glacial Indifference"/>
                </a:rPr>
                <a:t>- </a:t>
              </a:r>
              <a:r>
                <a:rPr lang="es-ES" sz="2400" spc="120" dirty="0" err="1">
                  <a:solidFill>
                    <a:srgbClr val="456A2C"/>
                  </a:solidFill>
                  <a:latin typeface="Glacial Indifference"/>
                </a:rPr>
                <a:t>Pillars</a:t>
              </a:r>
              <a:r>
                <a:rPr lang="es-ES" sz="2400" spc="120" dirty="0">
                  <a:solidFill>
                    <a:srgbClr val="456A2C"/>
                  </a:solidFill>
                  <a:latin typeface="Glacial Indifference"/>
                </a:rPr>
                <a:t> </a:t>
              </a:r>
              <a:r>
                <a:rPr lang="es-ES" sz="2400" spc="120" dirty="0" err="1">
                  <a:solidFill>
                    <a:srgbClr val="456A2C"/>
                  </a:solidFill>
                  <a:latin typeface="Glacial Indifference"/>
                </a:rPr>
                <a:t>Integrated</a:t>
              </a:r>
              <a:r>
                <a:rPr lang="es-ES" sz="2400" spc="120" dirty="0">
                  <a:solidFill>
                    <a:srgbClr val="456A2C"/>
                  </a:solidFill>
                  <a:latin typeface="Glacial Indifference"/>
                </a:rPr>
                <a:t> in </a:t>
              </a:r>
              <a:r>
                <a:rPr lang="es-ES" sz="2400" spc="120" dirty="0" err="1">
                  <a:solidFill>
                    <a:srgbClr val="456A2C"/>
                  </a:solidFill>
                  <a:latin typeface="Glacial Indifference"/>
                </a:rPr>
                <a:t>the</a:t>
              </a:r>
              <a:r>
                <a:rPr lang="es-ES" sz="2400" spc="120" dirty="0">
                  <a:solidFill>
                    <a:srgbClr val="456A2C"/>
                  </a:solidFill>
                  <a:latin typeface="Glacial Indifference"/>
                </a:rPr>
                <a:t> </a:t>
              </a:r>
              <a:r>
                <a:rPr lang="es-ES" sz="2400" spc="120" dirty="0" err="1">
                  <a:solidFill>
                    <a:srgbClr val="456A2C"/>
                  </a:solidFill>
                  <a:latin typeface="Glacial Indifference"/>
                </a:rPr>
                <a:t>enclosure</a:t>
              </a:r>
              <a:r>
                <a:rPr lang="es-ES" sz="2400" spc="120" dirty="0">
                  <a:solidFill>
                    <a:srgbClr val="456A2C"/>
                  </a:solidFill>
                  <a:latin typeface="Glacial Indifference"/>
                </a:rPr>
                <a:t> </a:t>
              </a:r>
              <a:r>
                <a:rPr lang="es-ES" sz="2400" spc="120" dirty="0" err="1">
                  <a:solidFill>
                    <a:srgbClr val="456A2C"/>
                  </a:solidFill>
                  <a:latin typeface="Glacial Indifference"/>
                </a:rPr>
                <a:t>of</a:t>
              </a:r>
              <a:r>
                <a:rPr lang="es-ES" sz="2400" spc="120" dirty="0">
                  <a:solidFill>
                    <a:srgbClr val="456A2C"/>
                  </a:solidFill>
                  <a:latin typeface="Glacial Indifference"/>
                </a:rPr>
                <a:t> </a:t>
              </a:r>
              <a:r>
                <a:rPr lang="es-ES" sz="2400" spc="120" dirty="0" err="1">
                  <a:solidFill>
                    <a:srgbClr val="456A2C"/>
                  </a:solidFill>
                  <a:latin typeface="Glacial Indifference"/>
                </a:rPr>
                <a:t>the</a:t>
              </a:r>
              <a:r>
                <a:rPr lang="es-ES" sz="2400" spc="120" dirty="0">
                  <a:solidFill>
                    <a:srgbClr val="456A2C"/>
                  </a:solidFill>
                  <a:latin typeface="Glacial Indifference"/>
                </a:rPr>
                <a:t> </a:t>
              </a:r>
              <a:r>
                <a:rPr lang="es-ES" sz="2400" spc="120" dirty="0" err="1">
                  <a:solidFill>
                    <a:srgbClr val="456A2C"/>
                  </a:solidFill>
                  <a:latin typeface="Glacial Indifference"/>
                </a:rPr>
                <a:t>facade</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009578"/>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n-US" sz="2400" spc="120" dirty="0">
                  <a:solidFill>
                    <a:srgbClr val="456A2C"/>
                  </a:solidFill>
                  <a:latin typeface="Glacial Indifference"/>
                </a:rPr>
                <a:t>Blind boxes</a:t>
              </a:r>
              <a:endParaRPr lang="es-ES" sz="2400" spc="120" dirty="0">
                <a:solidFill>
                  <a:srgbClr val="456A2C"/>
                </a:solidFill>
                <a:latin typeface="Glacial Indifference"/>
              </a:endParaRPr>
            </a:p>
          </p:txBody>
        </p:sp>
        <p:sp>
          <p:nvSpPr>
            <p:cNvPr id="21" name="TextBox 3">
              <a:extLst>
                <a:ext uri="{FF2B5EF4-FFF2-40B4-BE49-F238E27FC236}">
                  <a16:creationId xmlns:a16="http://schemas.microsoft.com/office/drawing/2014/main" id="{5EF667D9-9D3D-4C5D-9367-B05D3EE7B19C}"/>
                </a:ext>
              </a:extLst>
            </p:cNvPr>
            <p:cNvSpPr txBox="1"/>
            <p:nvPr/>
          </p:nvSpPr>
          <p:spPr>
            <a:xfrm>
              <a:off x="0" y="2432667"/>
              <a:ext cx="9490469" cy="429957"/>
            </a:xfrm>
            <a:prstGeom prst="rect">
              <a:avLst/>
            </a:prstGeom>
          </p:spPr>
          <p:txBody>
            <a:bodyPr lIns="0" tIns="0" rIns="0" bIns="0" rtlCol="0" anchor="t">
              <a:spAutoFit/>
            </a:bodyPr>
            <a:lstStyle/>
            <a:p>
              <a:pPr algn="just">
                <a:lnSpc>
                  <a:spcPts val="3359"/>
                </a:lnSpc>
                <a:spcAft>
                  <a:spcPts val="600"/>
                </a:spcAft>
              </a:pPr>
              <a:r>
                <a:rPr lang="es-ES" sz="2400" spc="120" dirty="0">
                  <a:solidFill>
                    <a:srgbClr val="456A2C"/>
                  </a:solidFill>
                  <a:latin typeface="Glacial Indifference"/>
                </a:rPr>
                <a:t>- </a:t>
              </a:r>
              <a:r>
                <a:rPr lang="en-US" sz="2400" spc="120" dirty="0">
                  <a:solidFill>
                    <a:srgbClr val="456A2C"/>
                  </a:solidFill>
                  <a:latin typeface="Glacial Indifference"/>
                </a:rPr>
                <a:t>Perimeter of holes and skylights</a:t>
              </a:r>
            </a:p>
          </p:txBody>
        </p:sp>
        <p:sp>
          <p:nvSpPr>
            <p:cNvPr id="19" name="TextBox 5">
              <a:extLst>
                <a:ext uri="{FF2B5EF4-FFF2-40B4-BE49-F238E27FC236}">
                  <a16:creationId xmlns:a16="http://schemas.microsoft.com/office/drawing/2014/main" id="{B2EDF66B-4661-4CF3-A9F5-72124FF685D1}"/>
                </a:ext>
              </a:extLst>
            </p:cNvPr>
            <p:cNvSpPr txBox="1"/>
            <p:nvPr/>
          </p:nvSpPr>
          <p:spPr>
            <a:xfrm>
              <a:off x="0" y="5612477"/>
              <a:ext cx="9490469" cy="429957"/>
            </a:xfrm>
            <a:prstGeom prst="rect">
              <a:avLst/>
            </a:prstGeom>
          </p:spPr>
          <p:txBody>
            <a:bodyPr lIns="0" tIns="0" rIns="0" bIns="0" rtlCol="0" anchor="t">
              <a:spAutoFit/>
            </a:bodyPr>
            <a:lstStyle/>
            <a:p>
              <a:pPr algn="just">
                <a:lnSpc>
                  <a:spcPts val="3359"/>
                </a:lnSpc>
                <a:spcAft>
                  <a:spcPts val="600"/>
                </a:spcAft>
              </a:pPr>
              <a:r>
                <a:rPr lang="en-US" sz="2400" spc="120" dirty="0">
                  <a:solidFill>
                    <a:srgbClr val="456A2C"/>
                  </a:solidFill>
                  <a:latin typeface="Glacial Indifference"/>
                </a:rPr>
                <a:t>- Other integrated thermal bridges.</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9</a:t>
            </a:fld>
            <a:endParaRPr lang="en-US" sz="2400" spc="120" dirty="0">
              <a:solidFill>
                <a:srgbClr val="D9D9D9"/>
              </a:solidFill>
              <a:latin typeface="Glacial Indifference"/>
            </a:endParaRPr>
          </a:p>
        </p:txBody>
      </p:sp>
      <p:pic>
        <p:nvPicPr>
          <p:cNvPr id="8" name="Imagen 7">
            <a:extLst>
              <a:ext uri="{FF2B5EF4-FFF2-40B4-BE49-F238E27FC236}">
                <a16:creationId xmlns:a16="http://schemas.microsoft.com/office/drawing/2014/main" id="{FA97DBF8-631C-4D13-9F62-D2AE83942017}"/>
              </a:ext>
            </a:extLst>
          </p:cNvPr>
          <p:cNvPicPr>
            <a:picLocks noChangeAspect="1"/>
          </p:cNvPicPr>
          <p:nvPr/>
        </p:nvPicPr>
        <p:blipFill>
          <a:blip r:embed="rId2"/>
          <a:stretch>
            <a:fillRect/>
          </a:stretch>
        </p:blipFill>
        <p:spPr>
          <a:xfrm>
            <a:off x="15544800" y="1951237"/>
            <a:ext cx="1257409" cy="1104996"/>
          </a:xfrm>
          <a:prstGeom prst="rect">
            <a:avLst/>
          </a:prstGeom>
        </p:spPr>
      </p:pic>
      <p:pic>
        <p:nvPicPr>
          <p:cNvPr id="25" name="Imagen 24">
            <a:extLst>
              <a:ext uri="{FF2B5EF4-FFF2-40B4-BE49-F238E27FC236}">
                <a16:creationId xmlns:a16="http://schemas.microsoft.com/office/drawing/2014/main" id="{7A7A820D-3C80-42DA-BF1F-746EB34D5B4E}"/>
              </a:ext>
            </a:extLst>
          </p:cNvPr>
          <p:cNvPicPr>
            <a:picLocks noChangeAspect="1"/>
          </p:cNvPicPr>
          <p:nvPr/>
        </p:nvPicPr>
        <p:blipFill>
          <a:blip r:embed="rId3"/>
          <a:stretch>
            <a:fillRect/>
          </a:stretch>
        </p:blipFill>
        <p:spPr>
          <a:xfrm>
            <a:off x="8266214" y="3377282"/>
            <a:ext cx="1265030" cy="883997"/>
          </a:xfrm>
          <a:prstGeom prst="rect">
            <a:avLst/>
          </a:prstGeom>
        </p:spPr>
      </p:pic>
      <p:pic>
        <p:nvPicPr>
          <p:cNvPr id="27" name="Imagen 26">
            <a:extLst>
              <a:ext uri="{FF2B5EF4-FFF2-40B4-BE49-F238E27FC236}">
                <a16:creationId xmlns:a16="http://schemas.microsoft.com/office/drawing/2014/main" id="{0FDE8BAB-E6E7-47F6-ADF9-EBB47BD6EE81}"/>
              </a:ext>
            </a:extLst>
          </p:cNvPr>
          <p:cNvPicPr>
            <a:picLocks noChangeAspect="1"/>
          </p:cNvPicPr>
          <p:nvPr/>
        </p:nvPicPr>
        <p:blipFill>
          <a:blip r:embed="rId4"/>
          <a:stretch>
            <a:fillRect/>
          </a:stretch>
        </p:blipFill>
        <p:spPr>
          <a:xfrm>
            <a:off x="8387940" y="4639635"/>
            <a:ext cx="876376" cy="960203"/>
          </a:xfrm>
          <a:prstGeom prst="rect">
            <a:avLst/>
          </a:prstGeom>
        </p:spPr>
      </p:pic>
      <p:pic>
        <p:nvPicPr>
          <p:cNvPr id="29" name="Imagen 28">
            <a:extLst>
              <a:ext uri="{FF2B5EF4-FFF2-40B4-BE49-F238E27FC236}">
                <a16:creationId xmlns:a16="http://schemas.microsoft.com/office/drawing/2014/main" id="{D75F81DC-9EC6-4366-8D0E-370EC7E60577}"/>
              </a:ext>
            </a:extLst>
          </p:cNvPr>
          <p:cNvPicPr>
            <a:picLocks noChangeAspect="1"/>
          </p:cNvPicPr>
          <p:nvPr/>
        </p:nvPicPr>
        <p:blipFill>
          <a:blip r:embed="rId5"/>
          <a:stretch>
            <a:fillRect/>
          </a:stretch>
        </p:blipFill>
        <p:spPr>
          <a:xfrm>
            <a:off x="8398752" y="6333576"/>
            <a:ext cx="914479" cy="1272650"/>
          </a:xfrm>
          <a:prstGeom prst="rect">
            <a:avLst/>
          </a:prstGeom>
        </p:spPr>
      </p:pic>
      <p:pic>
        <p:nvPicPr>
          <p:cNvPr id="31" name="Imagen 30">
            <a:extLst>
              <a:ext uri="{FF2B5EF4-FFF2-40B4-BE49-F238E27FC236}">
                <a16:creationId xmlns:a16="http://schemas.microsoft.com/office/drawing/2014/main" id="{E7D66BD3-842A-4CE1-9F6F-88AD53034727}"/>
              </a:ext>
            </a:extLst>
          </p:cNvPr>
          <p:cNvPicPr>
            <a:picLocks noChangeAspect="1"/>
          </p:cNvPicPr>
          <p:nvPr/>
        </p:nvPicPr>
        <p:blipFill>
          <a:blip r:embed="rId6"/>
          <a:stretch>
            <a:fillRect/>
          </a:stretch>
        </p:blipFill>
        <p:spPr>
          <a:xfrm>
            <a:off x="15773400" y="3384497"/>
            <a:ext cx="1226926" cy="1005927"/>
          </a:xfrm>
          <a:prstGeom prst="rect">
            <a:avLst/>
          </a:prstGeom>
        </p:spPr>
      </p:pic>
      <p:pic>
        <p:nvPicPr>
          <p:cNvPr id="33" name="Imagen 32">
            <a:extLst>
              <a:ext uri="{FF2B5EF4-FFF2-40B4-BE49-F238E27FC236}">
                <a16:creationId xmlns:a16="http://schemas.microsoft.com/office/drawing/2014/main" id="{E964F033-5179-4FCD-827A-ACBA9F6F3D46}"/>
              </a:ext>
            </a:extLst>
          </p:cNvPr>
          <p:cNvPicPr>
            <a:picLocks noChangeAspect="1"/>
          </p:cNvPicPr>
          <p:nvPr/>
        </p:nvPicPr>
        <p:blipFill>
          <a:blip r:embed="rId7"/>
          <a:stretch>
            <a:fillRect/>
          </a:stretch>
        </p:blipFill>
        <p:spPr>
          <a:xfrm>
            <a:off x="15697065" y="5238663"/>
            <a:ext cx="1562235" cy="1036410"/>
          </a:xfrm>
          <a:prstGeom prst="rect">
            <a:avLst/>
          </a:prstGeom>
        </p:spPr>
      </p:pic>
      <p:pic>
        <p:nvPicPr>
          <p:cNvPr id="35" name="Imagen 34">
            <a:extLst>
              <a:ext uri="{FF2B5EF4-FFF2-40B4-BE49-F238E27FC236}">
                <a16:creationId xmlns:a16="http://schemas.microsoft.com/office/drawing/2014/main" id="{C15E529E-FA7D-4272-B6DA-18C1284B41D2}"/>
              </a:ext>
            </a:extLst>
          </p:cNvPr>
          <p:cNvPicPr>
            <a:picLocks noChangeAspect="1"/>
          </p:cNvPicPr>
          <p:nvPr/>
        </p:nvPicPr>
        <p:blipFill>
          <a:blip r:embed="rId8"/>
          <a:stretch>
            <a:fillRect/>
          </a:stretch>
        </p:blipFill>
        <p:spPr>
          <a:xfrm>
            <a:off x="15689454" y="6516208"/>
            <a:ext cx="1455546" cy="1104996"/>
          </a:xfrm>
          <a:prstGeom prst="rect">
            <a:avLst/>
          </a:prstGeom>
        </p:spPr>
      </p:pic>
      <p:sp>
        <p:nvSpPr>
          <p:cNvPr id="28" name="TextBox 5">
            <a:extLst>
              <a:ext uri="{FF2B5EF4-FFF2-40B4-BE49-F238E27FC236}">
                <a16:creationId xmlns:a16="http://schemas.microsoft.com/office/drawing/2014/main" id="{F18208E3-23A5-4DD4-AE57-87A0B945B319}"/>
              </a:ext>
            </a:extLst>
          </p:cNvPr>
          <p:cNvSpPr txBox="1"/>
          <p:nvPr/>
        </p:nvSpPr>
        <p:spPr>
          <a:xfrm>
            <a:off x="9651560" y="9574054"/>
            <a:ext cx="7607740" cy="827150"/>
          </a:xfrm>
          <a:prstGeom prst="rect">
            <a:avLst/>
          </a:prstGeom>
        </p:spPr>
        <p:txBody>
          <a:bodyPr lIns="0" tIns="0" rIns="0" bIns="0" rtlCol="0" anchor="t">
            <a:spAutoFit/>
          </a:bodyPr>
          <a:lstStyle/>
          <a:p>
            <a:pPr algn="r">
              <a:lnSpc>
                <a:spcPts val="2240"/>
              </a:lnSpc>
            </a:pPr>
            <a:r>
              <a:rPr lang="en-US" sz="1600" spc="80" dirty="0">
                <a:solidFill>
                  <a:srgbClr val="456A2C"/>
                </a:solidFill>
                <a:latin typeface="Glacial Indifference"/>
              </a:rPr>
              <a:t>LESSON 1: </a:t>
            </a:r>
            <a:r>
              <a:rPr lang="en-GB" sz="1600" spc="80" dirty="0">
                <a:solidFill>
                  <a:srgbClr val="456A2C"/>
                </a:solidFill>
                <a:latin typeface="Glacial Indifference"/>
              </a:rPr>
              <a:t>Energy-efficiency value of wood as a building material and wooden constructions.</a:t>
            </a:r>
            <a:endParaRPr lang="es-ES" sz="1600" spc="80" dirty="0">
              <a:solidFill>
                <a:srgbClr val="456A2C"/>
              </a:solidFill>
              <a:latin typeface="Glacial Indifference"/>
            </a:endParaRPr>
          </a:p>
          <a:p>
            <a:pPr algn="r">
              <a:lnSpc>
                <a:spcPts val="2240"/>
              </a:lnSpc>
            </a:pPr>
            <a:endParaRPr lang="en-US" sz="1600" spc="80" dirty="0">
              <a:solidFill>
                <a:srgbClr val="456A2C"/>
              </a:solidFill>
              <a:latin typeface="Glacial Indifference"/>
            </a:endParaRPr>
          </a:p>
        </p:txBody>
      </p:sp>
    </p:spTree>
    <p:extLst>
      <p:ext uri="{BB962C8B-B14F-4D97-AF65-F5344CB8AC3E}">
        <p14:creationId xmlns:p14="http://schemas.microsoft.com/office/powerpoint/2010/main" val="206045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1059</Words>
  <Application>Microsoft Office PowerPoint</Application>
  <PresentationFormat>Personalizado</PresentationFormat>
  <Paragraphs>89</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Glacial Indifference</vt:lpstr>
      <vt:lpstr>Calibri</vt:lpstr>
      <vt:lpstr>League Spartan</vt:lpstr>
      <vt:lpstr>Verdana</vt:lpstr>
      <vt:lpstr>Glacial Indifference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43</cp:revision>
  <dcterms:created xsi:type="dcterms:W3CDTF">2006-08-16T00:00:00Z</dcterms:created>
  <dcterms:modified xsi:type="dcterms:W3CDTF">2021-01-28T11:39:20Z</dcterms:modified>
  <dc:identifier>DAD7Xzioke4</dc:identifier>
</cp:coreProperties>
</file>