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14"/>
  </p:notesMasterIdLst>
  <p:sldIdLst>
    <p:sldId id="256" r:id="rId2"/>
    <p:sldId id="257" r:id="rId3"/>
    <p:sldId id="258" r:id="rId4"/>
    <p:sldId id="267" r:id="rId5"/>
    <p:sldId id="268" r:id="rId6"/>
    <p:sldId id="269" r:id="rId7"/>
    <p:sldId id="270" r:id="rId8"/>
    <p:sldId id="271" r:id="rId9"/>
    <p:sldId id="259" r:id="rId10"/>
    <p:sldId id="260" r:id="rId11"/>
    <p:sldId id="263" r:id="rId12"/>
    <p:sldId id="264" r:id="rId13"/>
  </p:sldIdLst>
  <p:sldSz cx="18288000" cy="10287000"/>
  <p:notesSz cx="6858000" cy="9144000"/>
  <p:embeddedFontLst>
    <p:embeddedFont>
      <p:font typeface="Glacial Indifference" panose="020B0604020202020204" charset="0"/>
      <p:regular r:id="rId15"/>
    </p:embeddedFont>
    <p:embeddedFont>
      <p:font typeface="League Spartan" panose="020B0604020202020204" charset="-70"/>
      <p:regular r:id="rId16"/>
    </p:embeddedFont>
    <p:embeddedFont>
      <p:font typeface="ＭＳ Ｐゴシック" panose="020B0600070205080204" pitchFamily="34" charset="-128"/>
      <p:regular r:id="rId17"/>
    </p:embeddedFon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
      <p:font typeface="Angsana New" panose="020B0604020202020204" charset="-34"/>
      <p:regular r:id="rId26"/>
      <p:bold r:id="rId27"/>
      <p:italic r:id="rId28"/>
      <p:boldItalic r:id="rId29"/>
    </p:embeddedFont>
    <p:embeddedFont>
      <p:font typeface="MS Gothic" panose="020B0609070205080204" pitchFamily="49" charset="-128"/>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68AFD2"/>
    <a:srgbClr val="52584D"/>
    <a:srgbClr val="1E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22" autoAdjust="0"/>
  </p:normalViewPr>
  <p:slideViewPr>
    <p:cSldViewPr>
      <p:cViewPr varScale="1">
        <p:scale>
          <a:sx n="70" d="100"/>
          <a:sy n="70" d="100"/>
        </p:scale>
        <p:origin x="10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11/14/2021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uvhvR8KwWh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CfQ_60HuaTQ" TargetMode="External"/><Relationship Id="rId3" Type="http://schemas.openxmlformats.org/officeDocument/2006/relationships/hyperlink" Target="https://www.youtube.com/watch?v=NoFex15PE1Y" TargetMode="External"/><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jpeg"/><Relationship Id="rId5" Type="http://schemas.openxmlformats.org/officeDocument/2006/relationships/hyperlink" Target="https://www.youtube.com/watch?v=qFwOcHbJats" TargetMode="External"/><Relationship Id="rId10" Type="http://schemas.openxmlformats.org/officeDocument/2006/relationships/hyperlink" Target="https://www.youtube.com/watch?v=U1FyLa6Fm3M" TargetMode="External"/><Relationship Id="rId4" Type="http://schemas.openxmlformats.org/officeDocument/2006/relationships/hyperlink" Target="https://www.youtube.com/watch?v=iPoaGcyQ3us&amp;feature=emb_logo" TargetMode="External"/><Relationship Id="rId9" Type="http://schemas.openxmlformats.org/officeDocument/2006/relationships/hyperlink" Target="http://www.youtube.com/watch?time_continue=25&amp;v=zbpFLABn7cE&amp;feature=emb_lo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uvhvR8KwWhw" TargetMode="External"/><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youtube.com/watch?v=rzVoBog8A_4" TargetMode="External"/><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hyperlink" Target="https://synteko.com/" TargetMode="Externa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jpeg"/><Relationship Id="rId2" Type="http://schemas.openxmlformats.org/officeDocument/2006/relationships/hyperlink" Target="https://www.adler-colorshop.com/en/" TargetMode="External"/><Relationship Id="rId1" Type="http://schemas.openxmlformats.org/officeDocument/2006/relationships/slideLayout" Target="../slideLayouts/slideLayout7.xml"/><Relationship Id="rId6" Type="http://schemas.openxmlformats.org/officeDocument/2006/relationships/hyperlink" Target="https://www.beckers-group.com/" TargetMode="External"/><Relationship Id="rId11" Type="http://schemas.openxmlformats.org/officeDocument/2006/relationships/image" Target="../media/image29.jpg"/><Relationship Id="rId5" Type="http://schemas.openxmlformats.org/officeDocument/2006/relationships/image" Target="../media/image25.png"/><Relationship Id="rId10" Type="http://schemas.openxmlformats.org/officeDocument/2006/relationships/image" Target="../media/image28.jpg"/><Relationship Id="rId4" Type="http://schemas.openxmlformats.org/officeDocument/2006/relationships/hyperlink" Target="https://www.remmers.com/de" TargetMode="Externa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616169"/>
            </a:xfrm>
            <a:prstGeom prst="rect">
              <a:avLst/>
            </a:prstGeom>
            <a:grpFill/>
          </p:spPr>
          <p:txBody>
            <a:bodyPr lIns="0" tIns="0" rIns="0" bIns="0" rtlCol="0" anchor="t">
              <a:spAutoFit/>
            </a:bodyPr>
            <a:lstStyle/>
            <a:p>
              <a:pPr algn="l">
                <a:lnSpc>
                  <a:spcPts val="10580"/>
                </a:lnSpc>
              </a:pPr>
              <a:r>
                <a:rPr lang="lv-LV" sz="6600" dirty="0">
                  <a:solidFill>
                    <a:srgbClr val="FEFFF8"/>
                  </a:solidFill>
                  <a:latin typeface="Glassial indefference"/>
                </a:rPr>
                <a:t>2. nodarbība</a:t>
              </a:r>
            </a:p>
          </p:txBody>
        </p:sp>
        <p:sp>
          <p:nvSpPr>
            <p:cNvPr id="6" name="TextBox 6"/>
            <p:cNvSpPr txBox="1"/>
            <p:nvPr/>
          </p:nvSpPr>
          <p:spPr>
            <a:xfrm>
              <a:off x="1913347" y="4948184"/>
              <a:ext cx="17424401" cy="588024"/>
            </a:xfrm>
            <a:prstGeom prst="rect">
              <a:avLst/>
            </a:prstGeom>
            <a:grpFill/>
          </p:spPr>
          <p:txBody>
            <a:bodyPr wrap="square" lIns="0" tIns="0" rIns="0" bIns="0" rtlCol="0" anchor="t">
              <a:spAutoFit/>
            </a:bodyPr>
            <a:lstStyle/>
            <a:p>
              <a:pPr>
                <a:lnSpc>
                  <a:spcPts val="3645"/>
                </a:lnSpc>
              </a:pPr>
              <a:r>
                <a:rPr lang="lv-LV" sz="2800" dirty="0" smtClean="0">
                  <a:solidFill>
                    <a:schemeClr val="bg1"/>
                  </a:solidFill>
                </a:rPr>
                <a:t>Koksnes īpašību uzlabošanas, koksnes aizsardzības un izturības paaugstināšanas iespējas</a:t>
              </a:r>
              <a:endParaRPr lang="lv-LV" sz="2800" dirty="0">
                <a:solidFill>
                  <a:schemeClr val="bg1"/>
                </a:solidFill>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78080"/>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Glassial indefference"/>
                </a:rPr>
                <a:t>1. </a:t>
              </a:r>
              <a:r>
                <a:rPr lang="lv-LV" sz="2400" dirty="0" smtClean="0">
                  <a:solidFill>
                    <a:srgbClr val="FEFFF8"/>
                  </a:solidFill>
                  <a:latin typeface="Glassial indefference"/>
                </a:rPr>
                <a:t>APMĀCĪBU </a:t>
              </a:r>
              <a:r>
                <a:rPr lang="lv-LV" sz="2400" dirty="0">
                  <a:solidFill>
                    <a:srgbClr val="FEFFF8"/>
                  </a:solidFill>
                  <a:latin typeface="Glassial indefference"/>
                </a:rPr>
                <a:t>NODAĻA: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lv-LV" sz="5000" dirty="0">
                <a:solidFill>
                  <a:srgbClr val="456A2C"/>
                </a:solidFill>
                <a:latin typeface="League Spartan"/>
              </a:rPr>
              <a:t>Ieguvumi</a:t>
            </a:r>
          </a:p>
        </p:txBody>
      </p:sp>
      <p:sp>
        <p:nvSpPr>
          <p:cNvPr id="3" name="AutoShape 3"/>
          <p:cNvSpPr/>
          <p:nvPr/>
        </p:nvSpPr>
        <p:spPr>
          <a:xfrm>
            <a:off x="9906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607365"/>
            <a:chOff x="0" y="-19050"/>
            <a:chExt cx="9013889" cy="2143153"/>
          </a:xfrm>
        </p:grpSpPr>
        <p:sp>
          <p:nvSpPr>
            <p:cNvPr id="5" name="TextBox 5"/>
            <p:cNvSpPr txBox="1"/>
            <p:nvPr/>
          </p:nvSpPr>
          <p:spPr>
            <a:xfrm>
              <a:off x="1105" y="-19050"/>
              <a:ext cx="9012784" cy="654283"/>
            </a:xfrm>
            <a:prstGeom prst="rect">
              <a:avLst/>
            </a:prstGeom>
          </p:spPr>
          <p:txBody>
            <a:bodyPr lIns="0" tIns="0" rIns="0" bIns="0" rtlCol="0" anchor="t">
              <a:spAutoFit/>
            </a:bodyPr>
            <a:lstStyle/>
            <a:p>
              <a:pPr algn="ctr">
                <a:lnSpc>
                  <a:spcPts val="4125"/>
                </a:lnSpc>
              </a:pPr>
              <a:r>
                <a:rPr lang="lv-LV" sz="3300" dirty="0">
                  <a:solidFill>
                    <a:srgbClr val="456A2C"/>
                  </a:solidFill>
                  <a:latin typeface="Glassial indefference"/>
                </a:rPr>
                <a:t>RŪPNIECISKA </a:t>
              </a:r>
              <a:r>
                <a:rPr lang="lv-LV" sz="3300" dirty="0" smtClean="0">
                  <a:solidFill>
                    <a:srgbClr val="456A2C"/>
                  </a:solidFill>
                  <a:latin typeface="Glassial indefference"/>
                </a:rPr>
                <a:t>APSTRĀDE</a:t>
              </a:r>
              <a:endParaRPr lang="lv-LV" sz="3300" dirty="0">
                <a:solidFill>
                  <a:srgbClr val="456A2C"/>
                </a:solidFill>
                <a:latin typeface="Glassial indefference"/>
              </a:endParaRPr>
            </a:p>
          </p:txBody>
        </p:sp>
        <p:sp>
          <p:nvSpPr>
            <p:cNvPr id="6" name="TextBox 6"/>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Ne vienmēr ir nepieciešama – var veikt </a:t>
              </a:r>
              <a:r>
                <a:rPr lang="lv-LV" sz="2400" dirty="0" smtClean="0">
                  <a:solidFill>
                    <a:srgbClr val="456A2C"/>
                  </a:solidFill>
                  <a:latin typeface="Glacial Indifference"/>
                </a:rPr>
                <a:t>būvlaukumā, </a:t>
              </a:r>
              <a:r>
                <a:rPr lang="lv-LV" sz="2400" dirty="0">
                  <a:solidFill>
                    <a:srgbClr val="456A2C"/>
                  </a:solidFill>
                  <a:latin typeface="Glacial Indifference"/>
                </a:rPr>
                <a:t>piemēram, pārkrāsojot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1607365"/>
            <a:chOff x="0" y="-19050"/>
            <a:chExt cx="9013889" cy="2143153"/>
          </a:xfrm>
        </p:grpSpPr>
        <p:sp>
          <p:nvSpPr>
            <p:cNvPr id="9" name="TextBox 9"/>
            <p:cNvSpPr txBox="1"/>
            <p:nvPr/>
          </p:nvSpPr>
          <p:spPr>
            <a:xfrm>
              <a:off x="1105" y="-19050"/>
              <a:ext cx="9012784" cy="654283"/>
            </a:xfrm>
            <a:prstGeom prst="rect">
              <a:avLst/>
            </a:prstGeom>
          </p:spPr>
          <p:txBody>
            <a:bodyPr lIns="0" tIns="0" rIns="0" bIns="0" rtlCol="0" anchor="t">
              <a:spAutoFit/>
            </a:bodyPr>
            <a:lstStyle/>
            <a:p>
              <a:pPr algn="ctr">
                <a:lnSpc>
                  <a:spcPts val="4125"/>
                </a:lnSpc>
              </a:pPr>
              <a:r>
                <a:rPr lang="lv-LV" sz="3300" dirty="0">
                  <a:solidFill>
                    <a:srgbClr val="456A2C"/>
                  </a:solidFill>
                  <a:latin typeface="Glassial indefference"/>
                </a:rPr>
                <a:t>KOKA SUGAS</a:t>
              </a:r>
            </a:p>
          </p:txBody>
        </p:sp>
        <p:sp>
          <p:nvSpPr>
            <p:cNvPr id="10" name="TextBox 10"/>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Dažas no koku sugām ir dabiski izturīgas (apse, tīkkoks u.c.)</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1607365"/>
            <a:chOff x="0" y="-19050"/>
            <a:chExt cx="9013889" cy="2143153"/>
          </a:xfrm>
        </p:grpSpPr>
        <p:sp>
          <p:nvSpPr>
            <p:cNvPr id="13" name="TextBox 13"/>
            <p:cNvSpPr txBox="1"/>
            <p:nvPr/>
          </p:nvSpPr>
          <p:spPr>
            <a:xfrm>
              <a:off x="1105" y="-19050"/>
              <a:ext cx="9012784" cy="654283"/>
            </a:xfrm>
            <a:prstGeom prst="rect">
              <a:avLst/>
            </a:prstGeom>
          </p:spPr>
          <p:txBody>
            <a:bodyPr lIns="0" tIns="0" rIns="0" bIns="0" rtlCol="0" anchor="t">
              <a:spAutoFit/>
            </a:bodyPr>
            <a:lstStyle/>
            <a:p>
              <a:pPr algn="ctr">
                <a:lnSpc>
                  <a:spcPts val="4125"/>
                </a:lnSpc>
              </a:pPr>
              <a:r>
                <a:rPr lang="lv-LV" sz="3300" dirty="0">
                  <a:solidFill>
                    <a:srgbClr val="456A2C"/>
                  </a:solidFill>
                  <a:latin typeface="Glassial indefference"/>
                </a:rPr>
                <a:t>EFEKTIVITĀTE</a:t>
              </a:r>
            </a:p>
          </p:txBody>
        </p:sp>
        <p:sp>
          <p:nvSpPr>
            <p:cNvPr id="14" name="TextBox 14"/>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lv-LV" sz="2400">
                  <a:solidFill>
                    <a:srgbClr val="456A2C"/>
                  </a:solidFill>
                  <a:latin typeface="Glacial Indifference" panose="020B0604020202020204" charset="0"/>
                </a:rPr>
                <a:t>Koksnes materiāli jāaizsargā, lai pagarinātu to ilgmūžību</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1607365"/>
            <a:chOff x="0" y="-19050"/>
            <a:chExt cx="9013889" cy="2143153"/>
          </a:xfrm>
        </p:grpSpPr>
        <p:sp>
          <p:nvSpPr>
            <p:cNvPr id="17" name="TextBox 17"/>
            <p:cNvSpPr txBox="1"/>
            <p:nvPr/>
          </p:nvSpPr>
          <p:spPr>
            <a:xfrm>
              <a:off x="1105" y="-19050"/>
              <a:ext cx="9012784" cy="654283"/>
            </a:xfrm>
            <a:prstGeom prst="rect">
              <a:avLst/>
            </a:prstGeom>
          </p:spPr>
          <p:txBody>
            <a:bodyPr lIns="0" tIns="0" rIns="0" bIns="0" rtlCol="0" anchor="t">
              <a:spAutoFit/>
            </a:bodyPr>
            <a:lstStyle/>
            <a:p>
              <a:pPr algn="ctr">
                <a:lnSpc>
                  <a:spcPts val="4125"/>
                </a:lnSpc>
              </a:pPr>
              <a:r>
                <a:rPr lang="lv-LV" sz="3300" dirty="0">
                  <a:solidFill>
                    <a:srgbClr val="456A2C"/>
                  </a:solidFill>
                  <a:latin typeface="Glassial indefference"/>
                </a:rPr>
                <a:t>VIDEI DRAUDZĪGA</a:t>
              </a:r>
            </a:p>
          </p:txBody>
        </p:sp>
        <p:sp>
          <p:nvSpPr>
            <p:cNvPr id="18" name="TextBox 18"/>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Arvien vairāk laku un krāsu kļūst videi draudzīgi šķīdumi uz ūdens bāzes </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10</a:t>
            </a:fld>
            <a:endParaRPr lang="en-US" sz="2400" spc="120">
              <a:solidFill>
                <a:srgbClr val="1E4D65"/>
              </a:solidFill>
              <a:latin typeface="Glacial Indifference"/>
            </a:endParaRPr>
          </a:p>
        </p:txBody>
      </p:sp>
      <p:sp>
        <p:nvSpPr>
          <p:cNvPr id="22"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8385423" cy="10958840"/>
          </a:xfrm>
          <a:prstGeom prst="rect">
            <a:avLst/>
          </a:prstGeom>
          <a:solidFill>
            <a:srgbClr val="52584D"/>
          </a:solidFill>
        </p:spPr>
      </p:sp>
      <p:sp>
        <p:nvSpPr>
          <p:cNvPr id="4" name="TextBox 4"/>
          <p:cNvSpPr txBox="1"/>
          <p:nvPr/>
        </p:nvSpPr>
        <p:spPr>
          <a:xfrm>
            <a:off x="9610382" y="952500"/>
            <a:ext cx="6912414" cy="1869038"/>
          </a:xfrm>
          <a:prstGeom prst="rect">
            <a:avLst/>
          </a:prstGeom>
        </p:spPr>
        <p:txBody>
          <a:bodyPr lIns="0" tIns="0" rIns="0" bIns="0" rtlCol="0" anchor="t">
            <a:spAutoFit/>
          </a:bodyPr>
          <a:lstStyle/>
          <a:p>
            <a:pPr algn="l">
              <a:lnSpc>
                <a:spcPts val="7560"/>
              </a:lnSpc>
            </a:pPr>
            <a:r>
              <a:rPr lang="lv-LV" sz="5600" dirty="0">
                <a:solidFill>
                  <a:srgbClr val="D9D9D9"/>
                </a:solidFill>
                <a:latin typeface="Glassial indefference"/>
              </a:rPr>
              <a:t>JAUTĀJUMI UN ATBILDES</a:t>
            </a:r>
          </a:p>
        </p:txBody>
      </p:sp>
      <p:sp>
        <p:nvSpPr>
          <p:cNvPr id="14" name="AutoShape 14"/>
          <p:cNvSpPr/>
          <p:nvPr/>
        </p:nvSpPr>
        <p:spPr>
          <a:xfrm>
            <a:off x="1028700" y="9462135"/>
            <a:ext cx="16230600" cy="38100"/>
          </a:xfrm>
          <a:prstGeom prst="rect">
            <a:avLst/>
          </a:prstGeom>
          <a:solidFill>
            <a:srgbClr val="FEFFF8"/>
          </a:solidFill>
        </p:spPr>
      </p:sp>
      <p:sp>
        <p:nvSpPr>
          <p:cNvPr id="18" name="Θέση αριθμού διαφάνειας 12">
            <a:extLst>
              <a:ext uri="{FF2B5EF4-FFF2-40B4-BE49-F238E27FC236}">
                <a16:creationId xmlns:a16="http://schemas.microsoft.com/office/drawing/2014/main" id="{1107291F-F80D-40CD-B204-BDDDC334CF3D}"/>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11</a:t>
            </a:fld>
            <a:endParaRPr lang="en-GB" sz="2400" spc="120">
              <a:solidFill>
                <a:srgbClr val="D9D9D9"/>
              </a:solidFill>
              <a:latin typeface="Glacial Indifference"/>
            </a:endParaRPr>
          </a:p>
        </p:txBody>
      </p:sp>
      <p:pic>
        <p:nvPicPr>
          <p:cNvPr id="20" name="Picture 19">
            <a:hlinkClick r:id="rId2"/>
          </p:cNvPr>
          <p:cNvPicPr>
            <a:picLocks noChangeAspect="1"/>
          </p:cNvPicPr>
          <p:nvPr/>
        </p:nvPicPr>
        <p:blipFill rotWithShape="1">
          <a:blip r:embed="rId3"/>
          <a:srcRect l="14166" t="12963" r="1250" b="11481"/>
          <a:stretch/>
        </p:blipFill>
        <p:spPr>
          <a:xfrm>
            <a:off x="9125993" y="3986687"/>
            <a:ext cx="7881188" cy="3960000"/>
          </a:xfrm>
          <a:prstGeom prst="rect">
            <a:avLst/>
          </a:prstGeom>
          <a:ln>
            <a:noFill/>
          </a:ln>
          <a:effectLst>
            <a:softEdge rad="112500"/>
          </a:effectLst>
        </p:spPr>
      </p:pic>
      <p:sp>
        <p:nvSpPr>
          <p:cNvPr id="3" name="Rectangle 2"/>
          <p:cNvSpPr/>
          <p:nvPr/>
        </p:nvSpPr>
        <p:spPr>
          <a:xfrm>
            <a:off x="504482" y="1181100"/>
            <a:ext cx="8117276" cy="7294305"/>
          </a:xfrm>
          <a:prstGeom prst="rect">
            <a:avLst/>
          </a:prstGeom>
        </p:spPr>
        <p:txBody>
          <a:bodyPr wrap="square">
            <a:spAutoFit/>
          </a:bodyPr>
          <a:lstStyle/>
          <a:p>
            <a:pPr algn="just"/>
            <a:r>
              <a:rPr lang="lv-LV" dirty="0" smtClean="0">
                <a:solidFill>
                  <a:srgbClr val="456A2C"/>
                </a:solidFill>
                <a:latin typeface="Glacial Indifference" panose="020B0604020202020204" charset="0"/>
              </a:rPr>
              <a:t>1.Kuras </a:t>
            </a:r>
            <a:r>
              <a:rPr lang="lv-LV" dirty="0">
                <a:solidFill>
                  <a:srgbClr val="456A2C"/>
                </a:solidFill>
                <a:latin typeface="Glacial Indifference" panose="020B0604020202020204" charset="0"/>
              </a:rPr>
              <a:t>koku sugas ir bioloģiski noturīgas?</a:t>
            </a:r>
          </a:p>
          <a:p>
            <a:pPr algn="just"/>
            <a:r>
              <a:rPr lang="lv-LV" dirty="0">
                <a:solidFill>
                  <a:srgbClr val="456A2C"/>
                </a:solidFill>
                <a:latin typeface="Glacial Indifference" panose="020B0604020202020204" charset="0"/>
              </a:rPr>
              <a:t>A: Piemēram, lapegle, ozols, tīkkoks</a:t>
            </a:r>
          </a:p>
          <a:p>
            <a:pPr algn="just"/>
            <a:r>
              <a:rPr lang="lv-LV" dirty="0" smtClean="0">
                <a:solidFill>
                  <a:srgbClr val="456A2C"/>
                </a:solidFill>
                <a:latin typeface="Glacial Indifference" panose="020B0604020202020204" charset="0"/>
              </a:rPr>
              <a:t>2.Kādas </a:t>
            </a:r>
            <a:r>
              <a:rPr lang="lv-LV" dirty="0">
                <a:solidFill>
                  <a:srgbClr val="456A2C"/>
                </a:solidFill>
                <a:latin typeface="Glacial Indifference" panose="020B0604020202020204" charset="0"/>
              </a:rPr>
              <a:t>vielas/veidus rūpnieciski izmanto koksnes aizsardzībai?</a:t>
            </a:r>
          </a:p>
          <a:p>
            <a:pPr algn="just"/>
            <a:r>
              <a:rPr lang="lv-LV" dirty="0">
                <a:solidFill>
                  <a:srgbClr val="456A2C"/>
                </a:solidFill>
                <a:latin typeface="Glacial Indifference" panose="020B0604020202020204" charset="0"/>
              </a:rPr>
              <a:t>A: imregnantus, eļļas, virsmas apdedzināšanu</a:t>
            </a:r>
          </a:p>
          <a:p>
            <a:pPr algn="just"/>
            <a:r>
              <a:rPr lang="lv-LV" dirty="0" smtClean="0">
                <a:solidFill>
                  <a:srgbClr val="456A2C"/>
                </a:solidFill>
                <a:latin typeface="Glacial Indifference" panose="020B0604020202020204" charset="0"/>
              </a:rPr>
              <a:t>3.Kādas </a:t>
            </a:r>
            <a:r>
              <a:rPr lang="lv-LV" dirty="0">
                <a:solidFill>
                  <a:srgbClr val="456A2C"/>
                </a:solidFill>
                <a:latin typeface="Glacial Indifference" panose="020B0604020202020204" charset="0"/>
              </a:rPr>
              <a:t>vielas izmanto, lai koksni aizsargātu vienkāršām metodēm?</a:t>
            </a:r>
          </a:p>
          <a:p>
            <a:pPr algn="just"/>
            <a:r>
              <a:rPr lang="lv-LV" dirty="0">
                <a:solidFill>
                  <a:srgbClr val="456A2C"/>
                </a:solidFill>
                <a:latin typeface="Glacial Indifference" panose="020B0604020202020204" charset="0"/>
              </a:rPr>
              <a:t>A: krāsas, lakas, eļļas, vaskus, virsmas apdedzināšanu u.c.</a:t>
            </a:r>
          </a:p>
          <a:p>
            <a:pPr algn="just"/>
            <a:r>
              <a:rPr lang="lv-LV" dirty="0" smtClean="0">
                <a:solidFill>
                  <a:srgbClr val="456A2C"/>
                </a:solidFill>
                <a:latin typeface="Glacial Indifference" panose="020B0604020202020204" charset="0"/>
              </a:rPr>
              <a:t>4.Kādas </a:t>
            </a:r>
            <a:r>
              <a:rPr lang="lv-LV" dirty="0">
                <a:solidFill>
                  <a:srgbClr val="456A2C"/>
                </a:solidFill>
                <a:latin typeface="Glacial Indifference" panose="020B0604020202020204" charset="0"/>
              </a:rPr>
              <a:t>ir 2 galvenās koksnes ķīmiskās aizsardzības metodes?</a:t>
            </a:r>
          </a:p>
          <a:p>
            <a:pPr algn="just"/>
            <a:r>
              <a:rPr lang="lv-LV" dirty="0">
                <a:solidFill>
                  <a:srgbClr val="456A2C"/>
                </a:solidFill>
                <a:latin typeface="Glacial Indifference" panose="020B0604020202020204" charset="0"/>
              </a:rPr>
              <a:t>A: preventīvā un korektīvā</a:t>
            </a:r>
          </a:p>
          <a:p>
            <a:pPr algn="just"/>
            <a:r>
              <a:rPr lang="lv-LV" dirty="0" smtClean="0">
                <a:solidFill>
                  <a:srgbClr val="456A2C"/>
                </a:solidFill>
                <a:latin typeface="Glacial Indifference" panose="020B0604020202020204" charset="0"/>
              </a:rPr>
              <a:t>5.Ko </a:t>
            </a:r>
            <a:r>
              <a:rPr lang="lv-LV" dirty="0">
                <a:solidFill>
                  <a:srgbClr val="456A2C"/>
                </a:solidFill>
                <a:latin typeface="Glacial Indifference" panose="020B0604020202020204" charset="0"/>
              </a:rPr>
              <a:t>uzlabo koksnes modificēšana?</a:t>
            </a:r>
          </a:p>
          <a:p>
            <a:pPr algn="just"/>
            <a:r>
              <a:rPr lang="lv-LV" dirty="0">
                <a:solidFill>
                  <a:srgbClr val="456A2C"/>
                </a:solidFill>
                <a:latin typeface="Glacial Indifference" panose="020B0604020202020204" charset="0"/>
              </a:rPr>
              <a:t>A: Koksnes izmēru stabilitāti un bioloģisko noturību</a:t>
            </a:r>
          </a:p>
          <a:p>
            <a:pPr algn="just"/>
            <a:r>
              <a:rPr lang="lv-LV" dirty="0" smtClean="0">
                <a:solidFill>
                  <a:srgbClr val="456A2C"/>
                </a:solidFill>
                <a:latin typeface="Glacial Indifference" panose="020B0604020202020204" charset="0"/>
              </a:rPr>
              <a:t>6.Ko </a:t>
            </a:r>
            <a:r>
              <a:rPr lang="lv-LV" dirty="0">
                <a:solidFill>
                  <a:srgbClr val="456A2C"/>
                </a:solidFill>
                <a:latin typeface="Glacial Indifference" panose="020B0604020202020204" charset="0"/>
              </a:rPr>
              <a:t>samazinās koksnes modifikācija? </a:t>
            </a:r>
          </a:p>
          <a:p>
            <a:pPr algn="just"/>
            <a:r>
              <a:rPr lang="lv-LV" dirty="0">
                <a:solidFill>
                  <a:srgbClr val="456A2C"/>
                </a:solidFill>
                <a:latin typeface="Glacial Indifference" panose="020B0604020202020204" charset="0"/>
              </a:rPr>
              <a:t>A: Tā samazina koksnes mitruma uzņemšanas spēju un padara to bioloģiskajiem noārdītājiem “nedraudzīgu”</a:t>
            </a:r>
          </a:p>
          <a:p>
            <a:pPr algn="just"/>
            <a:r>
              <a:rPr lang="lv-LV" dirty="0" smtClean="0">
                <a:solidFill>
                  <a:srgbClr val="456A2C"/>
                </a:solidFill>
                <a:latin typeface="Glacial Indifference" panose="020B0604020202020204" charset="0"/>
              </a:rPr>
              <a:t>7.Nosauciet </a:t>
            </a:r>
            <a:r>
              <a:rPr lang="lv-LV" dirty="0">
                <a:solidFill>
                  <a:srgbClr val="456A2C"/>
                </a:solidFill>
                <a:latin typeface="Glacial Indifference" panose="020B0604020202020204" charset="0"/>
              </a:rPr>
              <a:t>vismaz 3 koksnes īpašību uzlabošanas metodes.</a:t>
            </a:r>
          </a:p>
          <a:p>
            <a:pPr algn="just"/>
            <a:r>
              <a:rPr lang="lv-LV" dirty="0">
                <a:solidFill>
                  <a:srgbClr val="456A2C"/>
                </a:solidFill>
                <a:latin typeface="Glacial Indifference" panose="020B0604020202020204" charset="0"/>
              </a:rPr>
              <a:t>A: ķīmiskā, termiskā, ekspluatācijas, tehnoloģiskā, ārējā izskata</a:t>
            </a:r>
          </a:p>
          <a:p>
            <a:pPr algn="just"/>
            <a:r>
              <a:rPr lang="lv-LV" dirty="0" smtClean="0">
                <a:solidFill>
                  <a:srgbClr val="456A2C"/>
                </a:solidFill>
                <a:latin typeface="Glacial Indifference" panose="020B0604020202020204" charset="0"/>
              </a:rPr>
              <a:t>8.Kura </a:t>
            </a:r>
            <a:r>
              <a:rPr lang="lv-LV" dirty="0">
                <a:solidFill>
                  <a:srgbClr val="456A2C"/>
                </a:solidFill>
                <a:latin typeface="Glacial Indifference" panose="020B0604020202020204" charset="0"/>
              </a:rPr>
              <a:t>viela veido koka brūno krāsu termiskās modificēšanas laikā?</a:t>
            </a:r>
          </a:p>
          <a:p>
            <a:pPr algn="just"/>
            <a:r>
              <a:rPr lang="lv-LV" dirty="0">
                <a:solidFill>
                  <a:srgbClr val="456A2C"/>
                </a:solidFill>
                <a:latin typeface="Glacial Indifference" panose="020B0604020202020204" charset="0"/>
              </a:rPr>
              <a:t>A: Lignīns</a:t>
            </a:r>
          </a:p>
          <a:p>
            <a:pPr algn="just"/>
            <a:r>
              <a:rPr lang="lv-LV" dirty="0" smtClean="0">
                <a:solidFill>
                  <a:srgbClr val="456A2C"/>
                </a:solidFill>
                <a:latin typeface="Glacial Indifference" panose="020B0604020202020204" charset="0"/>
              </a:rPr>
              <a:t>9.Saskaņā </a:t>
            </a:r>
            <a:r>
              <a:rPr lang="lv-LV" dirty="0">
                <a:solidFill>
                  <a:srgbClr val="456A2C"/>
                </a:solidFill>
                <a:latin typeface="Glacial Indifference" panose="020B0604020202020204" charset="0"/>
              </a:rPr>
              <a:t>ar standarta prasībām koksni degradējošie līdzekļi ir?</a:t>
            </a:r>
          </a:p>
          <a:p>
            <a:pPr algn="just"/>
            <a:r>
              <a:rPr lang="lv-LV" dirty="0">
                <a:solidFill>
                  <a:srgbClr val="456A2C"/>
                </a:solidFill>
                <a:latin typeface="Glacial Indifference" panose="020B0604020202020204" charset="0"/>
              </a:rPr>
              <a:t>A: trupes sēnes; kukaiņi, kas apdraud sausu koksni; termīti; jūras organismi, kas var apdraudēt jau lietojamu koksni</a:t>
            </a:r>
          </a:p>
          <a:p>
            <a:pPr algn="just"/>
            <a:r>
              <a:rPr lang="lv-LV" dirty="0" smtClean="0">
                <a:solidFill>
                  <a:srgbClr val="456A2C"/>
                </a:solidFill>
                <a:latin typeface="Glacial Indifference" panose="020B0604020202020204" charset="0"/>
              </a:rPr>
              <a:t>10.Nosauciet </a:t>
            </a:r>
            <a:r>
              <a:rPr lang="lv-LV" dirty="0">
                <a:solidFill>
                  <a:srgbClr val="456A2C"/>
                </a:solidFill>
                <a:latin typeface="Glacial Indifference" panose="020B0604020202020204" charset="0"/>
              </a:rPr>
              <a:t>ēvelētu zāģmateriālu virsmas raksturotājus:</a:t>
            </a:r>
          </a:p>
          <a:p>
            <a:pPr algn="just"/>
            <a:r>
              <a:rPr lang="lv-LV" dirty="0">
                <a:solidFill>
                  <a:srgbClr val="456A2C"/>
                </a:solidFill>
                <a:latin typeface="Glacial Indifference" panose="020B0604020202020204" charset="0"/>
              </a:rPr>
              <a:t>A: gludi ēvelēta un raupji ēvelēta </a:t>
            </a:r>
          </a:p>
          <a:p>
            <a:pPr algn="just"/>
            <a:r>
              <a:rPr lang="lv-LV" dirty="0" smtClean="0">
                <a:solidFill>
                  <a:srgbClr val="456A2C"/>
                </a:solidFill>
                <a:latin typeface="Glacial Indifference" panose="020B0604020202020204" charset="0"/>
              </a:rPr>
              <a:t>11.Kādi </a:t>
            </a:r>
            <a:r>
              <a:rPr lang="lv-LV" dirty="0">
                <a:solidFill>
                  <a:srgbClr val="456A2C"/>
                </a:solidFill>
                <a:latin typeface="Glacial Indifference" panose="020B0604020202020204" charset="0"/>
              </a:rPr>
              <a:t>var būt ēvelētu kokmateriālu šķērsgriezuma gala izmēri, ja izmēri pirms ēvelēšanas bija: biezums 100 mm un platums 200 mm?</a:t>
            </a:r>
          </a:p>
          <a:p>
            <a:pPr algn="just"/>
            <a:r>
              <a:rPr lang="lv-LV" dirty="0">
                <a:solidFill>
                  <a:srgbClr val="456A2C"/>
                </a:solidFill>
                <a:latin typeface="Glacial Indifference" panose="020B0604020202020204" charset="0"/>
              </a:rPr>
              <a:t>A: Biezums 95 mm un platums 195 mm.</a:t>
            </a:r>
          </a:p>
          <a:p>
            <a:pPr marL="180340" algn="just">
              <a:spcAft>
                <a:spcPts val="0"/>
              </a:spcAft>
            </a:pPr>
            <a:endParaRPr lang="lv-LV" u="sng" dirty="0">
              <a:solidFill>
                <a:srgbClr val="456A2C"/>
              </a:solidFill>
              <a:latin typeface="Glacial Indifference" panose="020B0604020202020204" charset="0"/>
              <a:ea typeface="Times New Roman" panose="02020603050405020304" pitchFamily="18" charset="0"/>
              <a:cs typeface="Arial" panose="020B0604020202020204" pitchFamily="34" charset="0"/>
            </a:endParaRPr>
          </a:p>
        </p:txBody>
      </p:sp>
      <p:sp>
        <p:nvSpPr>
          <p:cNvPr id="9" name="TextBox 9"/>
          <p:cNvSpPr txBox="1"/>
          <p:nvPr/>
        </p:nvSpPr>
        <p:spPr>
          <a:xfrm>
            <a:off x="7924800" y="9639300"/>
            <a:ext cx="9220200" cy="829971"/>
          </a:xfrm>
          <a:prstGeom prst="rect">
            <a:avLst/>
          </a:prstGeom>
        </p:spPr>
        <p:txBody>
          <a:bodyPr wrap="square" lIns="0" tIns="0" rIns="0" bIns="0" rtlCol="0" anchor="t">
            <a:spAutoFit/>
          </a:bodyPr>
          <a:lstStyle/>
          <a:p>
            <a:pPr algn="r">
              <a:lnSpc>
                <a:spcPts val="2240"/>
              </a:lnSpc>
            </a:pPr>
            <a:r>
              <a:rPr lang="lv-LV" sz="1600" dirty="0">
                <a:solidFill>
                  <a:schemeClr val="bg1"/>
                </a:solidFill>
                <a:latin typeface="Glacial Indifference"/>
              </a:rPr>
              <a:t>2. NODARBĪBA: </a:t>
            </a:r>
            <a:r>
              <a:rPr lang="lv-LV" sz="1600" dirty="0">
                <a:solidFill>
                  <a:schemeClr val="bg1"/>
                </a:solidFill>
              </a:rPr>
              <a:t>Koksnes īpašību uzlabošanas, koksnes aizsardzības un izturības paaugstināšanas </a:t>
            </a:r>
            <a:endParaRPr lang="lv-LV" sz="1600" dirty="0" smtClean="0">
              <a:solidFill>
                <a:schemeClr val="bg1"/>
              </a:solidFill>
            </a:endParaRPr>
          </a:p>
          <a:p>
            <a:pPr algn="r">
              <a:lnSpc>
                <a:spcPts val="2240"/>
              </a:lnSpc>
            </a:pPr>
            <a:r>
              <a:rPr lang="lv-LV" sz="1600" dirty="0" smtClean="0">
                <a:solidFill>
                  <a:schemeClr val="bg1"/>
                </a:solidFill>
              </a:rPr>
              <a:t>iespējas</a:t>
            </a:r>
            <a:endParaRPr lang="lv-LV" sz="1600" dirty="0">
              <a:solidFill>
                <a:schemeClr val="bg1"/>
              </a:solidFill>
            </a:endParaRPr>
          </a:p>
          <a:p>
            <a:pPr algn="r">
              <a:lnSpc>
                <a:spcPts val="2240"/>
              </a:lnSpc>
            </a:pPr>
            <a:endParaRPr lang="lv-LV"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4559205"/>
            <a:chOff x="0" y="0"/>
            <a:chExt cx="11180564" cy="6078940"/>
          </a:xfrm>
        </p:grpSpPr>
        <p:sp>
          <p:nvSpPr>
            <p:cNvPr id="4" name="AutoShape 4"/>
            <p:cNvSpPr/>
            <p:nvPr/>
          </p:nvSpPr>
          <p:spPr>
            <a:xfrm>
              <a:off x="0" y="0"/>
              <a:ext cx="11180564" cy="6078940"/>
            </a:xfrm>
            <a:prstGeom prst="rect">
              <a:avLst/>
            </a:prstGeom>
            <a:solidFill>
              <a:srgbClr val="456A2C"/>
            </a:solidFill>
          </p:spPr>
        </p:sp>
        <p:sp>
          <p:nvSpPr>
            <p:cNvPr id="5" name="TextBox 5"/>
            <p:cNvSpPr txBox="1"/>
            <p:nvPr/>
          </p:nvSpPr>
          <p:spPr>
            <a:xfrm>
              <a:off x="982007" y="1694973"/>
              <a:ext cx="9216551" cy="1318567"/>
            </a:xfrm>
            <a:prstGeom prst="rect">
              <a:avLst/>
            </a:prstGeom>
          </p:spPr>
          <p:txBody>
            <a:bodyPr lIns="0" tIns="0" rIns="0" bIns="0" rtlCol="0" anchor="t">
              <a:spAutoFit/>
            </a:bodyPr>
            <a:lstStyle/>
            <a:p>
              <a:pPr algn="l">
                <a:lnSpc>
                  <a:spcPts val="8370"/>
                </a:lnSpc>
              </a:pPr>
              <a:r>
                <a:rPr lang="lv-LV" sz="6200" dirty="0" smtClean="0">
                  <a:solidFill>
                    <a:srgbClr val="FEFFF8"/>
                  </a:solidFill>
                  <a:latin typeface="Glassial indefference"/>
                </a:rPr>
                <a:t>Izmantotie</a:t>
              </a:r>
              <a:endParaRPr lang="lv-LV" sz="6200" dirty="0">
                <a:solidFill>
                  <a:srgbClr val="FEFFF8"/>
                </a:solidFill>
                <a:latin typeface="Glassial indefference"/>
              </a:endParaRPr>
            </a:p>
          </p:txBody>
        </p:sp>
        <p:sp>
          <p:nvSpPr>
            <p:cNvPr id="6" name="TextBox 6"/>
            <p:cNvSpPr txBox="1"/>
            <p:nvPr/>
          </p:nvSpPr>
          <p:spPr>
            <a:xfrm>
              <a:off x="982007" y="3543283"/>
              <a:ext cx="9215776" cy="759524"/>
            </a:xfrm>
            <a:prstGeom prst="rect">
              <a:avLst/>
            </a:prstGeom>
          </p:spPr>
          <p:txBody>
            <a:bodyPr lIns="0" tIns="0" rIns="0" bIns="0" rtlCol="0" anchor="t">
              <a:spAutoFit/>
            </a:bodyPr>
            <a:lstStyle/>
            <a:p>
              <a:pPr algn="l">
                <a:lnSpc>
                  <a:spcPts val="4810"/>
                </a:lnSpc>
              </a:pPr>
              <a:r>
                <a:rPr lang="lv-LV" sz="3700" dirty="0" smtClean="0">
                  <a:solidFill>
                    <a:srgbClr val="FEFFF8"/>
                  </a:solidFill>
                  <a:latin typeface="Glassial indefference"/>
                </a:rPr>
                <a:t>informācijas avoti</a:t>
              </a:r>
              <a:endParaRPr lang="lv-LV" sz="3700" dirty="0">
                <a:solidFill>
                  <a:srgbClr val="FEFFF8"/>
                </a:solidFill>
                <a:latin typeface="Glassial indefference"/>
              </a:endParaRPr>
            </a:p>
          </p:txBody>
        </p:sp>
      </p:grpSp>
      <p:grpSp>
        <p:nvGrpSpPr>
          <p:cNvPr id="7" name="Group 7"/>
          <p:cNvGrpSpPr/>
          <p:nvPr/>
        </p:nvGrpSpPr>
        <p:grpSpPr>
          <a:xfrm>
            <a:off x="10141449" y="1014413"/>
            <a:ext cx="7536951" cy="7478970"/>
            <a:chOff x="0" y="-19049"/>
            <a:chExt cx="9490469" cy="9971961"/>
          </a:xfrm>
        </p:grpSpPr>
        <p:sp>
          <p:nvSpPr>
            <p:cNvPr id="9" name="TextBox 9"/>
            <p:cNvSpPr txBox="1"/>
            <p:nvPr/>
          </p:nvSpPr>
          <p:spPr>
            <a:xfrm>
              <a:off x="0" y="-19049"/>
              <a:ext cx="9490469" cy="9971961"/>
            </a:xfrm>
            <a:prstGeom prst="rect">
              <a:avLst/>
            </a:prstGeom>
          </p:spPr>
          <p:txBody>
            <a:bodyPr lIns="0" tIns="0" rIns="0" bIns="0" rtlCol="0" anchor="t">
              <a:spAutoFit/>
            </a:bodyPr>
            <a:lstStyle/>
            <a:p>
              <a:pPr marL="342900" lvl="0" indent="-342900" algn="just">
                <a:buFont typeface="+mj-lt"/>
                <a:buAutoNum type="arabicPeriod"/>
              </a:pPr>
              <a:r>
                <a:rPr lang="lv-LV">
                  <a:solidFill>
                    <a:srgbClr val="456A2C"/>
                  </a:solidFill>
                  <a:latin typeface="Glacial Indifference" panose="020B0604020202020204" charset="0"/>
                </a:rPr>
                <a:t>EN 335:2013   Durability of wood and wood-based products – Use classes: definitions, application to solid wood and wood-based products</a:t>
              </a:r>
            </a:p>
            <a:p>
              <a:pPr marL="342900" lvl="0" indent="-342900" algn="just">
                <a:buFont typeface="+mj-lt"/>
                <a:buAutoNum type="arabicPeriod"/>
              </a:pPr>
              <a:r>
                <a:rPr lang="lv-LV">
                  <a:solidFill>
                    <a:srgbClr val="456A2C"/>
                  </a:solidFill>
                  <a:latin typeface="Glacial Indifference" panose="020B0604020202020204" charset="0"/>
                </a:rPr>
                <a:t>EN 350:2016 Durability of wood and wood-based products – Testing and classification of the durability to biological agents of wood and wood-based materials</a:t>
              </a:r>
            </a:p>
            <a:p>
              <a:pPr marL="342900" lvl="0" indent="-342900" algn="just">
                <a:buFont typeface="+mj-lt"/>
                <a:buAutoNum type="arabicPeriod"/>
              </a:pPr>
              <a:r>
                <a:rPr lang="lv-LV">
                  <a:solidFill>
                    <a:srgbClr val="456A2C"/>
                  </a:solidFill>
                  <a:latin typeface="Glacial Indifference" panose="020B0604020202020204" charset="0"/>
                </a:rPr>
                <a:t>EN 975-1:2009 Sawn timber - Appearance grading of hardwoods - Part 1: Oak and beech is used.</a:t>
              </a:r>
            </a:p>
            <a:p>
              <a:pPr marL="342900" lvl="0" indent="-342900" algn="just">
                <a:buFont typeface="+mj-lt"/>
                <a:buAutoNum type="arabicPeriod"/>
              </a:pPr>
              <a:r>
                <a:rPr lang="lv-LV">
                  <a:solidFill>
                    <a:srgbClr val="456A2C"/>
                  </a:solidFill>
                  <a:latin typeface="Glacial Indifference" panose="020B0604020202020204" charset="0"/>
                </a:rPr>
                <a:t>EN 1912 "Structural Timber. Strength classes. Assignment of visual grades and species"</a:t>
              </a:r>
            </a:p>
            <a:p>
              <a:pPr marL="342900" lvl="0" indent="-342900" algn="just">
                <a:buFont typeface="+mj-lt"/>
                <a:buAutoNum type="arabicPeriod"/>
              </a:pPr>
              <a:r>
                <a:rPr lang="lv-LV">
                  <a:solidFill>
                    <a:srgbClr val="456A2C"/>
                  </a:solidFill>
                  <a:latin typeface="Glacial Indifference" panose="020B0604020202020204" charset="0"/>
                </a:rPr>
                <a:t>Hill C.A.S. Wood Modification. Chichester: John Wiley &amp; Sons, Ltd, 2006. 239 p.</a:t>
              </a:r>
            </a:p>
            <a:p>
              <a:pPr marL="342900" lvl="0" indent="-342900" algn="just">
                <a:buFont typeface="+mj-lt"/>
                <a:buAutoNum type="arabicPeriod"/>
              </a:pPr>
              <a:r>
                <a:rPr lang="lv-LV">
                  <a:solidFill>
                    <a:srgbClr val="456A2C"/>
                  </a:solidFill>
                  <a:latin typeface="Glacial Indifference" panose="020B0604020202020204" charset="0"/>
                </a:rPr>
                <a:t>Hoadley R.B. Understanding Wood: A Craftsman's Guide to Wood Technology. The Taunton Press, 2000. 288 p.</a:t>
              </a:r>
            </a:p>
            <a:p>
              <a:pPr marL="342900" lvl="0" indent="-342900" algn="just">
                <a:buFont typeface="+mj-lt"/>
                <a:buAutoNum type="arabicPeriod"/>
              </a:pPr>
              <a:r>
                <a:rPr lang="lv-LV">
                  <a:solidFill>
                    <a:srgbClr val="456A2C"/>
                  </a:solidFill>
                  <a:latin typeface="Glacial Indifference" panose="020B0604020202020204" charset="0"/>
                </a:rPr>
                <a:t>Porteous J., Kermani A. Structural Timber Design to Eurocode 5 (Second edition). 2013., Willey-Blackwell, 640 p.</a:t>
              </a:r>
            </a:p>
            <a:p>
              <a:pPr marL="342900" lvl="0" indent="-342900" algn="just">
                <a:buFont typeface="+mj-lt"/>
                <a:buAutoNum type="arabicPeriod"/>
              </a:pPr>
              <a:r>
                <a:rPr lang="lv-LV">
                  <a:solidFill>
                    <a:srgbClr val="456A2C"/>
                  </a:solidFill>
                  <a:latin typeface="Glacial Indifference" panose="020B0604020202020204" charset="0"/>
                </a:rPr>
                <a:t>Porter T. Wood identification and Use. GMC Publications, 2007., 288 p.</a:t>
              </a:r>
            </a:p>
            <a:p>
              <a:pPr marL="342900" lvl="0" indent="-342900" algn="just">
                <a:buFont typeface="+mj-lt"/>
                <a:buAutoNum type="arabicPeriod"/>
              </a:pPr>
              <a:r>
                <a:rPr lang="lv-LV">
                  <a:solidFill>
                    <a:srgbClr val="456A2C"/>
                  </a:solidFill>
                  <a:latin typeface="Glacial Indifference" panose="020B0604020202020204" charset="0"/>
                </a:rPr>
                <a:t>Rowell R.M. Handbook of wood chemistry and wood composites. London: Taylor&amp;Francis group, London, 2005. 487 p.</a:t>
              </a:r>
            </a:p>
            <a:p>
              <a:pPr marL="342900" lvl="0" indent="-342900" algn="just">
                <a:buFont typeface="+mj-lt"/>
                <a:buAutoNum type="arabicPeriod"/>
              </a:pPr>
              <a:r>
                <a:rPr lang="lv-LV">
                  <a:solidFill>
                    <a:srgbClr val="456A2C"/>
                  </a:solidFill>
                  <a:latin typeface="Glacial Indifference" panose="020B0604020202020204" charset="0"/>
                </a:rPr>
                <a:t>Niemz P. and Sonderegger W. U. Holzphysik: Physik des Holzes und der Holzwerkstoffe. Carl Hanser Verlag GmbH &amp; Co. 2017., 580 p.</a:t>
              </a:r>
            </a:p>
            <a:p>
              <a:pPr marL="342900" lvl="0" indent="-342900" algn="just">
                <a:buFont typeface="+mj-lt"/>
                <a:buAutoNum type="arabicPeriod"/>
              </a:pPr>
              <a:r>
                <a:rPr lang="lv-LV">
                  <a:solidFill>
                    <a:srgbClr val="456A2C"/>
                  </a:solidFill>
                  <a:latin typeface="Glacial Indifference" panose="020B0604020202020204" charset="0"/>
                </a:rPr>
                <a:t>Morozovs A., Irbe I., Bukšāns E. Chemical processing and protection of wood (Koksnes ķīmiskā pārstrāde un aizsardzība. In Latvian) Avots, Rīga, 2018., 171 p.</a:t>
              </a:r>
            </a:p>
            <a:p>
              <a:pPr marL="342900" lvl="0" indent="-342900" algn="just">
                <a:buFont typeface="+mj-lt"/>
                <a:buAutoNum type="arabicPeriod"/>
              </a:pPr>
              <a:r>
                <a:rPr lang="lv-LV">
                  <a:solidFill>
                    <a:srgbClr val="456A2C"/>
                  </a:solidFill>
                  <a:latin typeface="Glacial Indifference" panose="020B0604020202020204" charset="0"/>
                </a:rPr>
                <a:t>Sandberg D., and Kutnar A. Thermally modified timber: recent developments in Europe and North America. Wood and Fiber Science 48(1), 2016., 28-39 pp.Wagenführ A.  Scholz F. Taschenbuch der Holztechnik. Carl Hanser Verlag GmbH &amp; Co. 2018., 567 p.</a:t>
              </a:r>
            </a:p>
          </p:txBody>
        </p:sp>
        <p:sp>
          <p:nvSpPr>
            <p:cNvPr id="12" name="TextBox 12"/>
            <p:cNvSpPr txBox="1"/>
            <p:nvPr/>
          </p:nvSpPr>
          <p:spPr>
            <a:xfrm>
              <a:off x="0" y="8486009"/>
              <a:ext cx="9490469" cy="538609"/>
            </a:xfrm>
            <a:prstGeom prst="rect">
              <a:avLst/>
            </a:prstGeom>
          </p:spPr>
          <p:txBody>
            <a:bodyPr lIns="0" tIns="0" rIns="0" bIns="0" rtlCol="0" anchor="t">
              <a:spAutoFit/>
            </a:bodyPr>
            <a:lstStyle/>
            <a:p>
              <a:pPr>
                <a:lnSpc>
                  <a:spcPts val="3359"/>
                </a:lnSpc>
              </a:pPr>
              <a:endParaRPr lang="en-GB" sz="2400" spc="120" dirty="0">
                <a:solidFill>
                  <a:srgbClr val="456A2C"/>
                </a:solidFill>
                <a:latin typeface="Glacial Indifference"/>
              </a:endParaRPr>
            </a:p>
          </p:txBody>
        </p:sp>
      </p:grpSp>
      <p:sp>
        <p:nvSpPr>
          <p:cNvPr id="16" name="AutoShape 16"/>
          <p:cNvSpPr/>
          <p:nvPr/>
        </p:nvSpPr>
        <p:spPr>
          <a:xfrm>
            <a:off x="1028700" y="9462135"/>
            <a:ext cx="16230600" cy="38100"/>
          </a:xfrm>
          <a:prstGeom prst="rect">
            <a:avLst/>
          </a:prstGeom>
          <a:solidFill>
            <a:srgbClr val="52584D"/>
          </a:solidFill>
          <a:ln>
            <a:solidFill>
              <a:srgbClr val="52584D"/>
            </a:solidFill>
          </a:ln>
        </p:spPr>
      </p:sp>
      <p:sp>
        <p:nvSpPr>
          <p:cNvPr id="20" name="Θέση αριθμού διαφάνειας 12">
            <a:extLst>
              <a:ext uri="{FF2B5EF4-FFF2-40B4-BE49-F238E27FC236}">
                <a16:creationId xmlns:a16="http://schemas.microsoft.com/office/drawing/2014/main" id="{6C18FE1D-2033-417B-8412-E2501E5D108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12</a:t>
            </a:fld>
            <a:endParaRPr lang="en-GB" sz="2400" spc="120">
              <a:solidFill>
                <a:srgbClr val="D9D9D9"/>
              </a:solidFill>
              <a:latin typeface="Glacial Indifference"/>
            </a:endParaRPr>
          </a:p>
        </p:txBody>
      </p:sp>
      <p:sp>
        <p:nvSpPr>
          <p:cNvPr id="13"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175770"/>
            <a:ext cx="12672000" cy="7920000"/>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dirty="0">
                  <a:solidFill>
                    <a:srgbClr val="456A2C"/>
                  </a:solidFill>
                  <a:latin typeface="Glassial indefference"/>
                </a:rPr>
                <a:t>Prezentācijas </a:t>
              </a:r>
              <a:r>
                <a:rPr lang="lv-LV" sz="6200" dirty="0" smtClean="0">
                  <a:solidFill>
                    <a:srgbClr val="456A2C"/>
                  </a:solidFill>
                  <a:latin typeface="Glassial indefference"/>
                </a:rPr>
                <a:t>saturs </a:t>
              </a:r>
              <a:endParaRPr lang="lv-LV" sz="6200" dirty="0">
                <a:solidFill>
                  <a:srgbClr val="456A2C"/>
                </a:solidFill>
                <a:latin typeface="Glassial indefference"/>
              </a:endParaRPr>
            </a:p>
          </p:txBody>
        </p:sp>
        <p:sp>
          <p:nvSpPr>
            <p:cNvPr id="6" name="TextBox 6"/>
            <p:cNvSpPr txBox="1"/>
            <p:nvPr/>
          </p:nvSpPr>
          <p:spPr>
            <a:xfrm>
              <a:off x="982007" y="6492487"/>
              <a:ext cx="9736793" cy="3488135"/>
            </a:xfrm>
            <a:prstGeom prst="rect">
              <a:avLst/>
            </a:prstGeom>
            <a:grpFill/>
          </p:spPr>
          <p:txBody>
            <a:bodyPr wrap="square" lIns="0" tIns="0" rIns="0" bIns="0" rtlCol="0" anchor="t">
              <a:spAutoFit/>
            </a:bodyPr>
            <a:lstStyle/>
            <a:p>
              <a:pPr marL="342900" indent="-342900" algn="l">
                <a:lnSpc>
                  <a:spcPts val="3359"/>
                </a:lnSpc>
                <a:buFontTx/>
                <a:buChar char="-"/>
              </a:pPr>
              <a:r>
                <a:rPr lang="lv-LV" sz="2400" dirty="0">
                  <a:solidFill>
                    <a:srgbClr val="456A2C"/>
                  </a:solidFill>
                  <a:latin typeface="Glacial Indifference"/>
                </a:rPr>
                <a:t>Īpašību uzlabošana pēc </a:t>
              </a:r>
              <a:r>
                <a:rPr lang="lv-LV" sz="2400" dirty="0" smtClean="0">
                  <a:solidFill>
                    <a:srgbClr val="456A2C"/>
                  </a:solidFill>
                  <a:latin typeface="Glacial Indifference"/>
                </a:rPr>
                <a:t>ārējā izskata</a:t>
              </a:r>
              <a:endParaRPr lang="lv-LV" sz="2400" dirty="0">
                <a:solidFill>
                  <a:srgbClr val="456A2C"/>
                </a:solidFill>
                <a:latin typeface="Glacial Indifference"/>
              </a:endParaRPr>
            </a:p>
            <a:p>
              <a:pPr marL="342900" indent="-342900">
                <a:lnSpc>
                  <a:spcPts val="3359"/>
                </a:lnSpc>
                <a:buFontTx/>
                <a:buChar char="-"/>
              </a:pPr>
              <a:r>
                <a:rPr lang="lv-LV" sz="2400" dirty="0">
                  <a:solidFill>
                    <a:srgbClr val="456A2C"/>
                  </a:solidFill>
                  <a:latin typeface="Glacial Indifference"/>
                </a:rPr>
                <a:t>Koksnes īpašību uzlabošana -  </a:t>
              </a:r>
              <a:r>
                <a:rPr lang="lv-LV" sz="2400" dirty="0" smtClean="0">
                  <a:solidFill>
                    <a:srgbClr val="456A2C"/>
                  </a:solidFill>
                  <a:latin typeface="Glacial Indifference"/>
                </a:rPr>
                <a:t>tehnoloģiski</a:t>
              </a:r>
              <a:endParaRPr lang="lv-LV" sz="2400" dirty="0">
                <a:solidFill>
                  <a:srgbClr val="456A2C"/>
                </a:solidFill>
                <a:latin typeface="Glacial Indifference"/>
              </a:endParaRPr>
            </a:p>
            <a:p>
              <a:pPr marL="342900" indent="-342900">
                <a:lnSpc>
                  <a:spcPts val="3359"/>
                </a:lnSpc>
                <a:buFontTx/>
                <a:buChar char="-"/>
              </a:pPr>
              <a:r>
                <a:rPr lang="lv-LV" sz="2400" dirty="0">
                  <a:solidFill>
                    <a:srgbClr val="456A2C"/>
                  </a:solidFill>
                  <a:latin typeface="Glacial Indifference"/>
                </a:rPr>
                <a:t>Koksnes īpašību uzlabošana - </a:t>
              </a:r>
              <a:r>
                <a:rPr lang="lv-LV" sz="2400" dirty="0" smtClean="0">
                  <a:solidFill>
                    <a:srgbClr val="456A2C"/>
                  </a:solidFill>
                  <a:latin typeface="Glacial Indifference"/>
                </a:rPr>
                <a:t>ķīmiski</a:t>
              </a:r>
              <a:endParaRPr lang="lv-LV" sz="2400" dirty="0">
                <a:solidFill>
                  <a:srgbClr val="456A2C"/>
                </a:solidFill>
                <a:latin typeface="Glacial Indifference"/>
              </a:endParaRPr>
            </a:p>
            <a:p>
              <a:pPr marL="342900" indent="-342900" algn="l">
                <a:lnSpc>
                  <a:spcPts val="3359"/>
                </a:lnSpc>
                <a:buFontTx/>
                <a:buChar char="-"/>
              </a:pPr>
              <a:r>
                <a:rPr lang="lv-LV" sz="2400" dirty="0" smtClean="0">
                  <a:solidFill>
                    <a:srgbClr val="456A2C"/>
                  </a:solidFill>
                  <a:latin typeface="Glacial Indifference"/>
                </a:rPr>
                <a:t>Koksnes </a:t>
              </a:r>
              <a:r>
                <a:rPr lang="lv-LV" sz="2400" dirty="0">
                  <a:solidFill>
                    <a:srgbClr val="456A2C"/>
                  </a:solidFill>
                  <a:latin typeface="Glacial Indifference"/>
                </a:rPr>
                <a:t>termiskā </a:t>
              </a:r>
              <a:r>
                <a:rPr lang="lv-LV" sz="2400" dirty="0" smtClean="0">
                  <a:solidFill>
                    <a:srgbClr val="456A2C"/>
                  </a:solidFill>
                  <a:latin typeface="Glacial Indifference"/>
                </a:rPr>
                <a:t>aizsardzība</a:t>
              </a:r>
              <a:endParaRPr lang="lv-LV" sz="2400" dirty="0">
                <a:solidFill>
                  <a:srgbClr val="456A2C"/>
                </a:solidFill>
                <a:latin typeface="Glacial Indifference"/>
              </a:endParaRPr>
            </a:p>
            <a:p>
              <a:pPr marL="342900" indent="-342900">
                <a:lnSpc>
                  <a:spcPts val="3359"/>
                </a:lnSpc>
                <a:buFontTx/>
                <a:buChar char="-"/>
              </a:pPr>
              <a:r>
                <a:rPr lang="lv-LV" sz="2400" dirty="0">
                  <a:solidFill>
                    <a:srgbClr val="456A2C"/>
                  </a:solidFill>
                  <a:latin typeface="Glacial Indifference"/>
                </a:rPr>
                <a:t>Koksnes īpašību funkcionāla uzlabošana</a:t>
              </a:r>
            </a:p>
            <a:p>
              <a:pPr marL="342900" indent="-342900">
                <a:lnSpc>
                  <a:spcPts val="3359"/>
                </a:lnSpc>
                <a:buFontTx/>
                <a:buChar char="-"/>
              </a:pPr>
              <a:r>
                <a:rPr lang="lv-LV" sz="2400" dirty="0">
                  <a:solidFill>
                    <a:srgbClr val="456A2C"/>
                  </a:solidFill>
                  <a:latin typeface="Glacial Indifference"/>
                </a:rPr>
                <a:t>Koksni degradējoši mikroorganismi</a:t>
              </a:r>
            </a:p>
          </p:txBody>
        </p:sp>
        <p:sp>
          <p:nvSpPr>
            <p:cNvPr id="7" name="TextBox 7"/>
            <p:cNvSpPr txBox="1"/>
            <p:nvPr/>
          </p:nvSpPr>
          <p:spPr>
            <a:xfrm>
              <a:off x="982007" y="4952983"/>
              <a:ext cx="9215776" cy="759524"/>
            </a:xfrm>
            <a:prstGeom prst="rect">
              <a:avLst/>
            </a:prstGeom>
            <a:grpFill/>
          </p:spPr>
          <p:txBody>
            <a:bodyPr lIns="0" tIns="0" rIns="0" bIns="0" rtlCol="0" anchor="t">
              <a:spAutoFit/>
            </a:bodyPr>
            <a:lstStyle/>
            <a:p>
              <a:pPr algn="l">
                <a:lnSpc>
                  <a:spcPts val="4810"/>
                </a:lnSpc>
              </a:pPr>
              <a:r>
                <a:rPr lang="lv-LV" sz="3700" dirty="0">
                  <a:solidFill>
                    <a:srgbClr val="456A2C"/>
                  </a:solidFill>
                  <a:latin typeface="Glassial indefference"/>
                </a:rPr>
                <a:t>APSKATĪTĀS TĒMAS</a:t>
              </a:r>
            </a:p>
          </p:txBody>
        </p:sp>
      </p:grpSp>
      <p:grpSp>
        <p:nvGrpSpPr>
          <p:cNvPr id="8" name="Group 8"/>
          <p:cNvGrpSpPr/>
          <p:nvPr/>
        </p:nvGrpSpPr>
        <p:grpSpPr>
          <a:xfrm>
            <a:off x="2057400" y="9462135"/>
            <a:ext cx="16230600" cy="968722"/>
            <a:chOff x="0" y="0"/>
            <a:chExt cx="21640800" cy="1291628"/>
          </a:xfrm>
        </p:grpSpPr>
        <p:sp>
          <p:nvSpPr>
            <p:cNvPr id="9" name="TextBox 9"/>
            <p:cNvSpPr txBox="1"/>
            <p:nvPr/>
          </p:nvSpPr>
          <p:spPr>
            <a:xfrm>
              <a:off x="9144000" y="539286"/>
              <a:ext cx="12293600" cy="752342"/>
            </a:xfrm>
            <a:prstGeom prst="rect">
              <a:avLst/>
            </a:prstGeom>
          </p:spPr>
          <p:txBody>
            <a:bodyPr wrap="square" lIns="0" tIns="0" rIns="0" bIns="0" rtlCol="0" anchor="t">
              <a:spAutoFit/>
            </a:bodyPr>
            <a:lstStyle/>
            <a:p>
              <a:pPr algn="r">
                <a:lnSpc>
                  <a:spcPts val="2240"/>
                </a:lnSpc>
              </a:pPr>
              <a:r>
                <a:rPr lang="lv-LV" sz="1600" dirty="0">
                  <a:latin typeface="Glacial Indifference"/>
                </a:rPr>
                <a:t>2. </a:t>
              </a:r>
              <a:r>
                <a:rPr lang="lv-LV" sz="1600" dirty="0">
                  <a:latin typeface="Glassial indefference"/>
                </a:rPr>
                <a:t>NODARBĪBA</a:t>
              </a:r>
              <a:r>
                <a:rPr lang="lv-LV" sz="1600" dirty="0">
                  <a:latin typeface="Glacial Indifference"/>
                </a:rPr>
                <a:t>: </a:t>
              </a:r>
              <a:r>
                <a:rPr lang="lv-LV" sz="1600" dirty="0"/>
                <a:t>Koksnes īpašību uzlabošanas, koksnes aizsardzības un izturības paaugstināšanas iespējas</a:t>
              </a:r>
            </a:p>
            <a:p>
              <a:pPr algn="r">
                <a:lnSpc>
                  <a:spcPts val="2240"/>
                </a:lnSpc>
              </a:pPr>
              <a:endParaRPr lang="lv-LV" sz="1600" dirty="0"/>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smtClean="0">
                <a:solidFill>
                  <a:srgbClr val="456A2C"/>
                </a:solidFill>
                <a:latin typeface="Glacial Indifference"/>
              </a:rPr>
              <a:pPr algn="l"/>
              <a:t>2</a:t>
            </a:fld>
            <a:endParaRPr lang="en-US" sz="2400" spc="12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a:solidFill>
                    <a:schemeClr val="bg1"/>
                  </a:solidFill>
                  <a:latin typeface="Glassial indefference"/>
                </a:rPr>
                <a:t>VISPĀRĪGI</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3</a:t>
            </a:fld>
            <a:endParaRPr lang="en-GB" sz="2400" spc="120">
              <a:solidFill>
                <a:srgbClr val="D9D9D9"/>
              </a:solidFill>
              <a:latin typeface="Glacial Indifference"/>
            </a:endParaRPr>
          </a:p>
        </p:txBody>
      </p:sp>
      <p:pic>
        <p:nvPicPr>
          <p:cNvPr id="10" name="Picture 9" descr="Coatings 10 00629 g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582" y="572832"/>
            <a:ext cx="4549775" cy="3415030"/>
          </a:xfrm>
          <a:prstGeom prst="rect">
            <a:avLst/>
          </a:prstGeom>
          <a:noFill/>
          <a:ln>
            <a:noFill/>
          </a:ln>
        </p:spPr>
      </p:pic>
      <p:sp>
        <p:nvSpPr>
          <p:cNvPr id="12" name="Rectangle 11"/>
          <p:cNvSpPr/>
          <p:nvPr/>
        </p:nvSpPr>
        <p:spPr>
          <a:xfrm>
            <a:off x="10795993" y="80337"/>
            <a:ext cx="6324600" cy="528350"/>
          </a:xfrm>
          <a:prstGeom prst="rect">
            <a:avLst/>
          </a:prstGeom>
        </p:spPr>
        <p:txBody>
          <a:bodyPr wrap="square">
            <a:spAutoFit/>
          </a:bodyPr>
          <a:lstStyle/>
          <a:p>
            <a:pPr algn="ctr">
              <a:lnSpc>
                <a:spcPts val="3359"/>
              </a:lnSpc>
            </a:pPr>
            <a:r>
              <a:rPr lang="lv-LV" sz="2400" b="1">
                <a:solidFill>
                  <a:srgbClr val="456A2C"/>
                </a:solidFill>
                <a:latin typeface="Glacial Indifference"/>
              </a:rPr>
              <a:t>Dažas vispārīgas lietas</a:t>
            </a:r>
          </a:p>
        </p:txBody>
      </p:sp>
      <p:sp>
        <p:nvSpPr>
          <p:cNvPr id="4" name="Rectangle 3"/>
          <p:cNvSpPr/>
          <p:nvPr/>
        </p:nvSpPr>
        <p:spPr>
          <a:xfrm>
            <a:off x="1082040" y="9395780"/>
            <a:ext cx="3042821" cy="246221"/>
          </a:xfrm>
          <a:prstGeom prst="rect">
            <a:avLst/>
          </a:prstGeom>
        </p:spPr>
        <p:txBody>
          <a:bodyPr wrap="none">
            <a:spAutoFit/>
          </a:bodyPr>
          <a:lstStyle/>
          <a:p>
            <a:r>
              <a:rPr lang="lv-LV" sz="1000">
                <a:solidFill>
                  <a:schemeClr val="bg1"/>
                </a:solidFill>
                <a:latin typeface="Glacial Indifference" panose="020B0604020202020204" charset="0"/>
                <a:ea typeface="Calibri" panose="020F0502020204030204" pitchFamily="34" charset="0"/>
                <a:cs typeface="Angsana New" panose="02020603050405020304" pitchFamily="18" charset="-34"/>
              </a:rPr>
              <a:t>https://www.mdpi.com/2079-6412/10/7/629/htm </a:t>
            </a:r>
          </a:p>
        </p:txBody>
      </p:sp>
      <p:sp>
        <p:nvSpPr>
          <p:cNvPr id="5" name="Rectangle 4"/>
          <p:cNvSpPr/>
          <p:nvPr/>
        </p:nvSpPr>
        <p:spPr>
          <a:xfrm>
            <a:off x="14554200" y="1419563"/>
            <a:ext cx="3454361" cy="1754326"/>
          </a:xfrm>
          <a:prstGeom prst="rect">
            <a:avLst/>
          </a:prstGeom>
        </p:spPr>
        <p:txBody>
          <a:bodyPr wrap="square">
            <a:spAutoFit/>
          </a:bodyPr>
          <a:lstStyle/>
          <a:p>
            <a:pPr algn="just"/>
            <a:r>
              <a:rPr lang="lv-LV" dirty="0">
                <a:latin typeface="Verdana" panose="020B0604030504040204" pitchFamily="34" charset="0"/>
                <a:ea typeface="Verdana" panose="020B0604030504040204" pitchFamily="34" charset="0"/>
                <a:cs typeface="Verdana" panose="020B0604030504040204" pitchFamily="34" charset="0"/>
              </a:rPr>
              <a:t>MODIFIKĀCIJA (no latīņu valodas </a:t>
            </a:r>
            <a:r>
              <a:rPr lang="lv-LV" i="1" dirty="0" err="1">
                <a:latin typeface="Verdana" panose="020B0604030504040204" pitchFamily="34" charset="0"/>
                <a:ea typeface="Verdana" panose="020B0604030504040204" pitchFamily="34" charset="0"/>
                <a:cs typeface="Verdana" panose="020B0604030504040204" pitchFamily="34" charset="0"/>
              </a:rPr>
              <a:t>Modificatio</a:t>
            </a:r>
            <a:r>
              <a:rPr lang="lv-LV" i="1" dirty="0">
                <a:latin typeface="Verdana" panose="020B0604030504040204" pitchFamily="34" charset="0"/>
                <a:ea typeface="Verdana" panose="020B0604030504040204" pitchFamily="34" charset="0"/>
                <a:cs typeface="Verdana" panose="020B0604030504040204" pitchFamily="34" charset="0"/>
              </a:rPr>
              <a:t>) </a:t>
            </a:r>
            <a:r>
              <a:rPr lang="lv-LV" dirty="0">
                <a:latin typeface="Verdana" panose="020B0604030504040204" pitchFamily="34" charset="0"/>
                <a:ea typeface="Verdana" panose="020B0604030504040204" pitchFamily="34" charset="0"/>
                <a:cs typeface="Verdana" panose="020B0604030504040204" pitchFamily="34" charset="0"/>
              </a:rPr>
              <a:t>kas norāda uz precīzu sekojošu darbību pasākuma kopumu (lietu, parādību un/vai procesu pārveidošanu).</a:t>
            </a:r>
          </a:p>
        </p:txBody>
      </p:sp>
      <p:sp>
        <p:nvSpPr>
          <p:cNvPr id="14" name="Rectangle 13"/>
          <p:cNvSpPr/>
          <p:nvPr/>
        </p:nvSpPr>
        <p:spPr>
          <a:xfrm>
            <a:off x="9414122" y="6807673"/>
            <a:ext cx="8594437" cy="646331"/>
          </a:xfrm>
          <a:prstGeom prst="rect">
            <a:avLst/>
          </a:prstGeom>
        </p:spPr>
        <p:txBody>
          <a:bodyPr wrap="square">
            <a:spAutoFit/>
          </a:bodyPr>
          <a:lstStyle/>
          <a:p>
            <a:pPr algn="just">
              <a:spcAft>
                <a:spcPts val="0"/>
              </a:spcAft>
            </a:pPr>
            <a:r>
              <a:rPr lang="lv-LV" dirty="0">
                <a:latin typeface="Verdana" panose="020B0604030504040204" pitchFamily="34" charset="0"/>
                <a:ea typeface="Calibri" panose="020F0502020204030204" pitchFamily="34" charset="0"/>
                <a:cs typeface="Arial" panose="020B0604020202020204" pitchFamily="34" charset="0"/>
              </a:rPr>
              <a:t>Apstrādi nedrīkst sajaukt ar dekoratīviem vai aizsargājošiem pārklājumiem – tos bieži iesaka papildus izvēlētajai apstrādei.</a:t>
            </a:r>
          </a:p>
        </p:txBody>
      </p:sp>
      <p:sp>
        <p:nvSpPr>
          <p:cNvPr id="15" name="Rectangle 14"/>
          <p:cNvSpPr/>
          <p:nvPr/>
        </p:nvSpPr>
        <p:spPr>
          <a:xfrm>
            <a:off x="9563539" y="4188917"/>
            <a:ext cx="8445021" cy="2405146"/>
          </a:xfrm>
          <a:prstGeom prst="rect">
            <a:avLst/>
          </a:prstGeom>
        </p:spPr>
        <p:txBody>
          <a:bodyPr wrap="square">
            <a:spAutoFit/>
          </a:bodyPr>
          <a:lstStyle/>
          <a:p>
            <a:pPr marR="58420" algn="just">
              <a:spcAft>
                <a:spcPts val="0"/>
              </a:spcAft>
            </a:pPr>
            <a:r>
              <a:rPr lang="lv-LV" dirty="0">
                <a:latin typeface="Verdana" panose="020B0604030504040204" pitchFamily="34" charset="0"/>
                <a:ea typeface="Times New Roman" panose="02020603050405020304" pitchFamily="18" charset="0"/>
                <a:cs typeface="Arial" panose="020B0604020202020204" pitchFamily="34" charset="0"/>
              </a:rPr>
              <a:t>Standarts EN 350 </a:t>
            </a:r>
            <a:r>
              <a:rPr lang="lv-LV" dirty="0" smtClean="0">
                <a:latin typeface="Verdana" panose="020B0604030504040204" pitchFamily="34" charset="0"/>
                <a:ea typeface="Times New Roman" panose="02020603050405020304" pitchFamily="18" charset="0"/>
                <a:cs typeface="Arial" panose="020B0604020202020204" pitchFamily="34" charset="0"/>
              </a:rPr>
              <a:t>(koksni degradējošās sēnes, </a:t>
            </a:r>
            <a:r>
              <a:rPr lang="lv-LV" dirty="0">
                <a:latin typeface="Verdana" panose="020B0604030504040204" pitchFamily="34" charset="0"/>
                <a:ea typeface="Times New Roman" panose="02020603050405020304" pitchFamily="18" charset="0"/>
                <a:cs typeface="Arial" panose="020B0604020202020204" pitchFamily="34" charset="0"/>
              </a:rPr>
              <a:t>sausu koksni </a:t>
            </a:r>
            <a:r>
              <a:rPr lang="lv-LV" dirty="0" smtClean="0">
                <a:latin typeface="Verdana" panose="020B0604030504040204" pitchFamily="34" charset="0"/>
                <a:ea typeface="Times New Roman" panose="02020603050405020304" pitchFamily="18" charset="0"/>
                <a:cs typeface="Arial" panose="020B0604020202020204" pitchFamily="34" charset="0"/>
              </a:rPr>
              <a:t>apdraudošiem kukaiņiem, </a:t>
            </a:r>
            <a:r>
              <a:rPr lang="lv-LV" dirty="0">
                <a:latin typeface="Verdana" panose="020B0604030504040204" pitchFamily="34" charset="0"/>
                <a:ea typeface="Times New Roman" panose="02020603050405020304" pitchFamily="18" charset="0"/>
                <a:cs typeface="Arial" panose="020B0604020202020204" pitchFamily="34" charset="0"/>
              </a:rPr>
              <a:t>termītiem un koksnes kaitēkļiem jūras </a:t>
            </a:r>
            <a:r>
              <a:rPr lang="lv-LV" dirty="0" smtClean="0">
                <a:latin typeface="Verdana" panose="020B0604030504040204" pitchFamily="34" charset="0"/>
                <a:ea typeface="Times New Roman" panose="02020603050405020304" pitchFamily="18" charset="0"/>
                <a:cs typeface="Arial" panose="020B0604020202020204" pitchFamily="34" charset="0"/>
              </a:rPr>
              <a:t>ūdenī) iedala (dabiskās</a:t>
            </a:r>
            <a:r>
              <a:rPr lang="lv-LV" dirty="0">
                <a:latin typeface="Verdana" panose="020B0604030504040204" pitchFamily="34" charset="0"/>
                <a:ea typeface="Times New Roman" panose="02020603050405020304" pitchFamily="18" charset="0"/>
                <a:cs typeface="Arial" panose="020B0604020202020204" pitchFamily="34" charset="0"/>
              </a:rPr>
              <a:t>) izturības </a:t>
            </a:r>
            <a:r>
              <a:rPr lang="lv-LV" dirty="0" smtClean="0">
                <a:latin typeface="Verdana" panose="020B0604030504040204" pitchFamily="34" charset="0"/>
                <a:ea typeface="Times New Roman" panose="02020603050405020304" pitchFamily="18" charset="0"/>
                <a:cs typeface="Arial" panose="020B0604020202020204" pitchFamily="34" charset="0"/>
              </a:rPr>
              <a:t>klasēs</a:t>
            </a:r>
            <a:r>
              <a:rPr lang="lv-LV" dirty="0">
                <a:latin typeface="Verdana" panose="020B0604030504040204" pitchFamily="34" charset="0"/>
                <a:ea typeface="Times New Roman" panose="02020603050405020304" pitchFamily="18" charset="0"/>
                <a:cs typeface="Arial" panose="020B0604020202020204" pitchFamily="34" charset="0"/>
              </a:rPr>
              <a:t>:</a:t>
            </a:r>
          </a:p>
          <a:p>
            <a:pPr marL="342900" lvl="0" indent="-342900" algn="just">
              <a:lnSpc>
                <a:spcPct val="107000"/>
              </a:lnSpc>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Arial" panose="020B0604020202020204" pitchFamily="34" charset="0"/>
              </a:rPr>
              <a:t>1. izturība klase - ļoti </a:t>
            </a:r>
            <a:r>
              <a:rPr lang="lv-LV" dirty="0" smtClean="0">
                <a:latin typeface="Verdana" panose="020B0604030504040204" pitchFamily="34" charset="0"/>
                <a:ea typeface="Calibri" panose="020F0502020204030204" pitchFamily="34" charset="0"/>
                <a:cs typeface="Arial" panose="020B0604020202020204" pitchFamily="34" charset="0"/>
              </a:rPr>
              <a:t>izturīga </a:t>
            </a:r>
            <a:endParaRPr lang="lv-LV" dirty="0">
              <a:latin typeface="Verdana" panose="020B060403050404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Arial" panose="020B0604020202020204" pitchFamily="34" charset="0"/>
              </a:rPr>
              <a:t>2. izturība klase - </a:t>
            </a:r>
            <a:r>
              <a:rPr lang="lv-LV" dirty="0" smtClean="0">
                <a:latin typeface="Verdana" panose="020B0604030504040204" pitchFamily="34" charset="0"/>
                <a:ea typeface="Calibri" panose="020F0502020204030204" pitchFamily="34" charset="0"/>
                <a:cs typeface="Arial" panose="020B0604020202020204" pitchFamily="34" charset="0"/>
              </a:rPr>
              <a:t>izturīga </a:t>
            </a:r>
            <a:endParaRPr lang="lv-LV" dirty="0">
              <a:latin typeface="Verdana" panose="020B060403050404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Arial" panose="020B0604020202020204" pitchFamily="34" charset="0"/>
              </a:rPr>
              <a:t>3. izturība klase - vidēji </a:t>
            </a:r>
            <a:r>
              <a:rPr lang="lv-LV" dirty="0" smtClean="0">
                <a:latin typeface="Verdana" panose="020B0604030504040204" pitchFamily="34" charset="0"/>
                <a:ea typeface="Calibri" panose="020F0502020204030204" pitchFamily="34" charset="0"/>
                <a:cs typeface="Arial" panose="020B0604020202020204" pitchFamily="34" charset="0"/>
              </a:rPr>
              <a:t>izturīga </a:t>
            </a:r>
            <a:endParaRPr lang="lv-LV" dirty="0">
              <a:latin typeface="Verdana" panose="020B060403050404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Arial" panose="020B0604020202020204" pitchFamily="34" charset="0"/>
              </a:rPr>
              <a:t>4. izturība klase - nedaudz </a:t>
            </a:r>
            <a:r>
              <a:rPr lang="lv-LV" dirty="0" smtClean="0">
                <a:latin typeface="Verdana" panose="020B0604030504040204" pitchFamily="34" charset="0"/>
                <a:ea typeface="Calibri" panose="020F0502020204030204" pitchFamily="34" charset="0"/>
                <a:cs typeface="Arial" panose="020B0604020202020204" pitchFamily="34" charset="0"/>
              </a:rPr>
              <a:t>izturīga</a:t>
            </a:r>
            <a:endParaRPr lang="lv-LV" dirty="0">
              <a:latin typeface="Verdana" panose="020B060403050404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Arial" panose="020B0604020202020204" pitchFamily="34" charset="0"/>
              </a:rPr>
              <a:t>5. izturība klase - </a:t>
            </a:r>
            <a:r>
              <a:rPr lang="lv-LV" dirty="0" smtClean="0">
                <a:latin typeface="Verdana" panose="020B0604030504040204" pitchFamily="34" charset="0"/>
                <a:ea typeface="Calibri" panose="020F0502020204030204" pitchFamily="34" charset="0"/>
                <a:cs typeface="Arial" panose="020B0604020202020204" pitchFamily="34" charset="0"/>
              </a:rPr>
              <a:t>neizturīga</a:t>
            </a:r>
            <a:endParaRPr lang="lv-LV" dirty="0">
              <a:latin typeface="Verdana" panose="020B0604030504040204" pitchFamily="34" charset="0"/>
              <a:ea typeface="Calibri" panose="020F050202020403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246940984"/>
              </p:ext>
            </p:extLst>
          </p:nvPr>
        </p:nvGraphicFramePr>
        <p:xfrm>
          <a:off x="11311255" y="7860814"/>
          <a:ext cx="5757545" cy="1280160"/>
        </p:xfrm>
        <a:graphic>
          <a:graphicData uri="http://schemas.openxmlformats.org/drawingml/2006/table">
            <a:tbl>
              <a:tblPr firstRow="1" firstCol="1" bandRow="1">
                <a:tableStyleId>{F5AB1C69-6EDB-4FF4-983F-18BD219EF322}</a:tableStyleId>
              </a:tblPr>
              <a:tblGrid>
                <a:gridCol w="185674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2046605">
                  <a:extLst>
                    <a:ext uri="{9D8B030D-6E8A-4147-A177-3AD203B41FA5}">
                      <a16:colId xmlns:a16="http://schemas.microsoft.com/office/drawing/2014/main" val="20002"/>
                    </a:ext>
                  </a:extLst>
                </a:gridCol>
              </a:tblGrid>
              <a:tr h="0">
                <a:tc>
                  <a:txBody>
                    <a:bodyPr/>
                    <a:lstStyle/>
                    <a:p>
                      <a:pPr algn="just">
                        <a:spcAft>
                          <a:spcPts val="0"/>
                        </a:spcAft>
                      </a:pPr>
                      <a:r>
                        <a:rPr lang="lv-LV" sz="1200"/>
                        <a:t>Koksnes veids</a:t>
                      </a:r>
                    </a:p>
                  </a:txBody>
                  <a:tcPr marL="68580" marR="68580" marT="0" marB="0"/>
                </a:tc>
                <a:tc>
                  <a:txBody>
                    <a:bodyPr/>
                    <a:lstStyle/>
                    <a:p>
                      <a:pPr algn="ctr">
                        <a:spcAft>
                          <a:spcPts val="0"/>
                        </a:spcAft>
                      </a:pPr>
                      <a:r>
                        <a:rPr lang="lv-LV" sz="1200"/>
                        <a:t>Kodolkoksne</a:t>
                      </a:r>
                    </a:p>
                  </a:txBody>
                  <a:tcPr marL="68580" marR="68580" marT="0" marB="0"/>
                </a:tc>
                <a:tc>
                  <a:txBody>
                    <a:bodyPr/>
                    <a:lstStyle/>
                    <a:p>
                      <a:pPr algn="ctr">
                        <a:spcAft>
                          <a:spcPts val="0"/>
                        </a:spcAft>
                      </a:pPr>
                      <a:r>
                        <a:rPr lang="lv-LV" sz="1200"/>
                        <a:t>Aplieva</a:t>
                      </a: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lv-LV" sz="1200"/>
                        <a:t>Baltegle</a:t>
                      </a:r>
                    </a:p>
                  </a:txBody>
                  <a:tcPr marL="68580" marR="68580" marT="0" marB="0"/>
                </a:tc>
                <a:tc>
                  <a:txBody>
                    <a:bodyPr/>
                    <a:lstStyle/>
                    <a:p>
                      <a:pPr algn="ctr">
                        <a:spcAft>
                          <a:spcPts val="0"/>
                        </a:spcAft>
                      </a:pPr>
                      <a:r>
                        <a:rPr lang="lv-LV" sz="1200"/>
                        <a:t>4</a:t>
                      </a:r>
                    </a:p>
                  </a:txBody>
                  <a:tcPr marL="68580" marR="68580" marT="0" marB="0"/>
                </a:tc>
                <a:tc>
                  <a:txBody>
                    <a:bodyPr/>
                    <a:lstStyle/>
                    <a:p>
                      <a:pPr algn="ctr">
                        <a:spcAft>
                          <a:spcPts val="0"/>
                        </a:spcAft>
                      </a:pPr>
                      <a:r>
                        <a:rPr lang="lv-LV" sz="1200"/>
                        <a:t>5</a:t>
                      </a: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lv-LV" sz="1200"/>
                        <a:t>Lapegle</a:t>
                      </a:r>
                    </a:p>
                  </a:txBody>
                  <a:tcPr marL="68580" marR="68580" marT="0" marB="0"/>
                </a:tc>
                <a:tc>
                  <a:txBody>
                    <a:bodyPr/>
                    <a:lstStyle/>
                    <a:p>
                      <a:pPr algn="ctr">
                        <a:spcAft>
                          <a:spcPts val="0"/>
                        </a:spcAft>
                      </a:pPr>
                      <a:r>
                        <a:rPr lang="lv-LV" sz="1200"/>
                        <a:t>3-4</a:t>
                      </a:r>
                    </a:p>
                  </a:txBody>
                  <a:tcPr marL="68580" marR="68580" marT="0" marB="0"/>
                </a:tc>
                <a:tc>
                  <a:txBody>
                    <a:bodyPr/>
                    <a:lstStyle/>
                    <a:p>
                      <a:pPr algn="ctr">
                        <a:spcAft>
                          <a:spcPts val="0"/>
                        </a:spcAft>
                      </a:pPr>
                      <a:r>
                        <a:rPr lang="lv-LV" sz="1200"/>
                        <a:t>5</a:t>
                      </a: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lv-LV" sz="1200"/>
                        <a:t>Parastā egle</a:t>
                      </a:r>
                    </a:p>
                  </a:txBody>
                  <a:tcPr marL="68580" marR="68580" marT="0" marB="0"/>
                </a:tc>
                <a:tc>
                  <a:txBody>
                    <a:bodyPr/>
                    <a:lstStyle/>
                    <a:p>
                      <a:pPr algn="ctr">
                        <a:spcAft>
                          <a:spcPts val="0"/>
                        </a:spcAft>
                      </a:pPr>
                      <a:r>
                        <a:rPr lang="lv-LV" sz="1200"/>
                        <a:t>4</a:t>
                      </a:r>
                    </a:p>
                  </a:txBody>
                  <a:tcPr marL="68580" marR="68580" marT="0" marB="0"/>
                </a:tc>
                <a:tc>
                  <a:txBody>
                    <a:bodyPr/>
                    <a:lstStyle/>
                    <a:p>
                      <a:pPr algn="ctr">
                        <a:spcAft>
                          <a:spcPts val="0"/>
                        </a:spcAft>
                      </a:pPr>
                      <a:r>
                        <a:rPr lang="lv-LV" sz="1200"/>
                        <a:t>5</a:t>
                      </a: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lv-LV" sz="1200"/>
                        <a:t>Priede</a:t>
                      </a:r>
                    </a:p>
                  </a:txBody>
                  <a:tcPr marL="68580" marR="68580" marT="0" marB="0"/>
                </a:tc>
                <a:tc>
                  <a:txBody>
                    <a:bodyPr/>
                    <a:lstStyle/>
                    <a:p>
                      <a:pPr algn="ctr">
                        <a:spcAft>
                          <a:spcPts val="0"/>
                        </a:spcAft>
                      </a:pPr>
                      <a:r>
                        <a:rPr lang="lv-LV" sz="1200"/>
                        <a:t>3-4</a:t>
                      </a:r>
                    </a:p>
                  </a:txBody>
                  <a:tcPr marL="68580" marR="68580" marT="0" marB="0"/>
                </a:tc>
                <a:tc>
                  <a:txBody>
                    <a:bodyPr/>
                    <a:lstStyle/>
                    <a:p>
                      <a:pPr algn="ctr">
                        <a:spcAft>
                          <a:spcPts val="0"/>
                        </a:spcAft>
                      </a:pPr>
                      <a:r>
                        <a:rPr lang="lv-LV" sz="1200"/>
                        <a:t>5</a:t>
                      </a: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lv-LV" sz="1200"/>
                        <a:t>Eiropas ozols</a:t>
                      </a:r>
                    </a:p>
                  </a:txBody>
                  <a:tcPr marL="68580" marR="68580" marT="0" marB="0"/>
                </a:tc>
                <a:tc>
                  <a:txBody>
                    <a:bodyPr/>
                    <a:lstStyle/>
                    <a:p>
                      <a:pPr algn="ctr">
                        <a:spcAft>
                          <a:spcPts val="0"/>
                        </a:spcAft>
                      </a:pPr>
                      <a:r>
                        <a:rPr lang="lv-LV" sz="1200"/>
                        <a:t>2-4</a:t>
                      </a:r>
                    </a:p>
                  </a:txBody>
                  <a:tcPr marL="68580" marR="68580" marT="0" marB="0"/>
                </a:tc>
                <a:tc>
                  <a:txBody>
                    <a:bodyPr/>
                    <a:lstStyle/>
                    <a:p>
                      <a:pPr algn="ctr">
                        <a:spcAft>
                          <a:spcPts val="0"/>
                        </a:spcAft>
                      </a:pPr>
                      <a:r>
                        <a:rPr lang="lv-LV" sz="1200"/>
                        <a:t>4</a:t>
                      </a: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lv-LV" sz="1200"/>
                        <a:t>Tīkkoks</a:t>
                      </a:r>
                    </a:p>
                  </a:txBody>
                  <a:tcPr marL="68580" marR="68580" marT="0" marB="0"/>
                </a:tc>
                <a:tc>
                  <a:txBody>
                    <a:bodyPr/>
                    <a:lstStyle/>
                    <a:p>
                      <a:pPr algn="ctr">
                        <a:spcAft>
                          <a:spcPts val="0"/>
                        </a:spcAft>
                      </a:pPr>
                      <a:r>
                        <a:rPr lang="lv-LV" sz="1200"/>
                        <a:t>1-3</a:t>
                      </a:r>
                    </a:p>
                  </a:txBody>
                  <a:tcPr marL="68580" marR="68580" marT="0" marB="0"/>
                </a:tc>
                <a:tc>
                  <a:txBody>
                    <a:bodyPr/>
                    <a:lstStyle/>
                    <a:p>
                      <a:pPr algn="ctr">
                        <a:spcAft>
                          <a:spcPts val="0"/>
                        </a:spcAft>
                      </a:pPr>
                      <a:r>
                        <a:rPr lang="lv-LV" sz="1200"/>
                        <a:t>-</a:t>
                      </a:r>
                    </a:p>
                  </a:txBody>
                  <a:tcPr marL="68580" marR="68580" marT="0" marB="0"/>
                </a:tc>
                <a:extLst>
                  <a:ext uri="{0D108BD9-81ED-4DB2-BD59-A6C34878D82A}">
                    <a16:rowId xmlns:a16="http://schemas.microsoft.com/office/drawing/2014/main" val="10006"/>
                  </a:ext>
                </a:extLst>
              </a:tr>
            </a:tbl>
          </a:graphicData>
        </a:graphic>
      </p:graphicFrame>
      <p:sp>
        <p:nvSpPr>
          <p:cNvPr id="17" name="Rectangle 1"/>
          <p:cNvSpPr>
            <a:spLocks noChangeArrowheads="1"/>
          </p:cNvSpPr>
          <p:nvPr/>
        </p:nvSpPr>
        <p:spPr bwMode="auto">
          <a:xfrm>
            <a:off x="11658600" y="7407946"/>
            <a:ext cx="56007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lv-LV" sz="2400" b="1" i="0" u="none" strike="noStrike" cap="none" normalizeH="0" baseline="0" dirty="0">
                <a:ln>
                  <a:noFill/>
                </a:ln>
                <a:solidFill>
                  <a:srgbClr val="456A2C"/>
                </a:solidFill>
                <a:latin typeface="Glassial indefference"/>
                <a:ea typeface="MS Gothic" panose="020B0609070205080204" pitchFamily="49" charset="-128"/>
                <a:cs typeface="Arial" panose="020B0604020202020204" pitchFamily="34" charset="0"/>
              </a:rPr>
              <a:t>Izturība pēc koku sugām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2400" b="0" i="0" u="none" strike="noStrike" cap="none" normalizeH="0" baseline="0" dirty="0">
              <a:ln>
                <a:noFill/>
              </a:ln>
              <a:solidFill>
                <a:srgbClr val="456A2C"/>
              </a:solidFill>
              <a:effectLst/>
              <a:latin typeface="Glacial Indifference" panose="020B0604020202020204" charset="0"/>
            </a:endParaRPr>
          </a:p>
        </p:txBody>
      </p:sp>
      <p:sp>
        <p:nvSpPr>
          <p:cNvPr id="18"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a:t>
            </a:r>
            <a:r>
              <a:rPr lang="lv-LV" sz="1600" dirty="0">
                <a:latin typeface="Glassial indefference"/>
              </a:rPr>
              <a:t>NODARBĪBA</a:t>
            </a:r>
            <a:r>
              <a:rPr lang="lv-LV" sz="1600" dirty="0">
                <a:latin typeface="Glacial Indifference"/>
              </a:rPr>
              <a:t>: </a:t>
            </a:r>
            <a:r>
              <a:rPr lang="lv-LV" sz="1600" dirty="0"/>
              <a:t>Koksnes īpašību uzlabošanas, koksnes aizsardzības un izturības paaugstināšanas iespējas</a:t>
            </a:r>
          </a:p>
          <a:p>
            <a:pPr algn="r">
              <a:lnSpc>
                <a:spcPts val="2240"/>
              </a:lnSpc>
            </a:pPr>
            <a:endParaRPr lang="lv-LV"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a:solidFill>
                    <a:schemeClr val="bg1"/>
                  </a:solidFill>
                  <a:latin typeface="Glassial indefference"/>
                </a:rPr>
                <a:t>PĒC IZSKATA</a:t>
              </a: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a:solidFill>
                <a:srgbClr val="D9D9D9"/>
              </a:solidFill>
              <a:latin typeface="Glacial Indifference"/>
            </a:endParaRPr>
          </a:p>
        </p:txBody>
      </p:sp>
      <p:pic>
        <p:nvPicPr>
          <p:cNvPr id="14" name="Picture 13"/>
          <p:cNvPicPr/>
          <p:nvPr/>
        </p:nvPicPr>
        <p:blipFill rotWithShape="1">
          <a:blip r:embed="rId2"/>
          <a:srcRect l="19323" t="13045" r="41222" b="46863"/>
          <a:stretch/>
        </p:blipFill>
        <p:spPr bwMode="auto">
          <a:xfrm>
            <a:off x="8915400" y="362776"/>
            <a:ext cx="4495800" cy="2647124"/>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19900" t="54822" r="41009" b="4555"/>
          <a:stretch/>
        </p:blipFill>
        <p:spPr bwMode="auto">
          <a:xfrm>
            <a:off x="13631103" y="337928"/>
            <a:ext cx="4471367" cy="267197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9525000" y="2933700"/>
            <a:ext cx="9144000" cy="1200329"/>
          </a:xfrm>
          <a:prstGeom prst="rect">
            <a:avLst/>
          </a:prstGeom>
        </p:spPr>
        <p:txBody>
          <a:bodyPr>
            <a:spAutoFit/>
          </a:bodyPr>
          <a:lstStyle/>
          <a:p>
            <a:pPr algn="just">
              <a:spcAft>
                <a:spcPts val="0"/>
              </a:spcAft>
            </a:pPr>
            <a:r>
              <a:rPr lang="lv-LV">
                <a:latin typeface="Glacial Indifference" panose="020B0604020202020204" charset="0"/>
                <a:ea typeface="Calibri" panose="020F0502020204030204" pitchFamily="34" charset="0"/>
                <a:cs typeface="Arial" panose="020B0604020202020204" pitchFamily="34" charset="0"/>
              </a:rPr>
              <a:t>Vizuālo šķirošanu var veikt, izmantojot īpašu aprīkojumu:</a:t>
            </a:r>
          </a:p>
          <a:p>
            <a:pPr marL="285750" indent="-285750" algn="just">
              <a:spcAft>
                <a:spcPts val="0"/>
              </a:spcAft>
              <a:buFont typeface="Arial" panose="020B0604020202020204" pitchFamily="34" charset="0"/>
              <a:buChar char="•"/>
            </a:pPr>
            <a:r>
              <a:rPr lang="lv-LV" i="1" u="sng">
                <a:solidFill>
                  <a:srgbClr val="0563C1"/>
                </a:solidFill>
                <a:latin typeface="Glacial Indifference" panose="020B0604020202020204" charset="0"/>
                <a:ea typeface="Calibri" panose="020F0502020204030204" pitchFamily="34" charset="0"/>
                <a:cs typeface="Arial" panose="020B0604020202020204" pitchFamily="34" charset="0"/>
                <a:hlinkClick r:id="rId3"/>
              </a:rPr>
              <a:t>System TM and Microtec</a:t>
            </a:r>
            <a:r>
              <a:rPr lang="lv-LV" i="1">
                <a:latin typeface="Glacial Indifference" panose="020B0604020202020204" charset="0"/>
                <a:ea typeface="Calibri" panose="020F0502020204030204" pitchFamily="34" charset="0"/>
                <a:cs typeface="Arial" panose="020B0604020202020204" pitchFamily="34" charset="0"/>
              </a:rPr>
              <a:t> </a:t>
            </a:r>
          </a:p>
          <a:p>
            <a:pPr marL="285750" indent="-285750" algn="just">
              <a:spcAft>
                <a:spcPts val="0"/>
              </a:spcAft>
              <a:buFont typeface="Arial" panose="020B0604020202020204" pitchFamily="34" charset="0"/>
              <a:buChar char="•"/>
            </a:pPr>
            <a:r>
              <a:rPr lang="lv-LV" i="1" u="sng">
                <a:solidFill>
                  <a:srgbClr val="0563C1"/>
                </a:solidFill>
                <a:latin typeface="Glacial Indifference" panose="020B0604020202020204" charset="0"/>
                <a:ea typeface="Calibri" panose="020F0502020204030204" pitchFamily="34" charset="0"/>
                <a:cs typeface="Arial" panose="020B0604020202020204" pitchFamily="34" charset="0"/>
                <a:hlinkClick r:id="rId4"/>
              </a:rPr>
              <a:t>FinScan</a:t>
            </a:r>
          </a:p>
          <a:p>
            <a:pPr marL="285750" indent="-285750" algn="just">
              <a:spcAft>
                <a:spcPts val="0"/>
              </a:spcAft>
              <a:buFont typeface="Arial" panose="020B0604020202020204" pitchFamily="34" charset="0"/>
              <a:buChar char="•"/>
            </a:pPr>
            <a:r>
              <a:rPr lang="lv-LV" i="1" u="sng">
                <a:solidFill>
                  <a:srgbClr val="0563C1"/>
                </a:solidFill>
                <a:latin typeface="Glacial Indifference" panose="020B0604020202020204" charset="0"/>
                <a:ea typeface="Calibri" panose="020F0502020204030204" pitchFamily="34" charset="0"/>
                <a:cs typeface="Arial" panose="020B0604020202020204" pitchFamily="34" charset="0"/>
                <a:hlinkClick r:id="rId5"/>
              </a:rPr>
              <a:t>Microtec Goldeneye 700</a:t>
            </a:r>
          </a:p>
        </p:txBody>
      </p:sp>
      <p:sp>
        <p:nvSpPr>
          <p:cNvPr id="16" name="Rectangle 15"/>
          <p:cNvSpPr/>
          <p:nvPr/>
        </p:nvSpPr>
        <p:spPr>
          <a:xfrm>
            <a:off x="1082040" y="9318098"/>
            <a:ext cx="9144000" cy="1077218"/>
          </a:xfrm>
          <a:prstGeom prst="rect">
            <a:avLst/>
          </a:prstGeom>
        </p:spPr>
        <p:txBody>
          <a:bodyPr>
            <a:spAutoFit/>
          </a:bodyPr>
          <a:lstStyle/>
          <a:p>
            <a:pPr algn="just">
              <a:spcAft>
                <a:spcPts val="0"/>
              </a:spcAft>
            </a:pPr>
            <a:r>
              <a:rPr lang="lv-LV" sz="80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https://www.youtube.com/watch?v=NoFex15PE1Y</a:t>
            </a:r>
          </a:p>
          <a:p>
            <a:pPr algn="just">
              <a:spcAft>
                <a:spcPts val="0"/>
              </a:spcAft>
            </a:pPr>
            <a:r>
              <a:rPr lang="lv-LV" sz="80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https://www.youtube.com/watch?v=iPoaGcyQ3us&amp;feature=emb_logo</a:t>
            </a:r>
          </a:p>
          <a:p>
            <a:pPr algn="just">
              <a:spcAft>
                <a:spcPts val="0"/>
              </a:spcAft>
            </a:pPr>
            <a:r>
              <a:rPr lang="lv-LV" sz="800">
                <a:solidFill>
                  <a:schemeClr val="bg1"/>
                </a:solidFill>
                <a:latin typeface="Glacial Indifference" panose="020B0604020202020204" charset="0"/>
                <a:ea typeface="Calibri" panose="020F0502020204030204" pitchFamily="34" charset="0"/>
                <a:cs typeface="Arial" panose="020B0604020202020204" pitchFamily="34" charset="0"/>
              </a:rPr>
              <a:t>https://www.youtube.com/watch?v=qFwOcHbJats</a:t>
            </a:r>
          </a:p>
          <a:p>
            <a:pPr lvl="0" algn="just"/>
            <a:r>
              <a:rPr lang="lv-LV" sz="800">
                <a:solidFill>
                  <a:schemeClr val="bg1"/>
                </a:solidFill>
              </a:rPr>
              <a:t>Porteous J., Kermani A. Structural Timber Design to Eurocode 5 (Second edition)</a:t>
            </a:r>
          </a:p>
          <a:p>
            <a:pPr lvl="0" algn="just"/>
            <a:r>
              <a:rPr lang="lv-LV" sz="800">
                <a:solidFill>
                  <a:schemeClr val="bg1"/>
                </a:solidFill>
              </a:rPr>
              <a:t>https://www.youtube.com/watch?v=U1FyLa6Fm3M</a:t>
            </a:r>
          </a:p>
          <a:p>
            <a:pPr algn="just"/>
            <a:r>
              <a:rPr lang="lv-LV" sz="800">
                <a:solidFill>
                  <a:schemeClr val="bg1"/>
                </a:solidFill>
              </a:rPr>
              <a:t>www.youtube.com/watch?time_continue=25&amp;v=zbpFLABn7cE&amp;feature=emb_logo</a:t>
            </a:r>
          </a:p>
          <a:p>
            <a:pPr lvl="0" algn="just"/>
            <a:r>
              <a:rPr lang="lv-LV" sz="800">
                <a:solidFill>
                  <a:schemeClr val="bg1"/>
                </a:solidFill>
              </a:rPr>
              <a:t>https://www.youtube.com/watch?v=CfQ_60HuaTQ</a:t>
            </a:r>
          </a:p>
          <a:p>
            <a:pPr lvl="0" algn="just"/>
            <a:endParaRPr lang="en-US" sz="8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p:txBody>
      </p:sp>
      <p:graphicFrame>
        <p:nvGraphicFramePr>
          <p:cNvPr id="17" name="Table 16"/>
          <p:cNvGraphicFramePr>
            <a:graphicFrameLocks noGrp="1"/>
          </p:cNvGraphicFramePr>
          <p:nvPr>
            <p:extLst>
              <p:ext uri="{D42A27DB-BD31-4B8C-83A1-F6EECF244321}">
                <p14:modId xmlns:p14="http://schemas.microsoft.com/office/powerpoint/2010/main" val="3475028124"/>
              </p:ext>
            </p:extLst>
          </p:nvPr>
        </p:nvGraphicFramePr>
        <p:xfrm>
          <a:off x="12405995" y="3924300"/>
          <a:ext cx="5729605" cy="2194560"/>
        </p:xfrm>
        <a:graphic>
          <a:graphicData uri="http://schemas.openxmlformats.org/drawingml/2006/table">
            <a:tbl>
              <a:tblPr firstRow="1" firstCol="1" bandRow="1">
                <a:tableStyleId>{F5AB1C69-6EDB-4FF4-983F-18BD219EF322}</a:tableStyleId>
              </a:tblPr>
              <a:tblGrid>
                <a:gridCol w="2877185">
                  <a:extLst>
                    <a:ext uri="{9D8B030D-6E8A-4147-A177-3AD203B41FA5}">
                      <a16:colId xmlns:a16="http://schemas.microsoft.com/office/drawing/2014/main" val="20000"/>
                    </a:ext>
                  </a:extLst>
                </a:gridCol>
                <a:gridCol w="450215">
                  <a:extLst>
                    <a:ext uri="{9D8B030D-6E8A-4147-A177-3AD203B41FA5}">
                      <a16:colId xmlns:a16="http://schemas.microsoft.com/office/drawing/2014/main" val="20001"/>
                    </a:ext>
                  </a:extLst>
                </a:gridCol>
                <a:gridCol w="450215">
                  <a:extLst>
                    <a:ext uri="{9D8B030D-6E8A-4147-A177-3AD203B41FA5}">
                      <a16:colId xmlns:a16="http://schemas.microsoft.com/office/drawing/2014/main" val="20002"/>
                    </a:ext>
                  </a:extLst>
                </a:gridCol>
                <a:gridCol w="450215">
                  <a:extLst>
                    <a:ext uri="{9D8B030D-6E8A-4147-A177-3AD203B41FA5}">
                      <a16:colId xmlns:a16="http://schemas.microsoft.com/office/drawing/2014/main" val="20003"/>
                    </a:ext>
                  </a:extLst>
                </a:gridCol>
                <a:gridCol w="44958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28295">
                  <a:extLst>
                    <a:ext uri="{9D8B030D-6E8A-4147-A177-3AD203B41FA5}">
                      <a16:colId xmlns:a16="http://schemas.microsoft.com/office/drawing/2014/main" val="20007"/>
                    </a:ext>
                  </a:extLst>
                </a:gridCol>
              </a:tblGrid>
              <a:tr h="0">
                <a:tc rowSpan="2">
                  <a:txBody>
                    <a:bodyPr/>
                    <a:lstStyle/>
                    <a:p>
                      <a:pPr algn="just">
                        <a:spcAft>
                          <a:spcPts val="0"/>
                        </a:spcAft>
                      </a:pPr>
                      <a:r>
                        <a:rPr lang="lv-LV" sz="1200" dirty="0">
                          <a:latin typeface="Glacial Indifference" panose="020B0604020202020204" charset="0"/>
                        </a:rPr>
                        <a:t>Izmantošanas veidi</a:t>
                      </a:r>
                    </a:p>
                  </a:txBody>
                  <a:tcPr marL="68580" marR="68580" marT="0" marB="0"/>
                </a:tc>
                <a:tc gridSpan="4">
                  <a:txBody>
                    <a:bodyPr/>
                    <a:lstStyle/>
                    <a:p>
                      <a:pPr algn="ctr">
                        <a:spcAft>
                          <a:spcPts val="0"/>
                        </a:spcAft>
                      </a:pPr>
                      <a:r>
                        <a:rPr lang="lv-LV" sz="1200">
                          <a:latin typeface="Glacial Indifference" panose="020B0604020202020204" charset="0"/>
                        </a:rPr>
                        <a:t>ASV</a:t>
                      </a: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lv-LV" sz="1200">
                          <a:latin typeface="Glacial Indifference" panose="020B0604020202020204" charset="0"/>
                        </a:rPr>
                        <a:t>V</a:t>
                      </a:r>
                    </a:p>
                  </a:txBody>
                  <a:tcPr marL="68580" marR="68580" marT="0" marB="0" anchor="ctr"/>
                </a:tc>
                <a:tc rowSpan="2">
                  <a:txBody>
                    <a:bodyPr/>
                    <a:lstStyle/>
                    <a:p>
                      <a:pPr algn="ctr">
                        <a:spcAft>
                          <a:spcPts val="0"/>
                        </a:spcAft>
                      </a:pPr>
                      <a:r>
                        <a:rPr lang="lv-LV" sz="1200">
                          <a:latin typeface="Glacial Indifference" panose="020B0604020202020204" charset="0"/>
                        </a:rPr>
                        <a:t>VI</a:t>
                      </a:r>
                    </a:p>
                  </a:txBody>
                  <a:tcPr marL="68580" marR="68580" marT="0" marB="0" anchor="ctr"/>
                </a:tc>
                <a:tc rowSpan="2">
                  <a:txBody>
                    <a:bodyPr/>
                    <a:lstStyle/>
                    <a:p>
                      <a:pPr algn="ctr">
                        <a:spcAft>
                          <a:spcPts val="0"/>
                        </a:spcAft>
                      </a:pPr>
                      <a:r>
                        <a:rPr lang="lv-LV" sz="1200">
                          <a:latin typeface="Glacial Indifference" panose="020B0604020202020204" charset="0"/>
                        </a:rPr>
                        <a:t>VII</a:t>
                      </a:r>
                    </a:p>
                  </a:txBody>
                  <a:tcPr marL="68580" marR="68580" marT="0" marB="0" anchor="ct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lv-LV" sz="1200">
                          <a:latin typeface="Glacial Indifference" panose="020B0604020202020204" charset="0"/>
                        </a:rPr>
                        <a:t>US I</a:t>
                      </a:r>
                    </a:p>
                  </a:txBody>
                  <a:tcPr marL="68580" marR="68580" marT="0" marB="0" anchor="ctr"/>
                </a:tc>
                <a:tc>
                  <a:txBody>
                    <a:bodyPr/>
                    <a:lstStyle/>
                    <a:p>
                      <a:pPr algn="ctr">
                        <a:spcAft>
                          <a:spcPts val="0"/>
                        </a:spcAft>
                      </a:pPr>
                      <a:r>
                        <a:rPr lang="lv-LV" sz="1200">
                          <a:latin typeface="Glacial Indifference" panose="020B0604020202020204" charset="0"/>
                        </a:rPr>
                        <a:t>US II</a:t>
                      </a:r>
                    </a:p>
                  </a:txBody>
                  <a:tcPr marL="68580" marR="68580" marT="0" marB="0" anchor="ctr"/>
                </a:tc>
                <a:tc>
                  <a:txBody>
                    <a:bodyPr/>
                    <a:lstStyle/>
                    <a:p>
                      <a:pPr algn="ctr">
                        <a:spcAft>
                          <a:spcPts val="0"/>
                        </a:spcAft>
                      </a:pPr>
                      <a:r>
                        <a:rPr lang="lv-LV" sz="1200">
                          <a:latin typeface="Glacial Indifference" panose="020B0604020202020204" charset="0"/>
                        </a:rPr>
                        <a:t>US III</a:t>
                      </a:r>
                    </a:p>
                  </a:txBody>
                  <a:tcPr marL="68580" marR="68580" marT="0" marB="0" anchor="ctr"/>
                </a:tc>
                <a:tc>
                  <a:txBody>
                    <a:bodyPr/>
                    <a:lstStyle/>
                    <a:p>
                      <a:pPr algn="ctr">
                        <a:spcAft>
                          <a:spcPts val="0"/>
                        </a:spcAft>
                      </a:pPr>
                      <a:r>
                        <a:rPr lang="lv-LV" sz="1200">
                          <a:latin typeface="Glacial Indifference" panose="020B0604020202020204" charset="0"/>
                        </a:rPr>
                        <a:t>US IV</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0">
                <a:tc>
                  <a:txBody>
                    <a:bodyPr/>
                    <a:lstStyle/>
                    <a:p>
                      <a:pPr algn="just">
                        <a:spcAft>
                          <a:spcPts val="0"/>
                        </a:spcAft>
                      </a:pPr>
                      <a:r>
                        <a:rPr lang="lv-LV" sz="1200" dirty="0">
                          <a:latin typeface="Glacial Indifference" panose="020B0604020202020204" charset="0"/>
                        </a:rPr>
                        <a:t>Kāpnes, citi </a:t>
                      </a:r>
                      <a:r>
                        <a:rPr lang="lv-LV" sz="1200" dirty="0" smtClean="0">
                          <a:latin typeface="Glacial Indifference" panose="020B0604020202020204" charset="0"/>
                        </a:rPr>
                        <a:t>būvgaldniecības </a:t>
                      </a:r>
                      <a:r>
                        <a:rPr lang="lv-LV" sz="1200" dirty="0">
                          <a:latin typeface="Glacial Indifference" panose="020B0604020202020204" charset="0"/>
                        </a:rPr>
                        <a:t>izstrādājumi</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2"/>
                  </a:ext>
                </a:extLst>
              </a:tr>
              <a:tr h="0">
                <a:tc>
                  <a:txBody>
                    <a:bodyPr/>
                    <a:lstStyle/>
                    <a:p>
                      <a:pPr algn="just">
                        <a:spcAft>
                          <a:spcPts val="0"/>
                        </a:spcAft>
                      </a:pPr>
                      <a:r>
                        <a:rPr lang="lv-LV" sz="1200">
                          <a:latin typeface="Glacial Indifference" panose="020B0604020202020204" charset="0"/>
                        </a:rPr>
                        <a:t>Logu un durvju rāmji (nepieciešama krāsošana)</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3"/>
                  </a:ext>
                </a:extLst>
              </a:tr>
              <a:tr h="0">
                <a:tc>
                  <a:txBody>
                    <a:bodyPr/>
                    <a:lstStyle/>
                    <a:p>
                      <a:pPr algn="just">
                        <a:spcAft>
                          <a:spcPts val="0"/>
                        </a:spcAft>
                      </a:pPr>
                      <a:r>
                        <a:rPr lang="lv-LV" sz="1200" dirty="0" smtClean="0">
                          <a:latin typeface="Glacial Indifference" panose="020B0604020202020204" charset="0"/>
                        </a:rPr>
                        <a:t>Karkasa konstrukcijas, </a:t>
                      </a:r>
                      <a:r>
                        <a:rPr lang="lv-LV" sz="1200" dirty="0">
                          <a:latin typeface="Glacial Indifference" panose="020B0604020202020204" charset="0"/>
                        </a:rPr>
                        <a:t>jumta kopnes</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4"/>
                  </a:ext>
                </a:extLst>
              </a:tr>
              <a:tr h="0">
                <a:tc>
                  <a:txBody>
                    <a:bodyPr/>
                    <a:lstStyle/>
                    <a:p>
                      <a:pPr algn="just">
                        <a:spcAft>
                          <a:spcPts val="0"/>
                        </a:spcAft>
                      </a:pPr>
                      <a:r>
                        <a:rPr lang="lv-LV" sz="1200" dirty="0">
                          <a:latin typeface="Glacial Indifference" panose="020B0604020202020204" charset="0"/>
                        </a:rPr>
                        <a:t>Iekštelpu </a:t>
                      </a:r>
                      <a:r>
                        <a:rPr lang="lv-LV" sz="1200" dirty="0" smtClean="0">
                          <a:latin typeface="Glacial Indifference" panose="020B0604020202020204" charset="0"/>
                        </a:rPr>
                        <a:t>apšuvums</a:t>
                      </a:r>
                      <a:endParaRPr lang="lv-LV" sz="1200" dirty="0">
                        <a:latin typeface="Glacial Indifference" panose="020B0604020202020204" charset="0"/>
                      </a:endParaRP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5"/>
                  </a:ext>
                </a:extLst>
              </a:tr>
              <a:tr h="0">
                <a:tc>
                  <a:txBody>
                    <a:bodyPr/>
                    <a:lstStyle/>
                    <a:p>
                      <a:pPr algn="just">
                        <a:spcAft>
                          <a:spcPts val="0"/>
                        </a:spcAft>
                      </a:pPr>
                      <a:r>
                        <a:rPr lang="lv-LV" sz="1200" dirty="0" smtClean="0">
                          <a:latin typeface="Glacial Indifference" panose="020B0604020202020204" charset="0"/>
                        </a:rPr>
                        <a:t>Grīdas segumi</a:t>
                      </a:r>
                      <a:endParaRPr lang="lv-LV" sz="1200" dirty="0">
                        <a:latin typeface="Glacial Indifference" panose="020B0604020202020204" charset="0"/>
                      </a:endParaRP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6"/>
                  </a:ext>
                </a:extLst>
              </a:tr>
              <a:tr h="0">
                <a:tc>
                  <a:txBody>
                    <a:bodyPr/>
                    <a:lstStyle/>
                    <a:p>
                      <a:pPr algn="just">
                        <a:spcAft>
                          <a:spcPts val="0"/>
                        </a:spcAft>
                      </a:pPr>
                      <a:r>
                        <a:rPr lang="lv-LV" sz="1200">
                          <a:latin typeface="Glacial Indifference" panose="020B0604020202020204" charset="0"/>
                        </a:rPr>
                        <a:t>Zemgrīdas konstrukcijas</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extLst>
                  <a:ext uri="{0D108BD9-81ED-4DB2-BD59-A6C34878D82A}">
                    <a16:rowId xmlns:a16="http://schemas.microsoft.com/office/drawing/2014/main" val="10007"/>
                  </a:ext>
                </a:extLst>
              </a:tr>
              <a:tr h="0">
                <a:tc>
                  <a:txBody>
                    <a:bodyPr/>
                    <a:lstStyle/>
                    <a:p>
                      <a:pPr algn="just">
                        <a:spcAft>
                          <a:spcPts val="0"/>
                        </a:spcAft>
                      </a:pPr>
                      <a:r>
                        <a:rPr lang="lv-LV" sz="1200" dirty="0" smtClean="0">
                          <a:latin typeface="Glacial Indifference" panose="020B0604020202020204" charset="0"/>
                        </a:rPr>
                        <a:t>Betonēšanas</a:t>
                      </a:r>
                      <a:r>
                        <a:rPr lang="lv-LV" sz="1200" baseline="0" dirty="0" smtClean="0">
                          <a:latin typeface="Glacial Indifference" panose="020B0604020202020204" charset="0"/>
                        </a:rPr>
                        <a:t> veidņi</a:t>
                      </a:r>
                      <a:endParaRPr lang="lv-LV" sz="1200" dirty="0">
                        <a:latin typeface="Glacial Indifference" panose="020B0604020202020204" charset="0"/>
                      </a:endParaRP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dirty="0">
                          <a:latin typeface="Glacial Indifference" panose="020B0604020202020204" charset="0"/>
                        </a:rPr>
                        <a:t>X</a:t>
                      </a:r>
                    </a:p>
                  </a:txBody>
                  <a:tcPr marL="68580" marR="68580" marT="0" marB="0" anchor="ctr"/>
                </a:tc>
                <a:extLst>
                  <a:ext uri="{0D108BD9-81ED-4DB2-BD59-A6C34878D82A}">
                    <a16:rowId xmlns:a16="http://schemas.microsoft.com/office/drawing/2014/main" val="10008"/>
                  </a:ext>
                </a:extLst>
              </a:tr>
            </a:tbl>
          </a:graphicData>
        </a:graphic>
      </p:graphicFrame>
      <p:pic>
        <p:nvPicPr>
          <p:cNvPr id="18" name="Picture 17" descr="https://www.woodproducts.fi/sites/default/files/ce-merkki_e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86335" y="7018467"/>
            <a:ext cx="2333625" cy="2196653"/>
          </a:xfrm>
          <a:prstGeom prst="rect">
            <a:avLst/>
          </a:prstGeom>
          <a:noFill/>
          <a:ln>
            <a:noFill/>
          </a:ln>
        </p:spPr>
      </p:pic>
      <p:sp>
        <p:nvSpPr>
          <p:cNvPr id="19" name="Rectangle 18"/>
          <p:cNvSpPr/>
          <p:nvPr/>
        </p:nvSpPr>
        <p:spPr>
          <a:xfrm>
            <a:off x="10427583" y="-76730"/>
            <a:ext cx="1319807" cy="489365"/>
          </a:xfrm>
          <a:prstGeom prst="rect">
            <a:avLst/>
          </a:prstGeom>
        </p:spPr>
        <p:txBody>
          <a:bodyPr wrap="square">
            <a:spAutoFit/>
          </a:bodyPr>
          <a:lstStyle/>
          <a:p>
            <a:pPr algn="ctr">
              <a:lnSpc>
                <a:spcPts val="3359"/>
              </a:lnSpc>
            </a:pPr>
            <a:r>
              <a:rPr lang="lv-LV" sz="2200" b="1" dirty="0">
                <a:solidFill>
                  <a:srgbClr val="456A2C"/>
                </a:solidFill>
                <a:latin typeface="Glassial indefference"/>
              </a:rPr>
              <a:t>PRIEDE</a:t>
            </a:r>
          </a:p>
        </p:txBody>
      </p:sp>
      <p:sp>
        <p:nvSpPr>
          <p:cNvPr id="20" name="Rectangle 19"/>
          <p:cNvSpPr/>
          <p:nvPr/>
        </p:nvSpPr>
        <p:spPr>
          <a:xfrm>
            <a:off x="14782800" y="0"/>
            <a:ext cx="2471518" cy="483530"/>
          </a:xfrm>
          <a:prstGeom prst="rect">
            <a:avLst/>
          </a:prstGeom>
        </p:spPr>
        <p:txBody>
          <a:bodyPr wrap="square">
            <a:spAutoFit/>
          </a:bodyPr>
          <a:lstStyle/>
          <a:p>
            <a:pPr algn="ctr">
              <a:lnSpc>
                <a:spcPts val="3359"/>
              </a:lnSpc>
            </a:pPr>
            <a:r>
              <a:rPr lang="lv-LV" sz="2200" b="1" dirty="0">
                <a:solidFill>
                  <a:srgbClr val="456A2C"/>
                </a:solidFill>
                <a:latin typeface="Glassial indefference"/>
              </a:rPr>
              <a:t>PARASTĀ EGLE</a:t>
            </a:r>
          </a:p>
        </p:txBody>
      </p:sp>
      <p:pic>
        <p:nvPicPr>
          <p:cNvPr id="21" name="Picture 20" descr="C:\Users\Uldis\Desktop\gra\BILDES\338.jpg"/>
          <p:cNvPicPr/>
          <p:nvPr/>
        </p:nvPicPr>
        <p:blipFill>
          <a:blip r:embed="rId7">
            <a:extLst>
              <a:ext uri="{28A0092B-C50C-407E-A947-70E740481C1C}">
                <a14:useLocalDpi xmlns:a14="http://schemas.microsoft.com/office/drawing/2010/main" val="0"/>
              </a:ext>
            </a:extLst>
          </a:blip>
          <a:srcRect/>
          <a:stretch>
            <a:fillRect/>
          </a:stretch>
        </p:blipFill>
        <p:spPr bwMode="auto">
          <a:xfrm>
            <a:off x="9474737" y="6438900"/>
            <a:ext cx="5732145" cy="2776220"/>
          </a:xfrm>
          <a:prstGeom prst="rect">
            <a:avLst/>
          </a:prstGeom>
          <a:noFill/>
          <a:ln>
            <a:noFill/>
          </a:ln>
        </p:spPr>
      </p:pic>
      <p:sp>
        <p:nvSpPr>
          <p:cNvPr id="22" name="Rectangle 21"/>
          <p:cNvSpPr/>
          <p:nvPr/>
        </p:nvSpPr>
        <p:spPr>
          <a:xfrm>
            <a:off x="13741896" y="3390900"/>
            <a:ext cx="4546104" cy="528350"/>
          </a:xfrm>
          <a:prstGeom prst="rect">
            <a:avLst/>
          </a:prstGeom>
        </p:spPr>
        <p:txBody>
          <a:bodyPr wrap="square">
            <a:spAutoFit/>
          </a:bodyPr>
          <a:lstStyle/>
          <a:p>
            <a:pPr algn="ctr">
              <a:lnSpc>
                <a:spcPts val="3359"/>
              </a:lnSpc>
            </a:pPr>
            <a:r>
              <a:rPr lang="lv-LV" sz="2400" b="1" dirty="0" smtClean="0">
                <a:solidFill>
                  <a:srgbClr val="456A2C"/>
                </a:solidFill>
                <a:latin typeface="Glacial Indifference"/>
              </a:rPr>
              <a:t>Lietojums </a:t>
            </a:r>
            <a:r>
              <a:rPr lang="lv-LV" sz="2400" b="1" dirty="0">
                <a:solidFill>
                  <a:srgbClr val="456A2C"/>
                </a:solidFill>
                <a:latin typeface="Glacial Indifference"/>
              </a:rPr>
              <a:t>pēc kvalitātes klasēm</a:t>
            </a:r>
          </a:p>
        </p:txBody>
      </p:sp>
      <p:sp>
        <p:nvSpPr>
          <p:cNvPr id="23" name="Rectangle 22"/>
          <p:cNvSpPr/>
          <p:nvPr/>
        </p:nvSpPr>
        <p:spPr>
          <a:xfrm>
            <a:off x="8941296" y="5981700"/>
            <a:ext cx="5765304" cy="528350"/>
          </a:xfrm>
          <a:prstGeom prst="rect">
            <a:avLst/>
          </a:prstGeom>
        </p:spPr>
        <p:txBody>
          <a:bodyPr wrap="square">
            <a:spAutoFit/>
          </a:bodyPr>
          <a:lstStyle/>
          <a:p>
            <a:pPr algn="ctr">
              <a:lnSpc>
                <a:spcPts val="3359"/>
              </a:lnSpc>
            </a:pPr>
            <a:r>
              <a:rPr lang="lv-LV" sz="2400" b="1" dirty="0">
                <a:solidFill>
                  <a:srgbClr val="456A2C"/>
                </a:solidFill>
                <a:latin typeface="Glacial Indifference"/>
              </a:rPr>
              <a:t>Šķirošanas pēc </a:t>
            </a:r>
            <a:r>
              <a:rPr lang="lv-LV" sz="2400" b="1" dirty="0" smtClean="0">
                <a:solidFill>
                  <a:srgbClr val="456A2C"/>
                </a:solidFill>
                <a:latin typeface="Glacial Indifference"/>
              </a:rPr>
              <a:t>stiprības klasēm</a:t>
            </a:r>
            <a:endParaRPr lang="lv-LV" sz="2400" b="1" dirty="0">
              <a:solidFill>
                <a:srgbClr val="456A2C"/>
              </a:solidFill>
              <a:latin typeface="Glacial Indifference"/>
            </a:endParaRPr>
          </a:p>
        </p:txBody>
      </p:sp>
      <p:sp>
        <p:nvSpPr>
          <p:cNvPr id="24" name="Rectangle 23"/>
          <p:cNvSpPr/>
          <p:nvPr/>
        </p:nvSpPr>
        <p:spPr>
          <a:xfrm>
            <a:off x="15418296" y="5981700"/>
            <a:ext cx="2869704" cy="528350"/>
          </a:xfrm>
          <a:prstGeom prst="rect">
            <a:avLst/>
          </a:prstGeom>
        </p:spPr>
        <p:txBody>
          <a:bodyPr wrap="square">
            <a:spAutoFit/>
          </a:bodyPr>
          <a:lstStyle/>
          <a:p>
            <a:pPr algn="ctr">
              <a:lnSpc>
                <a:spcPts val="3359"/>
              </a:lnSpc>
            </a:pPr>
            <a:r>
              <a:rPr lang="lv-LV" sz="2400" b="1">
                <a:solidFill>
                  <a:srgbClr val="456A2C"/>
                </a:solidFill>
                <a:latin typeface="Glacial Indifference"/>
              </a:rPr>
              <a:t>Marķējums</a:t>
            </a:r>
          </a:p>
        </p:txBody>
      </p:sp>
      <p:sp>
        <p:nvSpPr>
          <p:cNvPr id="26" name="Rectangle 25"/>
          <p:cNvSpPr/>
          <p:nvPr/>
        </p:nvSpPr>
        <p:spPr>
          <a:xfrm>
            <a:off x="9414123" y="4305300"/>
            <a:ext cx="2895600" cy="1754326"/>
          </a:xfrm>
          <a:prstGeom prst="rect">
            <a:avLst/>
          </a:prstGeom>
        </p:spPr>
        <p:txBody>
          <a:bodyPr wrap="square">
            <a:spAutoFit/>
          </a:bodyPr>
          <a:lstStyle/>
          <a:p>
            <a:pPr algn="just">
              <a:spcAft>
                <a:spcPts val="0"/>
              </a:spcAft>
            </a:pPr>
            <a:r>
              <a:rPr lang="lv-LV" dirty="0">
                <a:latin typeface="Glacial Indifference" panose="020B0604020202020204" charset="0"/>
                <a:ea typeface="Calibri" panose="020F0502020204030204" pitchFamily="34" charset="0"/>
                <a:cs typeface="Arial" panose="020B0604020202020204" pitchFamily="34" charset="0"/>
              </a:rPr>
              <a:t>Šķirošanu pēc </a:t>
            </a:r>
            <a:r>
              <a:rPr lang="lv-LV" dirty="0" smtClean="0">
                <a:latin typeface="Glacial Indifference" panose="020B0604020202020204" charset="0"/>
                <a:ea typeface="Calibri" panose="020F0502020204030204" pitchFamily="34" charset="0"/>
                <a:cs typeface="Arial" panose="020B0604020202020204" pitchFamily="34" charset="0"/>
              </a:rPr>
              <a:t>stiprības </a:t>
            </a:r>
            <a:r>
              <a:rPr lang="lv-LV" dirty="0">
                <a:latin typeface="Glacial Indifference" panose="020B0604020202020204" charset="0"/>
                <a:ea typeface="Calibri" panose="020F0502020204030204" pitchFamily="34" charset="0"/>
                <a:cs typeface="Arial" panose="020B0604020202020204" pitchFamily="34" charset="0"/>
              </a:rPr>
              <a:t>var veikt:</a:t>
            </a:r>
          </a:p>
          <a:p>
            <a:pPr marL="285750" indent="-285750" algn="just">
              <a:spcAft>
                <a:spcPts val="0"/>
              </a:spcAft>
              <a:buFont typeface="Arial" panose="020B0604020202020204" pitchFamily="34" charset="0"/>
              <a:buChar char="•"/>
            </a:pPr>
            <a:r>
              <a:rPr lang="lv-LV" i="1" dirty="0">
                <a:latin typeface="Glacial Indifference" panose="020B0604020202020204" charset="0"/>
                <a:hlinkClick r:id="rId8"/>
              </a:rPr>
              <a:t>mehāniski</a:t>
            </a:r>
          </a:p>
          <a:p>
            <a:pPr marL="285750" indent="-285750" algn="just">
              <a:spcAft>
                <a:spcPts val="0"/>
              </a:spcAft>
              <a:buFont typeface="Arial" panose="020B0604020202020204" pitchFamily="34" charset="0"/>
              <a:buChar char="•"/>
            </a:pPr>
            <a:r>
              <a:rPr lang="lv-LV" i="1" dirty="0">
                <a:latin typeface="Glacial Indifference" panose="020B0604020202020204" charset="0"/>
                <a:hlinkClick r:id="rId9"/>
              </a:rPr>
              <a:t>izmantojot </a:t>
            </a:r>
            <a:r>
              <a:rPr lang="lv-LV" i="1" dirty="0" smtClean="0">
                <a:latin typeface="Glacial Indifference" panose="020B0604020202020204" charset="0"/>
                <a:hlinkClick r:id="rId9"/>
              </a:rPr>
              <a:t>skaņas pārvietojuma </a:t>
            </a:r>
            <a:r>
              <a:rPr lang="lv-LV" i="1" dirty="0">
                <a:latin typeface="Glacial Indifference" panose="020B0604020202020204" charset="0"/>
                <a:hlinkClick r:id="rId9"/>
              </a:rPr>
              <a:t>ātrumu </a:t>
            </a:r>
          </a:p>
          <a:p>
            <a:pPr marL="285750" lvl="0" indent="-285750">
              <a:buFont typeface="Arial" panose="020B0604020202020204" pitchFamily="34" charset="0"/>
              <a:buChar char="•"/>
            </a:pPr>
            <a:r>
              <a:rPr lang="lv-LV" i="1" dirty="0">
                <a:latin typeface="Glacial Indifference" panose="020B0604020202020204" charset="0"/>
                <a:hlinkClick r:id="rId10"/>
              </a:rPr>
              <a:t>vizuāli</a:t>
            </a:r>
          </a:p>
        </p:txBody>
      </p:sp>
      <p:pic>
        <p:nvPicPr>
          <p:cNvPr id="27" name="Picture 26" descr="Timber Services - Bates Timber Merchants Ltd"/>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47382" y="6476063"/>
            <a:ext cx="1726565" cy="719455"/>
          </a:xfrm>
          <a:prstGeom prst="rect">
            <a:avLst/>
          </a:prstGeom>
          <a:noFill/>
          <a:ln>
            <a:noFill/>
          </a:ln>
        </p:spPr>
      </p:pic>
      <p:sp>
        <p:nvSpPr>
          <p:cNvPr id="25"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a:t>
            </a:r>
            <a:r>
              <a:rPr lang="lv-LV" sz="1600" dirty="0">
                <a:latin typeface="Glassial indefference"/>
              </a:rPr>
              <a:t>NODARBĪBA</a:t>
            </a:r>
            <a:r>
              <a:rPr lang="lv-LV" sz="1600" dirty="0">
                <a:latin typeface="Glacial Indifference"/>
              </a:rPr>
              <a:t>: </a:t>
            </a:r>
            <a:r>
              <a:rPr lang="lv-LV" sz="1600" dirty="0"/>
              <a:t>Koksnes īpašību uzlabošanas, koksnes aizsardzības un izturības paaugstināšanas iespējas</a:t>
            </a:r>
          </a:p>
          <a:p>
            <a:pPr algn="r">
              <a:lnSpc>
                <a:spcPts val="2240"/>
              </a:lnSpc>
            </a:pPr>
            <a:endParaRPr lang="lv-LV" sz="1600" dirty="0"/>
          </a:p>
        </p:txBody>
      </p:sp>
    </p:spTree>
    <p:extLst>
      <p:ext uri="{BB962C8B-B14F-4D97-AF65-F5344CB8AC3E}">
        <p14:creationId xmlns:p14="http://schemas.microsoft.com/office/powerpoint/2010/main" val="14389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smtClean="0">
                  <a:solidFill>
                    <a:schemeClr val="bg1"/>
                  </a:solidFill>
                  <a:latin typeface="Glassial indefference"/>
                </a:rPr>
                <a:t>TEHNOLOĢISKI</a:t>
              </a:r>
              <a:endParaRPr lang="lv-LV" sz="3700" dirty="0">
                <a:solidFill>
                  <a:schemeClr val="bg1"/>
                </a:solidFill>
                <a:latin typeface="Glassial indefference"/>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5</a:t>
            </a:fld>
            <a:endParaRPr lang="en-GB" sz="2400" spc="120">
              <a:solidFill>
                <a:srgbClr val="D9D9D9"/>
              </a:solidFill>
              <a:latin typeface="Glacial Indifference"/>
            </a:endParaRPr>
          </a:p>
        </p:txBody>
      </p:sp>
      <p:pic>
        <p:nvPicPr>
          <p:cNvPr id="10" name="Picture 9" descr="C:\Users\Uldis\Pictures\sfgty.png"/>
          <p:cNvPicPr/>
          <p:nvPr/>
        </p:nvPicPr>
        <p:blipFill rotWithShape="1">
          <a:blip r:embed="rId2">
            <a:extLst>
              <a:ext uri="{28A0092B-C50C-407E-A947-70E740481C1C}">
                <a14:useLocalDpi xmlns:a14="http://schemas.microsoft.com/office/drawing/2010/main" val="0"/>
              </a:ext>
            </a:extLst>
          </a:blip>
          <a:srcRect r="59312"/>
          <a:stretch/>
        </p:blipFill>
        <p:spPr bwMode="auto">
          <a:xfrm>
            <a:off x="16236633" y="5067300"/>
            <a:ext cx="1519209" cy="1912551"/>
          </a:xfrm>
          <a:prstGeom prst="rect">
            <a:avLst/>
          </a:prstGeom>
          <a:noFill/>
          <a:ln>
            <a:noFill/>
          </a:ln>
        </p:spPr>
      </p:pic>
      <p:pic>
        <p:nvPicPr>
          <p:cNvPr id="12" name="Picture 11" descr="Materials | Free Full-Text | Experimental and Numerical Analysis of Mixed  I-214 Poplar/Pinus Sylvestris Laminated Timber Subjected to Bending  Loadings | HTML"/>
          <p:cNvPicPr/>
          <p:nvPr/>
        </p:nvPicPr>
        <p:blipFill rotWithShape="1">
          <a:blip r:embed="rId3" cstate="print">
            <a:extLst>
              <a:ext uri="{28A0092B-C50C-407E-A947-70E740481C1C}">
                <a14:useLocalDpi xmlns:a14="http://schemas.microsoft.com/office/drawing/2010/main" val="0"/>
              </a:ext>
            </a:extLst>
          </a:blip>
          <a:srcRect l="41829"/>
          <a:stretch/>
        </p:blipFill>
        <p:spPr bwMode="auto">
          <a:xfrm>
            <a:off x="16156187" y="7348592"/>
            <a:ext cx="1600200" cy="1833508"/>
          </a:xfrm>
          <a:prstGeom prst="rect">
            <a:avLst/>
          </a:prstGeom>
          <a:noFill/>
          <a:ln>
            <a:noFill/>
          </a:ln>
          <a:extLst>
            <a:ext uri="{53640926-AAD7-44D8-BBD7-CCE9431645EC}">
              <a14:shadowObscured xmlns:a14="http://schemas.microsoft.com/office/drawing/2010/main"/>
            </a:ext>
          </a:extLst>
        </p:spPr>
      </p:pic>
      <p:pic>
        <p:nvPicPr>
          <p:cNvPr id="15" name="Picture 14" descr="Graphic6"/>
          <p:cNvPicPr/>
          <p:nvPr/>
        </p:nvPicPr>
        <p:blipFill rotWithShape="1">
          <a:blip r:embed="rId4" cstate="print">
            <a:extLst>
              <a:ext uri="{28A0092B-C50C-407E-A947-70E740481C1C}">
                <a14:useLocalDpi xmlns:a14="http://schemas.microsoft.com/office/drawing/2010/main" val="0"/>
              </a:ext>
            </a:extLst>
          </a:blip>
          <a:srcRect r="50365" b="7684"/>
          <a:stretch/>
        </p:blipFill>
        <p:spPr bwMode="auto">
          <a:xfrm>
            <a:off x="15621000" y="738505"/>
            <a:ext cx="813435" cy="899795"/>
          </a:xfrm>
          <a:prstGeom prst="rect">
            <a:avLst/>
          </a:prstGeom>
          <a:noFill/>
          <a:ln>
            <a:noFill/>
          </a:ln>
          <a:extLst>
            <a:ext uri="{53640926-AAD7-44D8-BBD7-CCE9431645EC}">
              <a14:shadowObscured xmlns:a14="http://schemas.microsoft.com/office/drawing/2010/main"/>
            </a:ext>
          </a:extLst>
        </p:spPr>
      </p:pic>
      <p:pic>
        <p:nvPicPr>
          <p:cNvPr id="16" name="Picture 15" descr="Graphic6"/>
          <p:cNvPicPr/>
          <p:nvPr/>
        </p:nvPicPr>
        <p:blipFill rotWithShape="1">
          <a:blip r:embed="rId5" cstate="print">
            <a:extLst>
              <a:ext uri="{28A0092B-C50C-407E-A947-70E740481C1C}">
                <a14:useLocalDpi xmlns:a14="http://schemas.microsoft.com/office/drawing/2010/main" val="0"/>
              </a:ext>
            </a:extLst>
          </a:blip>
          <a:srcRect l="50895" r="-761" b="7684"/>
          <a:stretch/>
        </p:blipFill>
        <p:spPr bwMode="auto">
          <a:xfrm>
            <a:off x="17221200" y="2123191"/>
            <a:ext cx="817245" cy="899795"/>
          </a:xfrm>
          <a:prstGeom prst="rect">
            <a:avLst/>
          </a:prstGeom>
          <a:noFill/>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3287013799"/>
              </p:ext>
            </p:extLst>
          </p:nvPr>
        </p:nvGraphicFramePr>
        <p:xfrm>
          <a:off x="9601200" y="457660"/>
          <a:ext cx="5727065" cy="2560320"/>
        </p:xfrm>
        <a:graphic>
          <a:graphicData uri="http://schemas.openxmlformats.org/drawingml/2006/table">
            <a:tbl>
              <a:tblPr firstRow="1" firstCol="1" bandRow="1">
                <a:tableStyleId>{F5AB1C69-6EDB-4FF4-983F-18BD219EF322}</a:tableStyleId>
              </a:tblPr>
              <a:tblGrid>
                <a:gridCol w="807085">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gridCol w="546735">
                  <a:extLst>
                    <a:ext uri="{9D8B030D-6E8A-4147-A177-3AD203B41FA5}">
                      <a16:colId xmlns:a16="http://schemas.microsoft.com/office/drawing/2014/main" val="20002"/>
                    </a:ext>
                  </a:extLst>
                </a:gridCol>
                <a:gridCol w="546735">
                  <a:extLst>
                    <a:ext uri="{9D8B030D-6E8A-4147-A177-3AD203B41FA5}">
                      <a16:colId xmlns:a16="http://schemas.microsoft.com/office/drawing/2014/main" val="20003"/>
                    </a:ext>
                  </a:extLst>
                </a:gridCol>
                <a:gridCol w="546735">
                  <a:extLst>
                    <a:ext uri="{9D8B030D-6E8A-4147-A177-3AD203B41FA5}">
                      <a16:colId xmlns:a16="http://schemas.microsoft.com/office/drawing/2014/main" val="20004"/>
                    </a:ext>
                  </a:extLst>
                </a:gridCol>
                <a:gridCol w="546735">
                  <a:extLst>
                    <a:ext uri="{9D8B030D-6E8A-4147-A177-3AD203B41FA5}">
                      <a16:colId xmlns:a16="http://schemas.microsoft.com/office/drawing/2014/main" val="20005"/>
                    </a:ext>
                  </a:extLst>
                </a:gridCol>
                <a:gridCol w="546735">
                  <a:extLst>
                    <a:ext uri="{9D8B030D-6E8A-4147-A177-3AD203B41FA5}">
                      <a16:colId xmlns:a16="http://schemas.microsoft.com/office/drawing/2014/main" val="20006"/>
                    </a:ext>
                  </a:extLst>
                </a:gridCol>
                <a:gridCol w="546735">
                  <a:extLst>
                    <a:ext uri="{9D8B030D-6E8A-4147-A177-3AD203B41FA5}">
                      <a16:colId xmlns:a16="http://schemas.microsoft.com/office/drawing/2014/main" val="20007"/>
                    </a:ext>
                  </a:extLst>
                </a:gridCol>
                <a:gridCol w="546735">
                  <a:extLst>
                    <a:ext uri="{9D8B030D-6E8A-4147-A177-3AD203B41FA5}">
                      <a16:colId xmlns:a16="http://schemas.microsoft.com/office/drawing/2014/main" val="20008"/>
                    </a:ext>
                  </a:extLst>
                </a:gridCol>
                <a:gridCol w="546735">
                  <a:extLst>
                    <a:ext uri="{9D8B030D-6E8A-4147-A177-3AD203B41FA5}">
                      <a16:colId xmlns:a16="http://schemas.microsoft.com/office/drawing/2014/main" val="20009"/>
                    </a:ext>
                  </a:extLst>
                </a:gridCol>
              </a:tblGrid>
              <a:tr h="0">
                <a:tc rowSpan="2">
                  <a:txBody>
                    <a:bodyPr/>
                    <a:lstStyle/>
                    <a:p>
                      <a:pPr algn="ctr">
                        <a:spcAft>
                          <a:spcPts val="0"/>
                        </a:spcAft>
                      </a:pPr>
                      <a:r>
                        <a:rPr lang="lv-LV" sz="1200">
                          <a:latin typeface="Glacial Indifference" panose="020B0604020202020204" charset="0"/>
                        </a:rPr>
                        <a:t>Biezums, mm</a:t>
                      </a:r>
                    </a:p>
                  </a:txBody>
                  <a:tcPr marL="68580" marR="68580" marT="0" marB="0"/>
                </a:tc>
                <a:tc gridSpan="9">
                  <a:txBody>
                    <a:bodyPr/>
                    <a:lstStyle/>
                    <a:p>
                      <a:pPr algn="ctr">
                        <a:spcAft>
                          <a:spcPts val="0"/>
                        </a:spcAft>
                      </a:pPr>
                      <a:r>
                        <a:rPr lang="lv-LV" sz="1200">
                          <a:latin typeface="Glacial Indifference" panose="020B0604020202020204" charset="0"/>
                        </a:rPr>
                        <a:t>Platums, mm</a:t>
                      </a: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lv-LV" sz="1200">
                          <a:latin typeface="Glacial Indifference" panose="020B0604020202020204" charset="0"/>
                        </a:rPr>
                        <a:t>50</a:t>
                      </a:r>
                    </a:p>
                  </a:txBody>
                  <a:tcPr marL="68580" marR="68580" marT="0" marB="0" anchor="ctr"/>
                </a:tc>
                <a:tc>
                  <a:txBody>
                    <a:bodyPr/>
                    <a:lstStyle/>
                    <a:p>
                      <a:pPr algn="ctr">
                        <a:spcAft>
                          <a:spcPts val="0"/>
                        </a:spcAft>
                      </a:pPr>
                      <a:r>
                        <a:rPr lang="lv-LV" sz="1200">
                          <a:latin typeface="Glacial Indifference" panose="020B0604020202020204" charset="0"/>
                        </a:rPr>
                        <a:t>75</a:t>
                      </a:r>
                    </a:p>
                  </a:txBody>
                  <a:tcPr marL="68580" marR="68580" marT="0" marB="0" anchor="ctr"/>
                </a:tc>
                <a:tc>
                  <a:txBody>
                    <a:bodyPr/>
                    <a:lstStyle/>
                    <a:p>
                      <a:pPr algn="ctr">
                        <a:spcAft>
                          <a:spcPts val="0"/>
                        </a:spcAft>
                      </a:pPr>
                      <a:r>
                        <a:rPr lang="lv-LV" sz="1200">
                          <a:latin typeface="Glacial Indifference" panose="020B0604020202020204" charset="0"/>
                        </a:rPr>
                        <a:t>100</a:t>
                      </a:r>
                    </a:p>
                  </a:txBody>
                  <a:tcPr marL="68580" marR="68580" marT="0" marB="0" anchor="ctr"/>
                </a:tc>
                <a:tc>
                  <a:txBody>
                    <a:bodyPr/>
                    <a:lstStyle/>
                    <a:p>
                      <a:pPr algn="ctr">
                        <a:spcAft>
                          <a:spcPts val="0"/>
                        </a:spcAft>
                      </a:pPr>
                      <a:r>
                        <a:rPr lang="lv-LV" sz="1200">
                          <a:latin typeface="Glacial Indifference" panose="020B0604020202020204" charset="0"/>
                        </a:rPr>
                        <a:t>125</a:t>
                      </a:r>
                    </a:p>
                  </a:txBody>
                  <a:tcPr marL="68580" marR="68580" marT="0" marB="0" anchor="ctr"/>
                </a:tc>
                <a:tc>
                  <a:txBody>
                    <a:bodyPr/>
                    <a:lstStyle/>
                    <a:p>
                      <a:pPr algn="ctr">
                        <a:spcAft>
                          <a:spcPts val="0"/>
                        </a:spcAft>
                      </a:pPr>
                      <a:r>
                        <a:rPr lang="lv-LV" sz="1200">
                          <a:latin typeface="Glacial Indifference" panose="020B0604020202020204" charset="0"/>
                        </a:rPr>
                        <a:t>150</a:t>
                      </a:r>
                    </a:p>
                  </a:txBody>
                  <a:tcPr marL="68580" marR="68580" marT="0" marB="0" anchor="ctr"/>
                </a:tc>
                <a:tc>
                  <a:txBody>
                    <a:bodyPr/>
                    <a:lstStyle/>
                    <a:p>
                      <a:pPr algn="ctr">
                        <a:spcAft>
                          <a:spcPts val="0"/>
                        </a:spcAft>
                      </a:pPr>
                      <a:r>
                        <a:rPr lang="lv-LV" sz="1200">
                          <a:latin typeface="Glacial Indifference" panose="020B0604020202020204" charset="0"/>
                        </a:rPr>
                        <a:t>175</a:t>
                      </a:r>
                    </a:p>
                  </a:txBody>
                  <a:tcPr marL="68580" marR="68580" marT="0" marB="0" anchor="ctr"/>
                </a:tc>
                <a:tc>
                  <a:txBody>
                    <a:bodyPr/>
                    <a:lstStyle/>
                    <a:p>
                      <a:pPr algn="ctr">
                        <a:spcAft>
                          <a:spcPts val="0"/>
                        </a:spcAft>
                      </a:pPr>
                      <a:r>
                        <a:rPr lang="lv-LV" sz="1200">
                          <a:latin typeface="Glacial Indifference" panose="020B0604020202020204" charset="0"/>
                        </a:rPr>
                        <a:t>200</a:t>
                      </a:r>
                    </a:p>
                  </a:txBody>
                  <a:tcPr marL="68580" marR="68580" marT="0" marB="0" anchor="ctr"/>
                </a:tc>
                <a:tc>
                  <a:txBody>
                    <a:bodyPr/>
                    <a:lstStyle/>
                    <a:p>
                      <a:pPr algn="ctr">
                        <a:spcAft>
                          <a:spcPts val="0"/>
                        </a:spcAft>
                      </a:pPr>
                      <a:r>
                        <a:rPr lang="lv-LV" sz="1200">
                          <a:latin typeface="Glacial Indifference" panose="020B0604020202020204" charset="0"/>
                        </a:rPr>
                        <a:t>225</a:t>
                      </a:r>
                    </a:p>
                  </a:txBody>
                  <a:tcPr marL="68580" marR="68580" marT="0" marB="0" anchor="ctr"/>
                </a:tc>
                <a:tc>
                  <a:txBody>
                    <a:bodyPr/>
                    <a:lstStyle/>
                    <a:p>
                      <a:pPr algn="ctr">
                        <a:spcAft>
                          <a:spcPts val="0"/>
                        </a:spcAft>
                      </a:pPr>
                      <a:r>
                        <a:rPr lang="lv-LV" sz="1200">
                          <a:latin typeface="Glacial Indifference" panose="020B0604020202020204" charset="0"/>
                        </a:rPr>
                        <a:t>250</a:t>
                      </a: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lv-LV" sz="1200">
                          <a:latin typeface="Glacial Indifference" panose="020B0604020202020204" charset="0"/>
                        </a:rPr>
                        <a:t>19</a:t>
                      </a:r>
                      <a:r>
                        <a:rPr lang="lv-LV" sz="1200" baseline="30000">
                          <a:latin typeface="Glacial Indifference" panose="020B0604020202020204" charset="0"/>
                        </a:rPr>
                        <a:t>1*</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lv-LV" sz="1200">
                          <a:latin typeface="Glacial Indifference" panose="020B0604020202020204" charset="0"/>
                        </a:rPr>
                        <a:t>22</a:t>
                      </a:r>
                      <a:r>
                        <a:rPr lang="lv-LV" sz="1200" baseline="30000">
                          <a:latin typeface="Glacial Indifference" panose="020B0604020202020204" charset="0"/>
                        </a:rPr>
                        <a:t>2*</a:t>
                      </a:r>
                    </a:p>
                  </a:txBody>
                  <a:tcPr marL="68580" marR="68580" marT="0" marB="0" anchor="ctr"/>
                </a:tc>
                <a:tc>
                  <a:txBody>
                    <a:bodyPr/>
                    <a:lstStyle/>
                    <a:p>
                      <a:pPr algn="ctr">
                        <a:spcAft>
                          <a:spcPts val="0"/>
                        </a:spcAft>
                      </a:pPr>
                      <a:r>
                        <a:rPr lang="lv-LV" sz="1200">
                          <a:latin typeface="Glacial Indifference" panose="020B0604020202020204" charset="0"/>
                        </a:rPr>
                        <a:t>JH X</a:t>
                      </a:r>
                    </a:p>
                  </a:txBody>
                  <a:tcPr marL="68580" marR="68580" marT="0" marB="0" anchor="ctr"/>
                </a:tc>
                <a:tc>
                  <a:txBody>
                    <a:bodyPr/>
                    <a:lstStyle/>
                    <a:p>
                      <a:pPr algn="ctr">
                        <a:spcAft>
                          <a:spcPts val="0"/>
                        </a:spcAft>
                      </a:pPr>
                      <a:r>
                        <a:rPr lang="lv-LV" sz="1200">
                          <a:latin typeface="Glacial Indifference" panose="020B0604020202020204" charset="0"/>
                        </a:rPr>
                        <a:t>JH 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lv-LV" sz="1200">
                          <a:latin typeface="Glacial Indifference" panose="020B0604020202020204" charset="0"/>
                        </a:rPr>
                        <a:t>25</a:t>
                      </a:r>
                      <a:r>
                        <a:rPr lang="lv-LV" sz="1200" baseline="30000">
                          <a:latin typeface="Glacial Indifference" panose="020B0604020202020204" charset="0"/>
                        </a:rPr>
                        <a:t>1*</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4"/>
                  </a:ext>
                </a:extLst>
              </a:tr>
              <a:tr h="0">
                <a:tc>
                  <a:txBody>
                    <a:bodyPr/>
                    <a:lstStyle/>
                    <a:p>
                      <a:pPr algn="ctr">
                        <a:spcAft>
                          <a:spcPts val="0"/>
                        </a:spcAft>
                      </a:pPr>
                      <a:r>
                        <a:rPr lang="lv-LV" sz="1200">
                          <a:latin typeface="Glacial Indifference" panose="020B0604020202020204" charset="0"/>
                        </a:rPr>
                        <a:t>32</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lv-LV" sz="1200">
                          <a:latin typeface="Glacial Indifference" panose="020B0604020202020204" charset="0"/>
                        </a:rPr>
                        <a:t>38</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6"/>
                  </a:ext>
                </a:extLst>
              </a:tr>
              <a:tr h="0">
                <a:tc>
                  <a:txBody>
                    <a:bodyPr/>
                    <a:lstStyle/>
                    <a:p>
                      <a:pPr algn="ctr">
                        <a:spcAft>
                          <a:spcPts val="0"/>
                        </a:spcAft>
                      </a:pPr>
                      <a:r>
                        <a:rPr lang="lv-LV" sz="1200">
                          <a:latin typeface="Glacial Indifference" panose="020B0604020202020204" charset="0"/>
                        </a:rPr>
                        <a:t>44</a:t>
                      </a:r>
                      <a:r>
                        <a:rPr lang="lv-LV" sz="1200" baseline="30000">
                          <a:latin typeface="Glacial Indifference" panose="020B0604020202020204" charset="0"/>
                        </a:rPr>
                        <a:t>2*</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extLst>
                  <a:ext uri="{0D108BD9-81ED-4DB2-BD59-A6C34878D82A}">
                    <a16:rowId xmlns:a16="http://schemas.microsoft.com/office/drawing/2014/main" val="10007"/>
                  </a:ext>
                </a:extLst>
              </a:tr>
              <a:tr h="0">
                <a:tc>
                  <a:txBody>
                    <a:bodyPr/>
                    <a:lstStyle/>
                    <a:p>
                      <a:pPr algn="ctr">
                        <a:spcAft>
                          <a:spcPts val="0"/>
                        </a:spcAft>
                      </a:pPr>
                      <a:r>
                        <a:rPr lang="lv-LV" sz="1200">
                          <a:latin typeface="Glacial Indifference" panose="020B0604020202020204" charset="0"/>
                        </a:rPr>
                        <a:t>50</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JH 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8"/>
                  </a:ext>
                </a:extLst>
              </a:tr>
              <a:tr h="0">
                <a:tc>
                  <a:txBody>
                    <a:bodyPr/>
                    <a:lstStyle/>
                    <a:p>
                      <a:pPr algn="ctr">
                        <a:spcAft>
                          <a:spcPts val="0"/>
                        </a:spcAft>
                      </a:pPr>
                      <a:r>
                        <a:rPr lang="lv-LV" sz="1200">
                          <a:latin typeface="Glacial Indifference" panose="020B0604020202020204" charset="0"/>
                        </a:rPr>
                        <a:t>63</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9"/>
                  </a:ext>
                </a:extLst>
              </a:tr>
              <a:tr h="0">
                <a:tc>
                  <a:txBody>
                    <a:bodyPr/>
                    <a:lstStyle/>
                    <a:p>
                      <a:pPr algn="ctr">
                        <a:spcAft>
                          <a:spcPts val="0"/>
                        </a:spcAft>
                      </a:pPr>
                      <a:r>
                        <a:rPr lang="lv-LV" sz="1200">
                          <a:latin typeface="Glacial Indifference" panose="020B0604020202020204" charset="0"/>
                        </a:rPr>
                        <a:t>75</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JH 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10"/>
                  </a:ext>
                </a:extLst>
              </a:tr>
              <a:tr h="0">
                <a:tc>
                  <a:txBody>
                    <a:bodyPr/>
                    <a:lstStyle/>
                    <a:p>
                      <a:pPr algn="ctr">
                        <a:spcAft>
                          <a:spcPts val="0"/>
                        </a:spcAft>
                      </a:pPr>
                      <a:r>
                        <a:rPr lang="lv-LV" sz="1200">
                          <a:latin typeface="Glacial Indifference" panose="020B0604020202020204" charset="0"/>
                        </a:rPr>
                        <a:t>100</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11"/>
                  </a:ext>
                </a:extLst>
              </a:tr>
              <a:tr h="0">
                <a:tc>
                  <a:txBody>
                    <a:bodyPr/>
                    <a:lstStyle/>
                    <a:p>
                      <a:pPr algn="ctr">
                        <a:spcAft>
                          <a:spcPts val="0"/>
                        </a:spcAft>
                      </a:pPr>
                      <a:r>
                        <a:rPr lang="lv-LV" sz="1200">
                          <a:latin typeface="Glacial Indifference" panose="020B0604020202020204" charset="0"/>
                        </a:rPr>
                        <a:t>125</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12"/>
                  </a:ext>
                </a:extLst>
              </a:tr>
              <a:tr h="0">
                <a:tc>
                  <a:txBody>
                    <a:bodyPr/>
                    <a:lstStyle/>
                    <a:p>
                      <a:pPr algn="ctr">
                        <a:spcAft>
                          <a:spcPts val="0"/>
                        </a:spcAft>
                      </a:pPr>
                      <a:r>
                        <a:rPr lang="lv-LV" sz="1200">
                          <a:latin typeface="Glacial Indifference" panose="020B0604020202020204" charset="0"/>
                        </a:rPr>
                        <a:t>150</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dirty="0">
                          <a:latin typeface="Glacial Indifference" panose="020B0604020202020204" charset="0"/>
                        </a:rPr>
                        <a:t> </a:t>
                      </a:r>
                    </a:p>
                  </a:txBody>
                  <a:tcPr marL="68580" marR="68580" marT="0" marB="0" anchor="ctr"/>
                </a:tc>
                <a:extLst>
                  <a:ext uri="{0D108BD9-81ED-4DB2-BD59-A6C34878D82A}">
                    <a16:rowId xmlns:a16="http://schemas.microsoft.com/office/drawing/2014/main" val="10013"/>
                  </a:ext>
                </a:extLst>
              </a:tr>
            </a:tbl>
          </a:graphicData>
        </a:graphic>
      </p:graphicFrame>
      <p:sp>
        <p:nvSpPr>
          <p:cNvPr id="21" name="Rectangle 20"/>
          <p:cNvSpPr/>
          <p:nvPr/>
        </p:nvSpPr>
        <p:spPr>
          <a:xfrm>
            <a:off x="9535725" y="-63459"/>
            <a:ext cx="3092520" cy="528350"/>
          </a:xfrm>
          <a:prstGeom prst="rect">
            <a:avLst/>
          </a:prstGeom>
        </p:spPr>
        <p:txBody>
          <a:bodyPr wrap="square">
            <a:spAutoFit/>
          </a:bodyPr>
          <a:lstStyle/>
          <a:p>
            <a:pPr>
              <a:lnSpc>
                <a:spcPts val="3359"/>
              </a:lnSpc>
            </a:pPr>
            <a:r>
              <a:rPr lang="lv-LV" sz="2400" b="1" dirty="0">
                <a:solidFill>
                  <a:srgbClr val="456A2C"/>
                </a:solidFill>
                <a:latin typeface="Glacial Indifference"/>
              </a:rPr>
              <a:t>Zāģmateriālu </a:t>
            </a:r>
            <a:r>
              <a:rPr lang="lv-LV" sz="2400" b="1" dirty="0" smtClean="0">
                <a:solidFill>
                  <a:srgbClr val="456A2C"/>
                </a:solidFill>
                <a:latin typeface="Glacial Indifference"/>
              </a:rPr>
              <a:t>izmēri</a:t>
            </a:r>
            <a:endParaRPr lang="lv-LV" sz="2400" b="1" dirty="0">
              <a:solidFill>
                <a:srgbClr val="456A2C"/>
              </a:solidFill>
              <a:latin typeface="Glacial Indifference"/>
            </a:endParaRPr>
          </a:p>
        </p:txBody>
      </p:sp>
      <p:graphicFrame>
        <p:nvGraphicFramePr>
          <p:cNvPr id="24" name="Table 23"/>
          <p:cNvGraphicFramePr>
            <a:graphicFrameLocks noGrp="1"/>
          </p:cNvGraphicFramePr>
          <p:nvPr>
            <p:extLst>
              <p:ext uri="{D42A27DB-BD31-4B8C-83A1-F6EECF244321}">
                <p14:modId xmlns:p14="http://schemas.microsoft.com/office/powerpoint/2010/main" val="1362855325"/>
              </p:ext>
            </p:extLst>
          </p:nvPr>
        </p:nvGraphicFramePr>
        <p:xfrm>
          <a:off x="9535725" y="3453109"/>
          <a:ext cx="8599875" cy="1097280"/>
        </p:xfrm>
        <a:graphic>
          <a:graphicData uri="http://schemas.openxmlformats.org/drawingml/2006/table">
            <a:tbl>
              <a:tblPr firstRow="1" firstCol="1" bandRow="1">
                <a:tableStyleId>{F5AB1C69-6EDB-4FF4-983F-18BD219EF322}</a:tableStyleId>
              </a:tblPr>
              <a:tblGrid>
                <a:gridCol w="2732475">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31440">
                <a:tc>
                  <a:txBody>
                    <a:bodyPr/>
                    <a:lstStyle/>
                    <a:p>
                      <a:pPr algn="l">
                        <a:spcAft>
                          <a:spcPts val="0"/>
                        </a:spcAft>
                      </a:pPr>
                      <a:r>
                        <a:rPr lang="lv-LV" sz="1200">
                          <a:latin typeface="Glacial Indifference" panose="020B0604020202020204" charset="0"/>
                        </a:rPr>
                        <a:t>Kokmateriālu izmēri</a:t>
                      </a:r>
                    </a:p>
                  </a:txBody>
                  <a:tcPr marL="49290" marR="49290" marT="0" marB="0" anchor="ctr"/>
                </a:tc>
                <a:tc>
                  <a:txBody>
                    <a:bodyPr/>
                    <a:lstStyle/>
                    <a:p>
                      <a:pPr algn="ctr">
                        <a:spcAft>
                          <a:spcPts val="0"/>
                        </a:spcAft>
                      </a:pPr>
                      <a:r>
                        <a:rPr lang="lv-LV" sz="1200">
                          <a:latin typeface="Glacial Indifference" panose="020B0604020202020204" charset="0"/>
                        </a:rPr>
                        <a:t>Maks. pieļaujamā izmēru novirze zāģmateriālu zāģētajām virsmām</a:t>
                      </a:r>
                    </a:p>
                  </a:txBody>
                  <a:tcPr marL="49290" marR="49290" marT="0" marB="0" anchor="ctr"/>
                </a:tc>
                <a:tc>
                  <a:txBody>
                    <a:bodyPr/>
                    <a:lstStyle/>
                    <a:p>
                      <a:pPr algn="ctr">
                        <a:spcAft>
                          <a:spcPts val="0"/>
                        </a:spcAft>
                      </a:pPr>
                      <a:r>
                        <a:rPr lang="lv-LV" sz="1200">
                          <a:latin typeface="Glacial Indifference" panose="020B0604020202020204" charset="0"/>
                        </a:rPr>
                        <a:t>Maks. pieļaujamā izmēru novirze standarta kokmateriāliem</a:t>
                      </a:r>
                    </a:p>
                  </a:txBody>
                  <a:tcPr marL="49290" marR="49290" marT="0" marB="0" anchor="ctr"/>
                </a:tc>
                <a:extLst>
                  <a:ext uri="{0D108BD9-81ED-4DB2-BD59-A6C34878D82A}">
                    <a16:rowId xmlns:a16="http://schemas.microsoft.com/office/drawing/2014/main" val="10000"/>
                  </a:ext>
                </a:extLst>
              </a:tr>
              <a:tr h="131440">
                <a:tc>
                  <a:txBody>
                    <a:bodyPr/>
                    <a:lstStyle/>
                    <a:p>
                      <a:pPr algn="l">
                        <a:spcAft>
                          <a:spcPts val="0"/>
                        </a:spcAft>
                      </a:pPr>
                      <a:r>
                        <a:rPr lang="lv-LV" sz="1200">
                          <a:latin typeface="Glacial Indifference" panose="020B0604020202020204" charset="0"/>
                        </a:rPr>
                        <a:t>Biezums un platums ≤ 100 mm</a:t>
                      </a:r>
                    </a:p>
                  </a:txBody>
                  <a:tcPr marL="49290" marR="49290" marT="0" marB="0" anchor="ctr"/>
                </a:tc>
                <a:tc>
                  <a:txBody>
                    <a:bodyPr/>
                    <a:lstStyle/>
                    <a:p>
                      <a:pPr algn="ctr">
                        <a:spcAft>
                          <a:spcPts val="0"/>
                        </a:spcAft>
                      </a:pPr>
                      <a:r>
                        <a:rPr lang="lv-LV" sz="1200">
                          <a:latin typeface="Glacial Indifference" panose="020B0604020202020204" charset="0"/>
                        </a:rPr>
                        <a:t>-1,0 līdz +3,0</a:t>
                      </a:r>
                    </a:p>
                  </a:txBody>
                  <a:tcPr marL="49290" marR="49290" marT="0" marB="0" anchor="ctr"/>
                </a:tc>
                <a:tc>
                  <a:txBody>
                    <a:bodyPr/>
                    <a:lstStyle/>
                    <a:p>
                      <a:pPr algn="ctr">
                        <a:spcAft>
                          <a:spcPts val="0"/>
                        </a:spcAft>
                      </a:pPr>
                      <a:r>
                        <a:rPr lang="lv-LV" sz="1200">
                          <a:latin typeface="Glacial Indifference" panose="020B0604020202020204" charset="0"/>
                        </a:rPr>
                        <a:t>±1,0</a:t>
                      </a:r>
                    </a:p>
                  </a:txBody>
                  <a:tcPr marL="49290" marR="49290" marT="0" marB="0" anchor="ctr"/>
                </a:tc>
                <a:extLst>
                  <a:ext uri="{0D108BD9-81ED-4DB2-BD59-A6C34878D82A}">
                    <a16:rowId xmlns:a16="http://schemas.microsoft.com/office/drawing/2014/main" val="10001"/>
                  </a:ext>
                </a:extLst>
              </a:tr>
              <a:tr h="131440">
                <a:tc>
                  <a:txBody>
                    <a:bodyPr/>
                    <a:lstStyle/>
                    <a:p>
                      <a:pPr algn="l">
                        <a:spcAft>
                          <a:spcPts val="0"/>
                        </a:spcAft>
                      </a:pPr>
                      <a:r>
                        <a:rPr lang="lv-LV" sz="1200">
                          <a:latin typeface="Glacial Indifference" panose="020B0604020202020204" charset="0"/>
                        </a:rPr>
                        <a:t>Biezums un platums ≥ 100 mm</a:t>
                      </a:r>
                    </a:p>
                  </a:txBody>
                  <a:tcPr marL="49290" marR="49290" marT="0" marB="0" anchor="ctr"/>
                </a:tc>
                <a:tc>
                  <a:txBody>
                    <a:bodyPr/>
                    <a:lstStyle/>
                    <a:p>
                      <a:pPr algn="ctr">
                        <a:spcAft>
                          <a:spcPts val="0"/>
                        </a:spcAft>
                      </a:pPr>
                      <a:r>
                        <a:rPr lang="lv-LV" sz="1200">
                          <a:latin typeface="Glacial Indifference" panose="020B0604020202020204" charset="0"/>
                        </a:rPr>
                        <a:t>-2,0 līdz +4,0</a:t>
                      </a:r>
                    </a:p>
                  </a:txBody>
                  <a:tcPr marL="49290" marR="49290" marT="0" marB="0" anchor="ctr"/>
                </a:tc>
                <a:tc>
                  <a:txBody>
                    <a:bodyPr/>
                    <a:lstStyle/>
                    <a:p>
                      <a:pPr algn="ctr">
                        <a:spcAft>
                          <a:spcPts val="0"/>
                        </a:spcAft>
                      </a:pPr>
                      <a:r>
                        <a:rPr lang="lv-LV" sz="1200">
                          <a:latin typeface="Glacial Indifference" panose="020B0604020202020204" charset="0"/>
                        </a:rPr>
                        <a:t>±1,5</a:t>
                      </a:r>
                    </a:p>
                  </a:txBody>
                  <a:tcPr marL="49290" marR="49290" marT="0" marB="0" anchor="ctr"/>
                </a:tc>
                <a:extLst>
                  <a:ext uri="{0D108BD9-81ED-4DB2-BD59-A6C34878D82A}">
                    <a16:rowId xmlns:a16="http://schemas.microsoft.com/office/drawing/2014/main" val="10002"/>
                  </a:ext>
                </a:extLst>
              </a:tr>
              <a:tr h="131440">
                <a:tc>
                  <a:txBody>
                    <a:bodyPr/>
                    <a:lstStyle/>
                    <a:p>
                      <a:pPr algn="l">
                        <a:spcAft>
                          <a:spcPts val="0"/>
                        </a:spcAft>
                      </a:pPr>
                      <a:r>
                        <a:rPr lang="lv-LV" sz="1200">
                          <a:latin typeface="Glacial Indifference" panose="020B0604020202020204" charset="0"/>
                        </a:rPr>
                        <a:t>Garums, šķirojot pēc garuma</a:t>
                      </a:r>
                    </a:p>
                  </a:txBody>
                  <a:tcPr marL="49290" marR="49290" marT="0" marB="0" anchor="ctr"/>
                </a:tc>
                <a:tc>
                  <a:txBody>
                    <a:bodyPr/>
                    <a:lstStyle/>
                    <a:p>
                      <a:pPr algn="ctr">
                        <a:spcAft>
                          <a:spcPts val="0"/>
                        </a:spcAft>
                      </a:pPr>
                      <a:r>
                        <a:rPr lang="lv-LV" sz="1200">
                          <a:latin typeface="Glacial Indifference" panose="020B0604020202020204" charset="0"/>
                        </a:rPr>
                        <a:t>-25 līdz +50</a:t>
                      </a:r>
                    </a:p>
                  </a:txBody>
                  <a:tcPr marL="49290" marR="49290" marT="0" marB="0" anchor="ctr"/>
                </a:tc>
                <a:tc>
                  <a:txBody>
                    <a:bodyPr/>
                    <a:lstStyle/>
                    <a:p>
                      <a:pPr algn="ctr">
                        <a:spcAft>
                          <a:spcPts val="0"/>
                        </a:spcAft>
                      </a:pPr>
                      <a:r>
                        <a:rPr lang="lv-LV" sz="1200">
                          <a:latin typeface="Glacial Indifference" panose="020B0604020202020204" charset="0"/>
                        </a:rPr>
                        <a:t>-25 līdz +50</a:t>
                      </a:r>
                    </a:p>
                  </a:txBody>
                  <a:tcPr marL="49290" marR="49290" marT="0" marB="0" anchor="ctr"/>
                </a:tc>
                <a:extLst>
                  <a:ext uri="{0D108BD9-81ED-4DB2-BD59-A6C34878D82A}">
                    <a16:rowId xmlns:a16="http://schemas.microsoft.com/office/drawing/2014/main" val="10003"/>
                  </a:ext>
                </a:extLst>
              </a:tr>
              <a:tr h="131440">
                <a:tc>
                  <a:txBody>
                    <a:bodyPr/>
                    <a:lstStyle/>
                    <a:p>
                      <a:pPr algn="l">
                        <a:spcAft>
                          <a:spcPts val="0"/>
                        </a:spcAft>
                      </a:pPr>
                      <a:r>
                        <a:rPr lang="lv-LV" sz="1200">
                          <a:latin typeface="Glacial Indifference" panose="020B0604020202020204" charset="0"/>
                        </a:rPr>
                        <a:t>Garums, zāģējot pēc norādītā izmēra</a:t>
                      </a:r>
                    </a:p>
                  </a:txBody>
                  <a:tcPr marL="49290" marR="49290" marT="0" marB="0" anchor="ctr"/>
                </a:tc>
                <a:tc>
                  <a:txBody>
                    <a:bodyPr/>
                    <a:lstStyle/>
                    <a:p>
                      <a:pPr algn="ctr">
                        <a:spcAft>
                          <a:spcPts val="0"/>
                        </a:spcAft>
                      </a:pPr>
                      <a:r>
                        <a:rPr lang="lv-LV" sz="1200">
                          <a:latin typeface="Glacial Indifference" panose="020B0604020202020204" charset="0"/>
                        </a:rPr>
                        <a:t>±2,0</a:t>
                      </a:r>
                    </a:p>
                  </a:txBody>
                  <a:tcPr marL="49290" marR="49290" marT="0" marB="0" anchor="ctr"/>
                </a:tc>
                <a:tc>
                  <a:txBody>
                    <a:bodyPr/>
                    <a:lstStyle/>
                    <a:p>
                      <a:pPr algn="ctr">
                        <a:spcAft>
                          <a:spcPts val="0"/>
                        </a:spcAft>
                      </a:pPr>
                      <a:r>
                        <a:rPr lang="lv-LV" sz="1200">
                          <a:latin typeface="Glacial Indifference" panose="020B0604020202020204" charset="0"/>
                        </a:rPr>
                        <a:t>±2,0</a:t>
                      </a:r>
                    </a:p>
                  </a:txBody>
                  <a:tcPr marL="49290" marR="49290" marT="0" marB="0" anchor="ctr"/>
                </a:tc>
                <a:extLst>
                  <a:ext uri="{0D108BD9-81ED-4DB2-BD59-A6C34878D82A}">
                    <a16:rowId xmlns:a16="http://schemas.microsoft.com/office/drawing/2014/main" val="10004"/>
                  </a:ext>
                </a:extLst>
              </a:tr>
            </a:tbl>
          </a:graphicData>
        </a:graphic>
      </p:graphicFrame>
      <p:sp>
        <p:nvSpPr>
          <p:cNvPr id="27" name="Rectangle 26"/>
          <p:cNvSpPr/>
          <p:nvPr/>
        </p:nvSpPr>
        <p:spPr>
          <a:xfrm>
            <a:off x="9492034" y="2953994"/>
            <a:ext cx="4176000" cy="528350"/>
          </a:xfrm>
          <a:prstGeom prst="rect">
            <a:avLst/>
          </a:prstGeom>
        </p:spPr>
        <p:txBody>
          <a:bodyPr wrap="square">
            <a:spAutoFit/>
          </a:bodyPr>
          <a:lstStyle/>
          <a:p>
            <a:pPr>
              <a:lnSpc>
                <a:spcPts val="3359"/>
              </a:lnSpc>
            </a:pPr>
            <a:r>
              <a:rPr lang="lv-LV" sz="2400" b="1" dirty="0">
                <a:solidFill>
                  <a:srgbClr val="456A2C"/>
                </a:solidFill>
                <a:latin typeface="Glacial Indifference"/>
              </a:rPr>
              <a:t>Prasības </a:t>
            </a:r>
            <a:r>
              <a:rPr lang="lv-LV" sz="2400" b="1" dirty="0" smtClean="0">
                <a:solidFill>
                  <a:srgbClr val="456A2C"/>
                </a:solidFill>
                <a:latin typeface="Glacial Indifference"/>
              </a:rPr>
              <a:t>izmēru novirzēm</a:t>
            </a:r>
            <a:endParaRPr lang="lv-LV" sz="2400" b="1" dirty="0">
              <a:solidFill>
                <a:srgbClr val="456A2C"/>
              </a:solidFill>
              <a:latin typeface="Glacial Indifference"/>
            </a:endParaRPr>
          </a:p>
        </p:txBody>
      </p:sp>
      <p:sp>
        <p:nvSpPr>
          <p:cNvPr id="25" name="Rectangle 24"/>
          <p:cNvSpPr/>
          <p:nvPr/>
        </p:nvSpPr>
        <p:spPr>
          <a:xfrm>
            <a:off x="15870128" y="447024"/>
            <a:ext cx="1868781" cy="307777"/>
          </a:xfrm>
          <a:prstGeom prst="rect">
            <a:avLst/>
          </a:prstGeom>
        </p:spPr>
        <p:txBody>
          <a:bodyPr wrap="none">
            <a:spAutoFit/>
          </a:bodyPr>
          <a:lstStyle/>
          <a:p>
            <a:r>
              <a:rPr lang="lv-LV" sz="1400">
                <a:latin typeface="Glacial Indifference" panose="020B0604020202020204" charset="0"/>
              </a:rPr>
              <a:t>gludi ēvelēta virsma</a:t>
            </a:r>
          </a:p>
        </p:txBody>
      </p:sp>
      <p:sp>
        <p:nvSpPr>
          <p:cNvPr id="26" name="Rectangle 25"/>
          <p:cNvSpPr/>
          <p:nvPr/>
        </p:nvSpPr>
        <p:spPr>
          <a:xfrm>
            <a:off x="15659347" y="1833437"/>
            <a:ext cx="1801454" cy="307777"/>
          </a:xfrm>
          <a:prstGeom prst="rect">
            <a:avLst/>
          </a:prstGeom>
        </p:spPr>
        <p:txBody>
          <a:bodyPr wrap="none">
            <a:spAutoFit/>
          </a:bodyPr>
          <a:lstStyle/>
          <a:p>
            <a:pPr algn="ctr">
              <a:spcBef>
                <a:spcPts val="600"/>
              </a:spcBef>
              <a:spcAft>
                <a:spcPts val="0"/>
              </a:spcAft>
            </a:pPr>
            <a:r>
              <a:rPr lang="lv-LV" sz="1400">
                <a:latin typeface="Glacial Indifference" panose="020B0604020202020204" charset="0"/>
              </a:rPr>
              <a:t> raupji ēvelēta virsma</a:t>
            </a:r>
          </a:p>
        </p:txBody>
      </p:sp>
      <p:graphicFrame>
        <p:nvGraphicFramePr>
          <p:cNvPr id="28" name="Table 27"/>
          <p:cNvGraphicFramePr>
            <a:graphicFrameLocks noGrp="1"/>
          </p:cNvGraphicFramePr>
          <p:nvPr>
            <p:extLst>
              <p:ext uri="{D42A27DB-BD31-4B8C-83A1-F6EECF244321}">
                <p14:modId xmlns:p14="http://schemas.microsoft.com/office/powerpoint/2010/main" val="3531772622"/>
              </p:ext>
            </p:extLst>
          </p:nvPr>
        </p:nvGraphicFramePr>
        <p:xfrm>
          <a:off x="9514205" y="4989666"/>
          <a:ext cx="5727700" cy="2011680"/>
        </p:xfrm>
        <a:graphic>
          <a:graphicData uri="http://schemas.openxmlformats.org/drawingml/2006/table">
            <a:tbl>
              <a:tblPr firstRow="1" firstCol="1" bandRow="1">
                <a:tableStyleId>{F5AB1C69-6EDB-4FF4-983F-18BD219EF322}</a:tableStyleId>
              </a:tblPr>
              <a:tblGrid>
                <a:gridCol w="673100">
                  <a:extLst>
                    <a:ext uri="{9D8B030D-6E8A-4147-A177-3AD203B41FA5}">
                      <a16:colId xmlns:a16="http://schemas.microsoft.com/office/drawing/2014/main" val="20000"/>
                    </a:ext>
                  </a:extLst>
                </a:gridCol>
                <a:gridCol w="457835">
                  <a:extLst>
                    <a:ext uri="{9D8B030D-6E8A-4147-A177-3AD203B41FA5}">
                      <a16:colId xmlns:a16="http://schemas.microsoft.com/office/drawing/2014/main" val="20001"/>
                    </a:ext>
                  </a:extLst>
                </a:gridCol>
                <a:gridCol w="459105">
                  <a:extLst>
                    <a:ext uri="{9D8B030D-6E8A-4147-A177-3AD203B41FA5}">
                      <a16:colId xmlns:a16="http://schemas.microsoft.com/office/drawing/2014/main" val="20002"/>
                    </a:ext>
                  </a:extLst>
                </a:gridCol>
                <a:gridCol w="459740">
                  <a:extLst>
                    <a:ext uri="{9D8B030D-6E8A-4147-A177-3AD203B41FA5}">
                      <a16:colId xmlns:a16="http://schemas.microsoft.com/office/drawing/2014/main" val="20003"/>
                    </a:ext>
                  </a:extLst>
                </a:gridCol>
                <a:gridCol w="459740">
                  <a:extLst>
                    <a:ext uri="{9D8B030D-6E8A-4147-A177-3AD203B41FA5}">
                      <a16:colId xmlns:a16="http://schemas.microsoft.com/office/drawing/2014/main" val="20004"/>
                    </a:ext>
                  </a:extLst>
                </a:gridCol>
                <a:gridCol w="459740">
                  <a:extLst>
                    <a:ext uri="{9D8B030D-6E8A-4147-A177-3AD203B41FA5}">
                      <a16:colId xmlns:a16="http://schemas.microsoft.com/office/drawing/2014/main" val="20005"/>
                    </a:ext>
                  </a:extLst>
                </a:gridCol>
                <a:gridCol w="459740">
                  <a:extLst>
                    <a:ext uri="{9D8B030D-6E8A-4147-A177-3AD203B41FA5}">
                      <a16:colId xmlns:a16="http://schemas.microsoft.com/office/drawing/2014/main" val="20006"/>
                    </a:ext>
                  </a:extLst>
                </a:gridCol>
                <a:gridCol w="459740">
                  <a:extLst>
                    <a:ext uri="{9D8B030D-6E8A-4147-A177-3AD203B41FA5}">
                      <a16:colId xmlns:a16="http://schemas.microsoft.com/office/drawing/2014/main" val="20007"/>
                    </a:ext>
                  </a:extLst>
                </a:gridCol>
                <a:gridCol w="459740">
                  <a:extLst>
                    <a:ext uri="{9D8B030D-6E8A-4147-A177-3AD203B41FA5}">
                      <a16:colId xmlns:a16="http://schemas.microsoft.com/office/drawing/2014/main" val="20008"/>
                    </a:ext>
                  </a:extLst>
                </a:gridCol>
                <a:gridCol w="459740">
                  <a:extLst>
                    <a:ext uri="{9D8B030D-6E8A-4147-A177-3AD203B41FA5}">
                      <a16:colId xmlns:a16="http://schemas.microsoft.com/office/drawing/2014/main" val="20009"/>
                    </a:ext>
                  </a:extLst>
                </a:gridCol>
                <a:gridCol w="459740">
                  <a:extLst>
                    <a:ext uri="{9D8B030D-6E8A-4147-A177-3AD203B41FA5}">
                      <a16:colId xmlns:a16="http://schemas.microsoft.com/office/drawing/2014/main" val="20010"/>
                    </a:ext>
                  </a:extLst>
                </a:gridCol>
                <a:gridCol w="459740">
                  <a:extLst>
                    <a:ext uri="{9D8B030D-6E8A-4147-A177-3AD203B41FA5}">
                      <a16:colId xmlns:a16="http://schemas.microsoft.com/office/drawing/2014/main" val="20011"/>
                    </a:ext>
                  </a:extLst>
                </a:gridCol>
              </a:tblGrid>
              <a:tr h="0">
                <a:tc rowSpan="2">
                  <a:txBody>
                    <a:bodyPr/>
                    <a:lstStyle/>
                    <a:p>
                      <a:pPr algn="ctr">
                        <a:spcAft>
                          <a:spcPts val="0"/>
                        </a:spcAft>
                      </a:pPr>
                      <a:r>
                        <a:rPr lang="lv-LV" sz="1200">
                          <a:latin typeface="Glacial Indifference" panose="020B0604020202020204" charset="0"/>
                        </a:rPr>
                        <a:t>Biezums, mm</a:t>
                      </a:r>
                    </a:p>
                  </a:txBody>
                  <a:tcPr marL="68580" marR="68580" marT="0" marB="0"/>
                </a:tc>
                <a:tc gridSpan="11">
                  <a:txBody>
                    <a:bodyPr/>
                    <a:lstStyle/>
                    <a:p>
                      <a:pPr algn="ctr">
                        <a:spcAft>
                          <a:spcPts val="0"/>
                        </a:spcAft>
                      </a:pPr>
                      <a:r>
                        <a:rPr lang="lv-LV" sz="1200">
                          <a:latin typeface="Glacial Indifference" panose="020B0604020202020204" charset="0"/>
                        </a:rPr>
                        <a:t>Platums, mm</a:t>
                      </a: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vMerge="1">
                  <a:txBody>
                    <a:bodyPr/>
                    <a:lstStyle/>
                    <a:p>
                      <a:endParaRPr lang="en-GB"/>
                    </a:p>
                  </a:txBody>
                  <a:tcPr/>
                </a:tc>
                <a:tc>
                  <a:txBody>
                    <a:bodyPr/>
                    <a:lstStyle/>
                    <a:p>
                      <a:pPr algn="ctr">
                        <a:spcAft>
                          <a:spcPts val="0"/>
                        </a:spcAft>
                      </a:pPr>
                      <a:r>
                        <a:rPr lang="lv-LV" sz="1200">
                          <a:latin typeface="Glacial Indifference" panose="020B0604020202020204" charset="0"/>
                        </a:rPr>
                        <a:t>15</a:t>
                      </a:r>
                    </a:p>
                  </a:txBody>
                  <a:tcPr marL="68580" marR="68580" marT="0" marB="0" anchor="ctr"/>
                </a:tc>
                <a:tc>
                  <a:txBody>
                    <a:bodyPr/>
                    <a:lstStyle/>
                    <a:p>
                      <a:pPr algn="ctr">
                        <a:spcAft>
                          <a:spcPts val="0"/>
                        </a:spcAft>
                      </a:pPr>
                      <a:r>
                        <a:rPr lang="lv-LV" sz="1200">
                          <a:latin typeface="Glacial Indifference" panose="020B0604020202020204" charset="0"/>
                        </a:rPr>
                        <a:t>21</a:t>
                      </a:r>
                    </a:p>
                  </a:txBody>
                  <a:tcPr marL="68580" marR="68580" marT="0" marB="0" anchor="ctr"/>
                </a:tc>
                <a:tc>
                  <a:txBody>
                    <a:bodyPr/>
                    <a:lstStyle/>
                    <a:p>
                      <a:pPr algn="ctr">
                        <a:spcAft>
                          <a:spcPts val="0"/>
                        </a:spcAft>
                      </a:pPr>
                      <a:r>
                        <a:rPr lang="lv-LV" sz="1200">
                          <a:latin typeface="Glacial Indifference" panose="020B0604020202020204" charset="0"/>
                        </a:rPr>
                        <a:t>28</a:t>
                      </a:r>
                    </a:p>
                  </a:txBody>
                  <a:tcPr marL="68580" marR="68580" marT="0" marB="0" anchor="ctr"/>
                </a:tc>
                <a:tc>
                  <a:txBody>
                    <a:bodyPr/>
                    <a:lstStyle/>
                    <a:p>
                      <a:pPr algn="ctr">
                        <a:spcAft>
                          <a:spcPts val="0"/>
                        </a:spcAft>
                      </a:pPr>
                      <a:r>
                        <a:rPr lang="lv-LV" sz="1200">
                          <a:latin typeface="Glacial Indifference" panose="020B0604020202020204" charset="0"/>
                        </a:rPr>
                        <a:t>33</a:t>
                      </a:r>
                    </a:p>
                  </a:txBody>
                  <a:tcPr marL="68580" marR="68580" marT="0" marB="0" anchor="ctr"/>
                </a:tc>
                <a:tc>
                  <a:txBody>
                    <a:bodyPr/>
                    <a:lstStyle/>
                    <a:p>
                      <a:pPr algn="ctr">
                        <a:spcAft>
                          <a:spcPts val="0"/>
                        </a:spcAft>
                      </a:pPr>
                      <a:r>
                        <a:rPr lang="lv-LV" sz="1200">
                          <a:latin typeface="Glacial Indifference" panose="020B0604020202020204" charset="0"/>
                        </a:rPr>
                        <a:t>45</a:t>
                      </a:r>
                    </a:p>
                  </a:txBody>
                  <a:tcPr marL="68580" marR="68580" marT="0" marB="0" anchor="ctr"/>
                </a:tc>
                <a:tc>
                  <a:txBody>
                    <a:bodyPr/>
                    <a:lstStyle/>
                    <a:p>
                      <a:pPr algn="ctr">
                        <a:spcAft>
                          <a:spcPts val="0"/>
                        </a:spcAft>
                      </a:pPr>
                      <a:r>
                        <a:rPr lang="lv-LV" sz="1200">
                          <a:latin typeface="Glacial Indifference" panose="020B0604020202020204" charset="0"/>
                        </a:rPr>
                        <a:t>70</a:t>
                      </a:r>
                    </a:p>
                  </a:txBody>
                  <a:tcPr marL="68580" marR="68580" marT="0" marB="0" anchor="ctr"/>
                </a:tc>
                <a:tc>
                  <a:txBody>
                    <a:bodyPr/>
                    <a:lstStyle/>
                    <a:p>
                      <a:pPr algn="ctr">
                        <a:spcAft>
                          <a:spcPts val="0"/>
                        </a:spcAft>
                      </a:pPr>
                      <a:r>
                        <a:rPr lang="lv-LV" sz="1200">
                          <a:latin typeface="Glacial Indifference" panose="020B0604020202020204" charset="0"/>
                        </a:rPr>
                        <a:t>95</a:t>
                      </a:r>
                    </a:p>
                  </a:txBody>
                  <a:tcPr marL="68580" marR="68580" marT="0" marB="0" anchor="ctr"/>
                </a:tc>
                <a:tc>
                  <a:txBody>
                    <a:bodyPr/>
                    <a:lstStyle/>
                    <a:p>
                      <a:pPr algn="ctr">
                        <a:spcAft>
                          <a:spcPts val="0"/>
                        </a:spcAft>
                      </a:pPr>
                      <a:r>
                        <a:rPr lang="lv-LV" sz="1200">
                          <a:latin typeface="Glacial Indifference" panose="020B0604020202020204" charset="0"/>
                        </a:rPr>
                        <a:t>120</a:t>
                      </a:r>
                    </a:p>
                  </a:txBody>
                  <a:tcPr marL="68580" marR="68580" marT="0" marB="0" anchor="ctr"/>
                </a:tc>
                <a:tc>
                  <a:txBody>
                    <a:bodyPr/>
                    <a:lstStyle/>
                    <a:p>
                      <a:pPr algn="ctr">
                        <a:spcAft>
                          <a:spcPts val="0"/>
                        </a:spcAft>
                      </a:pPr>
                      <a:r>
                        <a:rPr lang="lv-LV" sz="1200">
                          <a:latin typeface="Glacial Indifference" panose="020B0604020202020204" charset="0"/>
                        </a:rPr>
                        <a:t>145</a:t>
                      </a:r>
                    </a:p>
                  </a:txBody>
                  <a:tcPr marL="68580" marR="68580" marT="0" marB="0" anchor="ctr"/>
                </a:tc>
                <a:tc>
                  <a:txBody>
                    <a:bodyPr/>
                    <a:lstStyle/>
                    <a:p>
                      <a:pPr algn="ctr">
                        <a:spcAft>
                          <a:spcPts val="0"/>
                        </a:spcAft>
                      </a:pPr>
                      <a:r>
                        <a:rPr lang="lv-LV" sz="1200">
                          <a:latin typeface="Glacial Indifference" panose="020B0604020202020204" charset="0"/>
                        </a:rPr>
                        <a:t>170</a:t>
                      </a:r>
                    </a:p>
                  </a:txBody>
                  <a:tcPr marL="68580" marR="68580" marT="0" marB="0" anchor="ctr"/>
                </a:tc>
                <a:tc>
                  <a:txBody>
                    <a:bodyPr/>
                    <a:lstStyle/>
                    <a:p>
                      <a:pPr algn="ctr">
                        <a:spcAft>
                          <a:spcPts val="0"/>
                        </a:spcAft>
                      </a:pPr>
                      <a:r>
                        <a:rPr lang="lv-LV" sz="1200">
                          <a:latin typeface="Glacial Indifference" panose="020B0604020202020204" charset="0"/>
                        </a:rPr>
                        <a:t>195</a:t>
                      </a: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lv-LV" sz="1200">
                          <a:latin typeface="Glacial Indifference" panose="020B0604020202020204" charset="0"/>
                        </a:rPr>
                        <a:t>8</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lv-LV" sz="1200">
                          <a:latin typeface="Glacial Indifference" panose="020B0604020202020204" charset="0"/>
                        </a:rPr>
                        <a:t>12</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lv-LV" sz="1200">
                          <a:latin typeface="Glacial Indifference" panose="020B0604020202020204" charset="0"/>
                        </a:rPr>
                        <a:t>15</a:t>
                      </a:r>
                      <a:r>
                        <a:rPr lang="lv-LV" sz="1200" baseline="30000">
                          <a:latin typeface="Glacial Indifference" panose="020B0604020202020204" charset="0"/>
                        </a:rPr>
                        <a:t>1*</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4"/>
                  </a:ext>
                </a:extLst>
              </a:tr>
              <a:tr h="0">
                <a:tc>
                  <a:txBody>
                    <a:bodyPr/>
                    <a:lstStyle/>
                    <a:p>
                      <a:pPr algn="ctr">
                        <a:spcAft>
                          <a:spcPts val="0"/>
                        </a:spcAft>
                      </a:pPr>
                      <a:r>
                        <a:rPr lang="lv-LV" sz="1200">
                          <a:latin typeface="Glacial Indifference" panose="020B0604020202020204" charset="0"/>
                        </a:rPr>
                        <a:t>18</a:t>
                      </a:r>
                      <a:r>
                        <a:rPr lang="lv-LV" sz="1200" baseline="30000">
                          <a:latin typeface="Glacial Indifference" panose="020B0604020202020204" charset="0"/>
                        </a:rPr>
                        <a:t>2*</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extLst>
                  <a:ext uri="{0D108BD9-81ED-4DB2-BD59-A6C34878D82A}">
                    <a16:rowId xmlns:a16="http://schemas.microsoft.com/office/drawing/2014/main" val="10005"/>
                  </a:ext>
                </a:extLst>
              </a:tr>
              <a:tr h="0">
                <a:tc>
                  <a:txBody>
                    <a:bodyPr/>
                    <a:lstStyle/>
                    <a:p>
                      <a:pPr algn="ctr">
                        <a:spcAft>
                          <a:spcPts val="0"/>
                        </a:spcAft>
                      </a:pPr>
                      <a:r>
                        <a:rPr lang="lv-LV" sz="1200">
                          <a:latin typeface="Glacial Indifference" panose="020B0604020202020204" charset="0"/>
                        </a:rPr>
                        <a:t>21</a:t>
                      </a:r>
                      <a:r>
                        <a:rPr lang="lv-LV" sz="1200" baseline="30000">
                          <a:latin typeface="Glacial Indifference" panose="020B0604020202020204" charset="0"/>
                        </a:rPr>
                        <a:t>1*</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extLst>
                  <a:ext uri="{0D108BD9-81ED-4DB2-BD59-A6C34878D82A}">
                    <a16:rowId xmlns:a16="http://schemas.microsoft.com/office/drawing/2014/main" val="10006"/>
                  </a:ext>
                </a:extLst>
              </a:tr>
              <a:tr h="0">
                <a:tc>
                  <a:txBody>
                    <a:bodyPr/>
                    <a:lstStyle/>
                    <a:p>
                      <a:pPr algn="ctr">
                        <a:spcAft>
                          <a:spcPts val="0"/>
                        </a:spcAft>
                      </a:pPr>
                      <a:r>
                        <a:rPr lang="lv-LV" sz="1200">
                          <a:latin typeface="Glacial Indifference" panose="020B0604020202020204" charset="0"/>
                        </a:rPr>
                        <a:t>28</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7"/>
                  </a:ext>
                </a:extLst>
              </a:tr>
              <a:tr h="0">
                <a:tc>
                  <a:txBody>
                    <a:bodyPr/>
                    <a:lstStyle/>
                    <a:p>
                      <a:pPr algn="ctr">
                        <a:spcAft>
                          <a:spcPts val="0"/>
                        </a:spcAft>
                      </a:pPr>
                      <a:r>
                        <a:rPr lang="lv-LV" sz="1200">
                          <a:latin typeface="Glacial Indifference" panose="020B0604020202020204" charset="0"/>
                        </a:rPr>
                        <a:t>33</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extLst>
                  <a:ext uri="{0D108BD9-81ED-4DB2-BD59-A6C34878D82A}">
                    <a16:rowId xmlns:a16="http://schemas.microsoft.com/office/drawing/2014/main" val="10008"/>
                  </a:ext>
                </a:extLst>
              </a:tr>
              <a:tr h="0">
                <a:tc>
                  <a:txBody>
                    <a:bodyPr/>
                    <a:lstStyle/>
                    <a:p>
                      <a:pPr algn="ctr">
                        <a:spcAft>
                          <a:spcPts val="0"/>
                        </a:spcAft>
                      </a:pPr>
                      <a:r>
                        <a:rPr lang="lv-LV" sz="1200">
                          <a:latin typeface="Glacial Indifference" panose="020B0604020202020204" charset="0"/>
                        </a:rPr>
                        <a:t>45</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extLst>
                  <a:ext uri="{0D108BD9-81ED-4DB2-BD59-A6C34878D82A}">
                    <a16:rowId xmlns:a16="http://schemas.microsoft.com/office/drawing/2014/main" val="10009"/>
                  </a:ext>
                </a:extLst>
              </a:tr>
              <a:tr h="0">
                <a:tc>
                  <a:txBody>
                    <a:bodyPr/>
                    <a:lstStyle/>
                    <a:p>
                      <a:pPr algn="ctr">
                        <a:spcAft>
                          <a:spcPts val="0"/>
                        </a:spcAft>
                      </a:pPr>
                      <a:r>
                        <a:rPr lang="lv-LV" sz="1200">
                          <a:latin typeface="Glacial Indifference" panose="020B0604020202020204" charset="0"/>
                        </a:rPr>
                        <a:t>70</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X</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tc>
                  <a:txBody>
                    <a:bodyPr/>
                    <a:lstStyle/>
                    <a:p>
                      <a:pPr algn="ctr">
                        <a:spcAft>
                          <a:spcPts val="0"/>
                        </a:spcAft>
                      </a:pPr>
                      <a:r>
                        <a:rPr lang="lv-LV" sz="1200">
                          <a:latin typeface="Glacial Indifference" panose="020B0604020202020204" charset="0"/>
                        </a:rPr>
                        <a:t> </a:t>
                      </a:r>
                    </a:p>
                  </a:txBody>
                  <a:tcPr marL="68580" marR="68580" marT="0" marB="0" anchor="ctr"/>
                </a:tc>
                <a:tc>
                  <a:txBody>
                    <a:bodyPr/>
                    <a:lstStyle/>
                    <a:p>
                      <a:pPr algn="ctr">
                        <a:spcAft>
                          <a:spcPts val="0"/>
                        </a:spcAft>
                      </a:pPr>
                      <a:r>
                        <a:rPr lang="lv-LV" sz="1200">
                          <a:latin typeface="Glacial Indifference" panose="020B0604020202020204" charset="0"/>
                        </a:rPr>
                        <a:t>O</a:t>
                      </a:r>
                    </a:p>
                  </a:txBody>
                  <a:tcPr marL="68580" marR="68580" marT="0" marB="0" anchor="ctr"/>
                </a:tc>
                <a:extLst>
                  <a:ext uri="{0D108BD9-81ED-4DB2-BD59-A6C34878D82A}">
                    <a16:rowId xmlns:a16="http://schemas.microsoft.com/office/drawing/2014/main" val="10010"/>
                  </a:ext>
                </a:extLst>
              </a:tr>
            </a:tbl>
          </a:graphicData>
        </a:graphic>
      </p:graphicFrame>
      <p:sp>
        <p:nvSpPr>
          <p:cNvPr id="31" name="Rectangle 30"/>
          <p:cNvSpPr/>
          <p:nvPr/>
        </p:nvSpPr>
        <p:spPr>
          <a:xfrm>
            <a:off x="9446672" y="4471571"/>
            <a:ext cx="5717128" cy="528350"/>
          </a:xfrm>
          <a:prstGeom prst="rect">
            <a:avLst/>
          </a:prstGeom>
        </p:spPr>
        <p:txBody>
          <a:bodyPr wrap="square">
            <a:spAutoFit/>
          </a:bodyPr>
          <a:lstStyle/>
          <a:p>
            <a:pPr>
              <a:lnSpc>
                <a:spcPts val="3359"/>
              </a:lnSpc>
            </a:pPr>
            <a:r>
              <a:rPr lang="lv-LV" sz="2400" b="1" dirty="0" smtClean="0">
                <a:solidFill>
                  <a:srgbClr val="456A2C"/>
                </a:solidFill>
                <a:latin typeface="Glacial Indifference"/>
              </a:rPr>
              <a:t>Materiālu plānotais gala izmērs</a:t>
            </a:r>
            <a:endParaRPr lang="lv-LV" sz="2400" b="1" dirty="0">
              <a:solidFill>
                <a:srgbClr val="456A2C"/>
              </a:solidFill>
              <a:latin typeface="Glacial Indifference"/>
            </a:endParaRPr>
          </a:p>
        </p:txBody>
      </p:sp>
      <p:graphicFrame>
        <p:nvGraphicFramePr>
          <p:cNvPr id="29" name="Table 28"/>
          <p:cNvGraphicFramePr>
            <a:graphicFrameLocks noGrp="1"/>
          </p:cNvGraphicFramePr>
          <p:nvPr>
            <p:extLst>
              <p:ext uri="{D42A27DB-BD31-4B8C-83A1-F6EECF244321}">
                <p14:modId xmlns:p14="http://schemas.microsoft.com/office/powerpoint/2010/main" val="2901753018"/>
              </p:ext>
            </p:extLst>
          </p:nvPr>
        </p:nvGraphicFramePr>
        <p:xfrm>
          <a:off x="9525786" y="7648777"/>
          <a:ext cx="5090574" cy="1463040"/>
        </p:xfrm>
        <a:graphic>
          <a:graphicData uri="http://schemas.openxmlformats.org/drawingml/2006/table">
            <a:tbl>
              <a:tblPr firstRow="1" firstCol="1" bandRow="1">
                <a:tableStyleId>{F5AB1C69-6EDB-4FF4-983F-18BD219EF322}</a:tableStyleId>
              </a:tblPr>
              <a:tblGrid>
                <a:gridCol w="3658664">
                  <a:extLst>
                    <a:ext uri="{9D8B030D-6E8A-4147-A177-3AD203B41FA5}">
                      <a16:colId xmlns:a16="http://schemas.microsoft.com/office/drawing/2014/main" val="20000"/>
                    </a:ext>
                  </a:extLst>
                </a:gridCol>
                <a:gridCol w="1431910">
                  <a:extLst>
                    <a:ext uri="{9D8B030D-6E8A-4147-A177-3AD203B41FA5}">
                      <a16:colId xmlns:a16="http://schemas.microsoft.com/office/drawing/2014/main" val="20001"/>
                    </a:ext>
                  </a:extLst>
                </a:gridCol>
              </a:tblGrid>
              <a:tr h="0">
                <a:tc>
                  <a:txBody>
                    <a:bodyPr/>
                    <a:lstStyle/>
                    <a:p>
                      <a:pPr algn="l">
                        <a:spcAft>
                          <a:spcPts val="0"/>
                        </a:spcAft>
                      </a:pPr>
                      <a:r>
                        <a:rPr lang="lv-LV" sz="1200">
                          <a:latin typeface="Glacial Indifference" panose="020B0604020202020204" charset="0"/>
                        </a:rPr>
                        <a:t>Izmēri</a:t>
                      </a:r>
                    </a:p>
                  </a:txBody>
                  <a:tcPr marL="68580" marR="68580" marT="0" marB="0" anchor="ctr"/>
                </a:tc>
                <a:tc>
                  <a:txBody>
                    <a:bodyPr/>
                    <a:lstStyle/>
                    <a:p>
                      <a:pPr algn="ctr">
                        <a:spcAft>
                          <a:spcPts val="0"/>
                        </a:spcAft>
                      </a:pPr>
                      <a:r>
                        <a:rPr lang="lv-LV" sz="1200">
                          <a:latin typeface="Glacial Indifference" panose="020B0604020202020204" charset="0"/>
                        </a:rPr>
                        <a:t>Izmēru novirze, mm</a:t>
                      </a:r>
                    </a:p>
                  </a:txBody>
                  <a:tcPr marL="68580" marR="68580" marT="0" marB="0" anchor="ctr"/>
                </a:tc>
                <a:extLst>
                  <a:ext uri="{0D108BD9-81ED-4DB2-BD59-A6C34878D82A}">
                    <a16:rowId xmlns:a16="http://schemas.microsoft.com/office/drawing/2014/main" val="10000"/>
                  </a:ext>
                </a:extLst>
              </a:tr>
              <a:tr h="0">
                <a:tc>
                  <a:txBody>
                    <a:bodyPr/>
                    <a:lstStyle/>
                    <a:p>
                      <a:pPr algn="just">
                        <a:spcAft>
                          <a:spcPts val="0"/>
                        </a:spcAft>
                      </a:pPr>
                      <a:r>
                        <a:rPr lang="lv-LV" sz="1200">
                          <a:latin typeface="Glacial Indifference" panose="020B0604020202020204" charset="0"/>
                        </a:rPr>
                        <a:t>Biezums ≤ 20 mm</a:t>
                      </a:r>
                    </a:p>
                  </a:txBody>
                  <a:tcPr marL="68580" marR="68580" marT="0" marB="0" anchor="ctr"/>
                </a:tc>
                <a:tc>
                  <a:txBody>
                    <a:bodyPr/>
                    <a:lstStyle/>
                    <a:p>
                      <a:pPr algn="ctr">
                        <a:spcAft>
                          <a:spcPts val="0"/>
                        </a:spcAft>
                      </a:pPr>
                      <a:r>
                        <a:rPr lang="lv-LV" sz="1200">
                          <a:latin typeface="Glacial Indifference" panose="020B0604020202020204" charset="0"/>
                        </a:rPr>
                        <a:t>±0,5</a:t>
                      </a:r>
                    </a:p>
                  </a:txBody>
                  <a:tcPr marL="68580" marR="68580" marT="0" marB="0" anchor="ctr"/>
                </a:tc>
                <a:extLst>
                  <a:ext uri="{0D108BD9-81ED-4DB2-BD59-A6C34878D82A}">
                    <a16:rowId xmlns:a16="http://schemas.microsoft.com/office/drawing/2014/main" val="10001"/>
                  </a:ext>
                </a:extLst>
              </a:tr>
              <a:tr h="0">
                <a:tc>
                  <a:txBody>
                    <a:bodyPr/>
                    <a:lstStyle/>
                    <a:p>
                      <a:pPr algn="just">
                        <a:spcAft>
                          <a:spcPts val="0"/>
                        </a:spcAft>
                      </a:pPr>
                      <a:r>
                        <a:rPr lang="lv-LV" sz="1200">
                          <a:latin typeface="Glacial Indifference" panose="020B0604020202020204" charset="0"/>
                        </a:rPr>
                        <a:t>Biezums ≥ 20 mm</a:t>
                      </a:r>
                      <a:r>
                        <a:rPr lang="lv-LV" sz="1200" baseline="30000">
                          <a:latin typeface="Glacial Indifference" panose="020B0604020202020204" charset="0"/>
                        </a:rPr>
                        <a:t>1*</a:t>
                      </a:r>
                    </a:p>
                  </a:txBody>
                  <a:tcPr marL="68580" marR="68580" marT="0" marB="0" anchor="ctr"/>
                </a:tc>
                <a:tc>
                  <a:txBody>
                    <a:bodyPr/>
                    <a:lstStyle/>
                    <a:p>
                      <a:pPr algn="ctr">
                        <a:spcAft>
                          <a:spcPts val="0"/>
                        </a:spcAft>
                      </a:pPr>
                      <a:r>
                        <a:rPr lang="lv-LV" sz="1200">
                          <a:latin typeface="Glacial Indifference" panose="020B0604020202020204" charset="0"/>
                        </a:rPr>
                        <a:t>±1,0</a:t>
                      </a:r>
                    </a:p>
                  </a:txBody>
                  <a:tcPr marL="68580" marR="68580" marT="0" marB="0" anchor="ctr"/>
                </a:tc>
                <a:extLst>
                  <a:ext uri="{0D108BD9-81ED-4DB2-BD59-A6C34878D82A}">
                    <a16:rowId xmlns:a16="http://schemas.microsoft.com/office/drawing/2014/main" val="10002"/>
                  </a:ext>
                </a:extLst>
              </a:tr>
              <a:tr h="0">
                <a:tc>
                  <a:txBody>
                    <a:bodyPr/>
                    <a:lstStyle/>
                    <a:p>
                      <a:pPr algn="just">
                        <a:spcAft>
                          <a:spcPts val="0"/>
                        </a:spcAft>
                      </a:pPr>
                      <a:r>
                        <a:rPr lang="lv-LV" sz="1200">
                          <a:latin typeface="Glacial Indifference" panose="020B0604020202020204" charset="0"/>
                        </a:rPr>
                        <a:t>Platums ≤ 100 mm</a:t>
                      </a:r>
                    </a:p>
                  </a:txBody>
                  <a:tcPr marL="68580" marR="68580" marT="0" marB="0" anchor="ctr"/>
                </a:tc>
                <a:tc>
                  <a:txBody>
                    <a:bodyPr/>
                    <a:lstStyle/>
                    <a:p>
                      <a:pPr algn="ctr">
                        <a:spcAft>
                          <a:spcPts val="0"/>
                        </a:spcAft>
                      </a:pPr>
                      <a:r>
                        <a:rPr lang="lv-LV" sz="1200">
                          <a:latin typeface="Glacial Indifference" panose="020B0604020202020204" charset="0"/>
                        </a:rPr>
                        <a:t>±1,0</a:t>
                      </a:r>
                    </a:p>
                  </a:txBody>
                  <a:tcPr marL="68580" marR="68580" marT="0" marB="0" anchor="ctr"/>
                </a:tc>
                <a:extLst>
                  <a:ext uri="{0D108BD9-81ED-4DB2-BD59-A6C34878D82A}">
                    <a16:rowId xmlns:a16="http://schemas.microsoft.com/office/drawing/2014/main" val="10003"/>
                  </a:ext>
                </a:extLst>
              </a:tr>
              <a:tr h="0">
                <a:tc>
                  <a:txBody>
                    <a:bodyPr/>
                    <a:lstStyle/>
                    <a:p>
                      <a:pPr algn="just">
                        <a:spcAft>
                          <a:spcPts val="0"/>
                        </a:spcAft>
                      </a:pPr>
                      <a:r>
                        <a:rPr lang="lv-LV" sz="1200">
                          <a:latin typeface="Glacial Indifference" panose="020B0604020202020204" charset="0"/>
                        </a:rPr>
                        <a:t>Platums ≥ 100 mm</a:t>
                      </a:r>
                    </a:p>
                  </a:txBody>
                  <a:tcPr marL="68580" marR="68580" marT="0" marB="0" anchor="ctr"/>
                </a:tc>
                <a:tc>
                  <a:txBody>
                    <a:bodyPr/>
                    <a:lstStyle/>
                    <a:p>
                      <a:pPr algn="ctr">
                        <a:spcAft>
                          <a:spcPts val="0"/>
                        </a:spcAft>
                      </a:pPr>
                      <a:r>
                        <a:rPr lang="lv-LV" sz="1200">
                          <a:latin typeface="Glacial Indifference" panose="020B0604020202020204" charset="0"/>
                        </a:rPr>
                        <a:t>±1,5</a:t>
                      </a:r>
                    </a:p>
                  </a:txBody>
                  <a:tcPr marL="68580" marR="68580" marT="0" marB="0" anchor="ctr"/>
                </a:tc>
                <a:extLst>
                  <a:ext uri="{0D108BD9-81ED-4DB2-BD59-A6C34878D82A}">
                    <a16:rowId xmlns:a16="http://schemas.microsoft.com/office/drawing/2014/main" val="10004"/>
                  </a:ext>
                </a:extLst>
              </a:tr>
              <a:tr h="0">
                <a:tc>
                  <a:txBody>
                    <a:bodyPr/>
                    <a:lstStyle/>
                    <a:p>
                      <a:pPr algn="just">
                        <a:spcAft>
                          <a:spcPts val="0"/>
                        </a:spcAft>
                      </a:pPr>
                      <a:r>
                        <a:rPr lang="lv-LV" sz="1200">
                          <a:latin typeface="Glacial Indifference" panose="020B0604020202020204" charset="0"/>
                        </a:rPr>
                        <a:t>Garums, šķirojot pēc garuma</a:t>
                      </a:r>
                    </a:p>
                  </a:txBody>
                  <a:tcPr marL="68580" marR="68580" marT="0" marB="0" anchor="ctr"/>
                </a:tc>
                <a:tc>
                  <a:txBody>
                    <a:bodyPr/>
                    <a:lstStyle/>
                    <a:p>
                      <a:pPr algn="ctr">
                        <a:spcAft>
                          <a:spcPts val="0"/>
                        </a:spcAft>
                      </a:pPr>
                      <a:r>
                        <a:rPr lang="lv-LV" sz="1200">
                          <a:latin typeface="Glacial Indifference" panose="020B0604020202020204" charset="0"/>
                        </a:rPr>
                        <a:t>-25 līdz +50</a:t>
                      </a:r>
                    </a:p>
                  </a:txBody>
                  <a:tcPr marL="68580" marR="68580" marT="0" marB="0" anchor="ctr"/>
                </a:tc>
                <a:extLst>
                  <a:ext uri="{0D108BD9-81ED-4DB2-BD59-A6C34878D82A}">
                    <a16:rowId xmlns:a16="http://schemas.microsoft.com/office/drawing/2014/main" val="10005"/>
                  </a:ext>
                </a:extLst>
              </a:tr>
              <a:tr h="0">
                <a:tc>
                  <a:txBody>
                    <a:bodyPr/>
                    <a:lstStyle/>
                    <a:p>
                      <a:pPr algn="just">
                        <a:spcAft>
                          <a:spcPts val="0"/>
                        </a:spcAft>
                      </a:pPr>
                      <a:r>
                        <a:rPr lang="lv-LV" sz="1200">
                          <a:latin typeface="Glacial Indifference" panose="020B0604020202020204" charset="0"/>
                        </a:rPr>
                        <a:t>Garums, zāģējot pēc norādītā izmēra</a:t>
                      </a:r>
                    </a:p>
                  </a:txBody>
                  <a:tcPr marL="68580" marR="68580" marT="0" marB="0" anchor="ctr"/>
                </a:tc>
                <a:tc>
                  <a:txBody>
                    <a:bodyPr/>
                    <a:lstStyle/>
                    <a:p>
                      <a:pPr algn="ctr">
                        <a:spcAft>
                          <a:spcPts val="0"/>
                        </a:spcAft>
                      </a:pPr>
                      <a:r>
                        <a:rPr lang="lv-LV" sz="1200">
                          <a:latin typeface="Glacial Indifference" panose="020B0604020202020204" charset="0"/>
                        </a:rPr>
                        <a:t>±2,0</a:t>
                      </a:r>
                    </a:p>
                  </a:txBody>
                  <a:tcPr marL="68580" marR="68580" marT="0" marB="0" anchor="ctr"/>
                </a:tc>
                <a:extLst>
                  <a:ext uri="{0D108BD9-81ED-4DB2-BD59-A6C34878D82A}">
                    <a16:rowId xmlns:a16="http://schemas.microsoft.com/office/drawing/2014/main" val="10006"/>
                  </a:ext>
                </a:extLst>
              </a:tr>
            </a:tbl>
          </a:graphicData>
        </a:graphic>
      </p:graphicFrame>
      <p:sp>
        <p:nvSpPr>
          <p:cNvPr id="33" name="Rectangle 32"/>
          <p:cNvSpPr/>
          <p:nvPr/>
        </p:nvSpPr>
        <p:spPr>
          <a:xfrm>
            <a:off x="9446671" y="7113060"/>
            <a:ext cx="6987763" cy="499624"/>
          </a:xfrm>
          <a:prstGeom prst="rect">
            <a:avLst/>
          </a:prstGeom>
        </p:spPr>
        <p:txBody>
          <a:bodyPr wrap="square">
            <a:spAutoFit/>
          </a:bodyPr>
          <a:lstStyle/>
          <a:p>
            <a:pPr>
              <a:lnSpc>
                <a:spcPts val="3359"/>
              </a:lnSpc>
            </a:pPr>
            <a:r>
              <a:rPr lang="lv-LV" sz="2400" b="1" dirty="0" smtClean="0">
                <a:solidFill>
                  <a:srgbClr val="456A2C"/>
                </a:solidFill>
                <a:latin typeface="Glacial Indifference"/>
              </a:rPr>
              <a:t>Materiālu pieļaujamās izmēru novirzes</a:t>
            </a:r>
            <a:endParaRPr lang="lv-LV" sz="2400" b="1" dirty="0">
              <a:solidFill>
                <a:srgbClr val="456A2C"/>
              </a:solidFill>
              <a:latin typeface="Glacial Indifference"/>
            </a:endParaRPr>
          </a:p>
        </p:txBody>
      </p:sp>
      <p:sp>
        <p:nvSpPr>
          <p:cNvPr id="30" name="Rectangle 29"/>
          <p:cNvSpPr/>
          <p:nvPr/>
        </p:nvSpPr>
        <p:spPr>
          <a:xfrm>
            <a:off x="1082040" y="9284804"/>
            <a:ext cx="6678629" cy="1015663"/>
          </a:xfrm>
          <a:prstGeom prst="rect">
            <a:avLst/>
          </a:prstGeom>
        </p:spPr>
        <p:txBody>
          <a:bodyPr wrap="square">
            <a:spAutoFit/>
          </a:bodyPr>
          <a:lstStyle/>
          <a:p>
            <a:r>
              <a:rPr lang="lv-LV" sz="1000">
                <a:solidFill>
                  <a:schemeClr val="bg1"/>
                </a:solidFill>
                <a:latin typeface="Glacial Indifference" panose="020B0604020202020204" charset="0"/>
                <a:ea typeface="Calibri" panose="020F0502020204030204" pitchFamily="34" charset="0"/>
                <a:cs typeface="Angsana New" panose="02020603050405020304" pitchFamily="18" charset="-34"/>
              </a:rPr>
              <a:t>https://www.woodproducts.fi/content/standard-sizes-thicknesses-widths-and-lengths</a:t>
            </a:r>
          </a:p>
          <a:p>
            <a:r>
              <a:rPr lang="lv-LV" sz="1000">
                <a:solidFill>
                  <a:schemeClr val="bg1"/>
                </a:solidFill>
              </a:rPr>
              <a:t>https://www.woodproducts.fi/content/permitted-dimensional-deviations </a:t>
            </a:r>
          </a:p>
          <a:p>
            <a:r>
              <a:rPr lang="lv-LV" sz="1000">
                <a:solidFill>
                  <a:schemeClr val="bg1"/>
                </a:solidFill>
              </a:rPr>
              <a:t>https://www.swedishwood.com/building-with-wood/about-glulam/choosing_glulam/</a:t>
            </a:r>
          </a:p>
          <a:p>
            <a:r>
              <a:rPr lang="lv-LV" sz="1000">
                <a:solidFill>
                  <a:schemeClr val="bg1"/>
                </a:solidFill>
              </a:rPr>
              <a:t>https://www.swedishwood.com/building-with-wood/about-glulam/choosing_glulam/</a:t>
            </a:r>
          </a:p>
          <a:p>
            <a:r>
              <a:rPr lang="lv-LV" sz="1000">
                <a:solidFill>
                  <a:schemeClr val="bg1"/>
                </a:solidFill>
              </a:rPr>
              <a:t>https://www.mdpi.com/1996-1944/13/14/3134/htm </a:t>
            </a:r>
          </a:p>
          <a:p>
            <a:r>
              <a:rPr lang="lv-LV" sz="1000">
                <a:solidFill>
                  <a:schemeClr val="bg1"/>
                </a:solidFill>
              </a:rPr>
              <a:t>https://iopscience.iop.org/article/10.1088/1757-899X/251/1/012104 </a:t>
            </a:r>
          </a:p>
        </p:txBody>
      </p:sp>
      <p:sp>
        <p:nvSpPr>
          <p:cNvPr id="32"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extLst>
      <p:ext uri="{BB962C8B-B14F-4D97-AF65-F5344CB8AC3E}">
        <p14:creationId xmlns:p14="http://schemas.microsoft.com/office/powerpoint/2010/main" val="400544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C:\Users\Uldis\Pictures\yuiuy.png"/>
          <p:cNvPicPr/>
          <p:nvPr/>
        </p:nvPicPr>
        <p:blipFill rotWithShape="1">
          <a:blip r:embed="rId2">
            <a:extLst>
              <a:ext uri="{28A0092B-C50C-407E-A947-70E740481C1C}">
                <a14:useLocalDpi xmlns:a14="http://schemas.microsoft.com/office/drawing/2010/main" val="0"/>
              </a:ext>
            </a:extLst>
          </a:blip>
          <a:srcRect r="49673"/>
          <a:stretch/>
        </p:blipFill>
        <p:spPr bwMode="auto">
          <a:xfrm>
            <a:off x="15518724" y="2857500"/>
            <a:ext cx="2667511" cy="1906905"/>
          </a:xfrm>
          <a:prstGeom prst="rect">
            <a:avLst/>
          </a:prstGeom>
          <a:noFill/>
          <a:ln>
            <a:noFill/>
          </a:ln>
        </p:spPr>
      </p:pic>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smtClean="0">
                  <a:solidFill>
                    <a:schemeClr val="bg1"/>
                  </a:solidFill>
                  <a:latin typeface="Glassial indefference"/>
                </a:rPr>
                <a:t>ĶĪMISKI</a:t>
              </a:r>
              <a:endParaRPr lang="lv-LV" sz="3700" dirty="0">
                <a:solidFill>
                  <a:schemeClr val="bg1"/>
                </a:solidFill>
                <a:latin typeface="Glassial indefference"/>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a:solidFill>
                <a:srgbClr val="D9D9D9"/>
              </a:solidFill>
              <a:latin typeface="Glacial Indifference"/>
            </a:endParaRPr>
          </a:p>
        </p:txBody>
      </p:sp>
      <p:graphicFrame>
        <p:nvGraphicFramePr>
          <p:cNvPr id="2" name="Table 1"/>
          <p:cNvGraphicFramePr>
            <a:graphicFrameLocks noGrp="1"/>
          </p:cNvGraphicFramePr>
          <p:nvPr>
            <p:extLst>
              <p:ext uri="{D42A27DB-BD31-4B8C-83A1-F6EECF244321}">
                <p14:modId xmlns:p14="http://schemas.microsoft.com/office/powerpoint/2010/main" val="3807009644"/>
              </p:ext>
            </p:extLst>
          </p:nvPr>
        </p:nvGraphicFramePr>
        <p:xfrm>
          <a:off x="9677401" y="495300"/>
          <a:ext cx="8229598" cy="2194560"/>
        </p:xfrm>
        <a:graphic>
          <a:graphicData uri="http://schemas.openxmlformats.org/drawingml/2006/table">
            <a:tbl>
              <a:tblPr firstRow="1" firstCol="1" bandRow="1">
                <a:tableStyleId>{F5AB1C69-6EDB-4FF4-983F-18BD219EF322}</a:tableStyleId>
              </a:tblPr>
              <a:tblGrid>
                <a:gridCol w="1153232">
                  <a:extLst>
                    <a:ext uri="{9D8B030D-6E8A-4147-A177-3AD203B41FA5}">
                      <a16:colId xmlns:a16="http://schemas.microsoft.com/office/drawing/2014/main" val="20000"/>
                    </a:ext>
                  </a:extLst>
                </a:gridCol>
                <a:gridCol w="1414548">
                  <a:extLst>
                    <a:ext uri="{9D8B030D-6E8A-4147-A177-3AD203B41FA5}">
                      <a16:colId xmlns:a16="http://schemas.microsoft.com/office/drawing/2014/main" val="20001"/>
                    </a:ext>
                  </a:extLst>
                </a:gridCol>
                <a:gridCol w="5661818">
                  <a:extLst>
                    <a:ext uri="{9D8B030D-6E8A-4147-A177-3AD203B41FA5}">
                      <a16:colId xmlns:a16="http://schemas.microsoft.com/office/drawing/2014/main" val="20002"/>
                    </a:ext>
                  </a:extLst>
                </a:gridCol>
              </a:tblGrid>
              <a:tr h="0">
                <a:tc>
                  <a:txBody>
                    <a:bodyPr/>
                    <a:lstStyle/>
                    <a:p>
                      <a:pPr algn="just">
                        <a:spcAft>
                          <a:spcPts val="0"/>
                        </a:spcAft>
                      </a:pPr>
                      <a:r>
                        <a:rPr lang="lv-LV" sz="1200" dirty="0">
                          <a:latin typeface="Glacial Indifference" panose="020B0604020202020204" charset="0"/>
                        </a:rPr>
                        <a:t>Apstrādājamības klase</a:t>
                      </a:r>
                    </a:p>
                  </a:txBody>
                  <a:tcPr marL="68580" marR="68580" marT="0" marB="0" anchor="ctr"/>
                </a:tc>
                <a:tc>
                  <a:txBody>
                    <a:bodyPr/>
                    <a:lstStyle/>
                    <a:p>
                      <a:pPr algn="just">
                        <a:spcAft>
                          <a:spcPts val="0"/>
                        </a:spcAft>
                      </a:pPr>
                      <a:r>
                        <a:rPr lang="lv-LV" sz="1200">
                          <a:latin typeface="Glacial Indifference" panose="020B0604020202020204" charset="0"/>
                        </a:rPr>
                        <a:t> Apraksts</a:t>
                      </a:r>
                      <a:r>
                        <a:rPr lang="lv-LV" sz="1200" baseline="30000">
                          <a:latin typeface="Glacial Indifference" panose="020B0604020202020204" charset="0"/>
                        </a:rPr>
                        <a:t>1*</a:t>
                      </a:r>
                    </a:p>
                  </a:txBody>
                  <a:tcPr marL="68580" marR="68580" marT="0" marB="0" anchor="ctr"/>
                </a:tc>
                <a:tc>
                  <a:txBody>
                    <a:bodyPr/>
                    <a:lstStyle/>
                    <a:p>
                      <a:pPr algn="just">
                        <a:spcAft>
                          <a:spcPts val="0"/>
                        </a:spcAft>
                      </a:pPr>
                      <a:r>
                        <a:rPr lang="lv-LV" sz="1200" dirty="0">
                          <a:latin typeface="Glacial Indifference" panose="020B0604020202020204" charset="0"/>
                        </a:rPr>
                        <a:t>Paskaidrojums</a:t>
                      </a:r>
                    </a:p>
                  </a:txBody>
                  <a:tcPr marL="68580" marR="68580" marT="0" marB="0" anchor="ctr"/>
                </a:tc>
                <a:extLst>
                  <a:ext uri="{0D108BD9-81ED-4DB2-BD59-A6C34878D82A}">
                    <a16:rowId xmlns:a16="http://schemas.microsoft.com/office/drawing/2014/main" val="10000"/>
                  </a:ext>
                </a:extLst>
              </a:tr>
              <a:tr h="0">
                <a:tc>
                  <a:txBody>
                    <a:bodyPr/>
                    <a:lstStyle/>
                    <a:p>
                      <a:pPr algn="ctr">
                        <a:spcAft>
                          <a:spcPts val="0"/>
                        </a:spcAft>
                      </a:pPr>
                      <a:r>
                        <a:rPr lang="lv-LV" sz="1200">
                          <a:latin typeface="Glacial Indifference" panose="020B0604020202020204" charset="0"/>
                        </a:rPr>
                        <a:t>1</a:t>
                      </a:r>
                    </a:p>
                  </a:txBody>
                  <a:tcPr marL="68580" marR="68580" marT="0" marB="0" anchor="ctr"/>
                </a:tc>
                <a:tc>
                  <a:txBody>
                    <a:bodyPr/>
                    <a:lstStyle/>
                    <a:p>
                      <a:pPr algn="just">
                        <a:spcAft>
                          <a:spcPts val="0"/>
                        </a:spcAft>
                      </a:pPr>
                      <a:r>
                        <a:rPr lang="lv-LV" sz="1200">
                          <a:latin typeface="Glacial Indifference" panose="020B0604020202020204" charset="0"/>
                        </a:rPr>
                        <a:t>Viegli apstrādāt</a:t>
                      </a:r>
                    </a:p>
                  </a:txBody>
                  <a:tcPr marL="68580" marR="68580" marT="0" marB="0" anchor="ctr"/>
                </a:tc>
                <a:tc>
                  <a:txBody>
                    <a:bodyPr/>
                    <a:lstStyle/>
                    <a:p>
                      <a:pPr algn="just">
                        <a:spcAft>
                          <a:spcPts val="0"/>
                        </a:spcAft>
                      </a:pPr>
                      <a:r>
                        <a:rPr lang="lv-LV" sz="1200" dirty="0">
                          <a:latin typeface="Glacial Indifference" panose="020B0604020202020204" charset="0"/>
                        </a:rPr>
                        <a:t>Viegli apstrādāt; apstrādes </a:t>
                      </a:r>
                      <a:r>
                        <a:rPr lang="lv-LV" sz="1200" dirty="0" smtClean="0">
                          <a:latin typeface="Glacial Indifference" panose="020B0604020202020204" charset="0"/>
                        </a:rPr>
                        <a:t>līdzekli </a:t>
                      </a:r>
                      <a:r>
                        <a:rPr lang="lv-LV" sz="1200" dirty="0">
                          <a:latin typeface="Glacial Indifference" panose="020B0604020202020204" charset="0"/>
                        </a:rPr>
                        <a:t>var pilnībā </a:t>
                      </a:r>
                      <a:r>
                        <a:rPr lang="lv-LV" sz="1200" dirty="0" smtClean="0">
                          <a:latin typeface="Glacial Indifference" panose="020B0604020202020204" charset="0"/>
                        </a:rPr>
                        <a:t>iespiest </a:t>
                      </a:r>
                      <a:r>
                        <a:rPr lang="lv-LV" sz="1200" dirty="0">
                          <a:latin typeface="Glacial Indifference" panose="020B0604020202020204" charset="0"/>
                        </a:rPr>
                        <a:t>zāģmateriālos, izmantojot </a:t>
                      </a:r>
                      <a:r>
                        <a:rPr lang="lv-LV" sz="1200" dirty="0" smtClean="0">
                          <a:latin typeface="Glacial Indifference" panose="020B0604020202020204" charset="0"/>
                        </a:rPr>
                        <a:t>augstspiediena </a:t>
                      </a:r>
                      <a:r>
                        <a:rPr lang="lv-LV" sz="1200" dirty="0">
                          <a:latin typeface="Glacial Indifference" panose="020B0604020202020204" charset="0"/>
                        </a:rPr>
                        <a:t>apstrādi.</a:t>
                      </a:r>
                    </a:p>
                  </a:txBody>
                  <a:tcPr marL="68580" marR="68580" marT="0" marB="0" anchor="ctr"/>
                </a:tc>
                <a:extLst>
                  <a:ext uri="{0D108BD9-81ED-4DB2-BD59-A6C34878D82A}">
                    <a16:rowId xmlns:a16="http://schemas.microsoft.com/office/drawing/2014/main" val="10001"/>
                  </a:ext>
                </a:extLst>
              </a:tr>
              <a:tr h="0">
                <a:tc>
                  <a:txBody>
                    <a:bodyPr/>
                    <a:lstStyle/>
                    <a:p>
                      <a:pPr algn="ctr">
                        <a:spcAft>
                          <a:spcPts val="0"/>
                        </a:spcAft>
                      </a:pPr>
                      <a:r>
                        <a:rPr lang="lv-LV" sz="1200">
                          <a:latin typeface="Glacial Indifference" panose="020B0604020202020204" charset="0"/>
                        </a:rPr>
                        <a:t>2</a:t>
                      </a:r>
                    </a:p>
                  </a:txBody>
                  <a:tcPr marL="68580" marR="68580" marT="0" marB="0" anchor="ctr"/>
                </a:tc>
                <a:tc>
                  <a:txBody>
                    <a:bodyPr/>
                    <a:lstStyle/>
                    <a:p>
                      <a:pPr algn="just">
                        <a:spcAft>
                          <a:spcPts val="0"/>
                        </a:spcAft>
                      </a:pPr>
                      <a:r>
                        <a:rPr lang="lv-LV" sz="1200" dirty="0">
                          <a:latin typeface="Glacial Indifference" panose="020B0604020202020204" charset="0"/>
                        </a:rPr>
                        <a:t>Vidēji viegli apstrādāt</a:t>
                      </a:r>
                    </a:p>
                  </a:txBody>
                  <a:tcPr marL="68580" marR="68580" marT="0" marB="0" anchor="ctr"/>
                </a:tc>
                <a:tc>
                  <a:txBody>
                    <a:bodyPr/>
                    <a:lstStyle/>
                    <a:p>
                      <a:pPr algn="just">
                        <a:spcAft>
                          <a:spcPts val="0"/>
                        </a:spcAft>
                      </a:pPr>
                      <a:r>
                        <a:rPr lang="lv-LV" sz="1200" dirty="0">
                          <a:latin typeface="Glacial Indifference" panose="020B0604020202020204" charset="0"/>
                        </a:rPr>
                        <a:t>Diezgan viegli apstrādāt; parasti pilnīga </a:t>
                      </a:r>
                      <a:r>
                        <a:rPr lang="lv-LV" sz="1200" dirty="0" smtClean="0">
                          <a:latin typeface="Glacial Indifference" panose="020B0604020202020204" charset="0"/>
                        </a:rPr>
                        <a:t>iespiešana </a:t>
                      </a:r>
                      <a:r>
                        <a:rPr lang="lv-LV" sz="1200" dirty="0">
                          <a:latin typeface="Glacial Indifference" panose="020B0604020202020204" charset="0"/>
                        </a:rPr>
                        <a:t>nav iespējama, bet pēc 3 vai 4 stundām, izmantojot </a:t>
                      </a:r>
                      <a:r>
                        <a:rPr lang="lv-LV" sz="1200" dirty="0" smtClean="0">
                          <a:latin typeface="Glacial Indifference" panose="020B0604020202020204" charset="0"/>
                        </a:rPr>
                        <a:t>augstspiediena </a:t>
                      </a:r>
                      <a:r>
                        <a:rPr lang="lv-LV" sz="1200" dirty="0">
                          <a:latin typeface="Glacial Indifference" panose="020B0604020202020204" charset="0"/>
                        </a:rPr>
                        <a:t>apstrādi, var panākt vairāk nekā 6 mm </a:t>
                      </a:r>
                      <a:r>
                        <a:rPr lang="lv-LV" sz="1200" dirty="0" smtClean="0">
                          <a:latin typeface="Glacial Indifference" panose="020B0604020202020204" charset="0"/>
                        </a:rPr>
                        <a:t>iespiešanu </a:t>
                      </a:r>
                      <a:r>
                        <a:rPr lang="lv-LV" sz="1200" dirty="0">
                          <a:latin typeface="Glacial Indifference" panose="020B0604020202020204" charset="0"/>
                        </a:rPr>
                        <a:t>no </a:t>
                      </a:r>
                      <a:r>
                        <a:rPr lang="lv-LV" sz="1200" baseline="0" dirty="0" smtClean="0">
                          <a:latin typeface="Glacial Indifference" panose="020B0604020202020204" charset="0"/>
                        </a:rPr>
                        <a:t>virsmām</a:t>
                      </a:r>
                      <a:r>
                        <a:rPr lang="lv-LV" sz="1200" dirty="0" smtClean="0">
                          <a:latin typeface="Glacial Indifference" panose="020B0604020202020204" charset="0"/>
                        </a:rPr>
                        <a:t> </a:t>
                      </a:r>
                      <a:r>
                        <a:rPr lang="lv-LV" sz="1200" dirty="0">
                          <a:latin typeface="Glacial Indifference" panose="020B0604020202020204" charset="0"/>
                        </a:rPr>
                        <a:t>un </a:t>
                      </a:r>
                      <a:r>
                        <a:rPr lang="lv-LV" sz="1200" dirty="0" smtClean="0">
                          <a:latin typeface="Glacial Indifference" panose="020B0604020202020204" charset="0"/>
                        </a:rPr>
                        <a:t>skujkoku </a:t>
                      </a:r>
                      <a:r>
                        <a:rPr lang="lv-LV" sz="1200" dirty="0">
                          <a:latin typeface="Glacial Indifference" panose="020B0604020202020204" charset="0"/>
                        </a:rPr>
                        <a:t>un </a:t>
                      </a:r>
                      <a:r>
                        <a:rPr lang="lv-LV" sz="1200" dirty="0" smtClean="0">
                          <a:latin typeface="Glacial Indifference" panose="020B0604020202020204" charset="0"/>
                        </a:rPr>
                        <a:t>lapkoku</a:t>
                      </a:r>
                      <a:r>
                        <a:rPr lang="lv-LV" sz="1200" baseline="0" dirty="0" smtClean="0">
                          <a:latin typeface="Glacial Indifference" panose="020B0604020202020204" charset="0"/>
                        </a:rPr>
                        <a:t> koksnes</a:t>
                      </a:r>
                      <a:r>
                        <a:rPr lang="lv-LV" sz="1200" dirty="0" smtClean="0">
                          <a:latin typeface="Glacial Indifference" panose="020B0604020202020204" charset="0"/>
                        </a:rPr>
                        <a:t> </a:t>
                      </a:r>
                      <a:r>
                        <a:rPr lang="lv-LV" sz="1200" dirty="0">
                          <a:latin typeface="Glacial Indifference" panose="020B0604020202020204" charset="0"/>
                        </a:rPr>
                        <a:t>iespiežas </a:t>
                      </a:r>
                      <a:r>
                        <a:rPr lang="lv-LV" sz="1200" dirty="0" smtClean="0">
                          <a:latin typeface="Glacial Indifference" panose="020B0604020202020204" charset="0"/>
                        </a:rPr>
                        <a:t>lielākā </a:t>
                      </a:r>
                      <a:r>
                        <a:rPr lang="lv-LV" sz="1200" dirty="0">
                          <a:latin typeface="Glacial Indifference" panose="020B0604020202020204" charset="0"/>
                        </a:rPr>
                        <a:t>daļa </a:t>
                      </a:r>
                      <a:r>
                        <a:rPr lang="lv-LV" sz="1200" dirty="0" smtClean="0">
                          <a:latin typeface="Glacial Indifference" panose="020B0604020202020204" charset="0"/>
                        </a:rPr>
                        <a:t>šūnās.</a:t>
                      </a:r>
                      <a:endParaRPr lang="lv-LV" sz="1200" dirty="0">
                        <a:latin typeface="Glacial Indifference" panose="020B0604020202020204" charset="0"/>
                      </a:endParaRPr>
                    </a:p>
                  </a:txBody>
                  <a:tcPr marL="68580" marR="68580" marT="0" marB="0" anchor="ctr"/>
                </a:tc>
                <a:extLst>
                  <a:ext uri="{0D108BD9-81ED-4DB2-BD59-A6C34878D82A}">
                    <a16:rowId xmlns:a16="http://schemas.microsoft.com/office/drawing/2014/main" val="10002"/>
                  </a:ext>
                </a:extLst>
              </a:tr>
              <a:tr h="0">
                <a:tc>
                  <a:txBody>
                    <a:bodyPr/>
                    <a:lstStyle/>
                    <a:p>
                      <a:pPr algn="ctr">
                        <a:spcAft>
                          <a:spcPts val="0"/>
                        </a:spcAft>
                      </a:pPr>
                      <a:r>
                        <a:rPr lang="lv-LV" sz="1200">
                          <a:latin typeface="Glacial Indifference" panose="020B0604020202020204" charset="0"/>
                        </a:rPr>
                        <a:t>3</a:t>
                      </a:r>
                    </a:p>
                  </a:txBody>
                  <a:tcPr marL="68580" marR="68580" marT="0" marB="0" anchor="ctr"/>
                </a:tc>
                <a:tc>
                  <a:txBody>
                    <a:bodyPr/>
                    <a:lstStyle/>
                    <a:p>
                      <a:pPr algn="just">
                        <a:spcAft>
                          <a:spcPts val="0"/>
                        </a:spcAft>
                      </a:pPr>
                      <a:r>
                        <a:rPr lang="lv-LV" sz="1200">
                          <a:latin typeface="Glacial Indifference" panose="020B0604020202020204" charset="0"/>
                        </a:rPr>
                        <a:t>Grūti apstrādāt</a:t>
                      </a:r>
                    </a:p>
                  </a:txBody>
                  <a:tcPr marL="68580" marR="68580" marT="0" marB="0" anchor="ctr"/>
                </a:tc>
                <a:tc>
                  <a:txBody>
                    <a:bodyPr/>
                    <a:lstStyle/>
                    <a:p>
                      <a:pPr algn="just">
                        <a:spcAft>
                          <a:spcPts val="0"/>
                        </a:spcAft>
                      </a:pPr>
                      <a:r>
                        <a:rPr lang="lv-LV" sz="1200" dirty="0">
                          <a:latin typeface="Glacial Indifference" panose="020B0604020202020204" charset="0"/>
                        </a:rPr>
                        <a:t>Grūti apstrādāt; pēc 3 – 4 stundas apstrādes ar spiedienu līdzeklis var neiespiesties dziļāk par 3 mm līdz 6 mm </a:t>
                      </a:r>
                      <a:r>
                        <a:rPr lang="lv-LV" sz="1200" dirty="0" smtClean="0">
                          <a:latin typeface="Glacial Indifference" panose="020B0604020202020204" charset="0"/>
                        </a:rPr>
                        <a:t>no</a:t>
                      </a:r>
                      <a:r>
                        <a:rPr lang="lv-LV" sz="1200" baseline="0" dirty="0" smtClean="0">
                          <a:latin typeface="Glacial Indifference" panose="020B0604020202020204" charset="0"/>
                        </a:rPr>
                        <a:t> virsmām</a:t>
                      </a:r>
                      <a:r>
                        <a:rPr lang="lv-LV" sz="1200" dirty="0" smtClean="0">
                          <a:latin typeface="Glacial Indifference" panose="020B0604020202020204" charset="0"/>
                        </a:rPr>
                        <a:t>.</a:t>
                      </a:r>
                      <a:endParaRPr lang="lv-LV" sz="1200" dirty="0">
                        <a:latin typeface="Glacial Indifference" panose="020B0604020202020204" charset="0"/>
                      </a:endParaRPr>
                    </a:p>
                  </a:txBody>
                  <a:tcPr marL="68580" marR="68580" marT="0" marB="0" anchor="ctr"/>
                </a:tc>
                <a:extLst>
                  <a:ext uri="{0D108BD9-81ED-4DB2-BD59-A6C34878D82A}">
                    <a16:rowId xmlns:a16="http://schemas.microsoft.com/office/drawing/2014/main" val="10003"/>
                  </a:ext>
                </a:extLst>
              </a:tr>
              <a:tr h="0">
                <a:tc>
                  <a:txBody>
                    <a:bodyPr/>
                    <a:lstStyle/>
                    <a:p>
                      <a:pPr algn="ctr">
                        <a:spcAft>
                          <a:spcPts val="0"/>
                        </a:spcAft>
                      </a:pPr>
                      <a:r>
                        <a:rPr lang="lv-LV" sz="1200">
                          <a:latin typeface="Glacial Indifference" panose="020B0604020202020204" charset="0"/>
                        </a:rPr>
                        <a:t>4</a:t>
                      </a:r>
                    </a:p>
                  </a:txBody>
                  <a:tcPr marL="68580" marR="68580" marT="0" marB="0" anchor="ctr"/>
                </a:tc>
                <a:tc>
                  <a:txBody>
                    <a:bodyPr/>
                    <a:lstStyle/>
                    <a:p>
                      <a:pPr algn="just">
                        <a:spcAft>
                          <a:spcPts val="0"/>
                        </a:spcAft>
                      </a:pPr>
                      <a:r>
                        <a:rPr lang="lv-LV" sz="1200" dirty="0" smtClean="0">
                          <a:latin typeface="Glacial Indifference" panose="020B0604020202020204" charset="0"/>
                        </a:rPr>
                        <a:t>Ļoti </a:t>
                      </a:r>
                      <a:r>
                        <a:rPr lang="lv-LV" sz="1200" dirty="0">
                          <a:latin typeface="Glacial Indifference" panose="020B0604020202020204" charset="0"/>
                        </a:rPr>
                        <a:t>grūti apstrādāt</a:t>
                      </a:r>
                    </a:p>
                  </a:txBody>
                  <a:tcPr marL="68580" marR="68580" marT="0" marB="0" anchor="ctr"/>
                </a:tc>
                <a:tc>
                  <a:txBody>
                    <a:bodyPr/>
                    <a:lstStyle/>
                    <a:p>
                      <a:pPr algn="just">
                        <a:spcAft>
                          <a:spcPts val="0"/>
                        </a:spcAft>
                      </a:pPr>
                      <a:r>
                        <a:rPr lang="lv-LV" sz="1200" dirty="0">
                          <a:latin typeface="Glacial Indifference" panose="020B0604020202020204" charset="0"/>
                        </a:rPr>
                        <a:t>Praktiski neuzņem apstrādes līdzekli; pat pēc 3 – 4 stundu ilgas apstrādes ar </a:t>
                      </a:r>
                      <a:r>
                        <a:rPr lang="lv-LV" sz="1200" dirty="0" smtClean="0">
                          <a:latin typeface="Glacial Indifference" panose="020B0604020202020204" charset="0"/>
                        </a:rPr>
                        <a:t>augstspiedienu </a:t>
                      </a:r>
                      <a:r>
                        <a:rPr lang="lv-LV" sz="1200" dirty="0">
                          <a:latin typeface="Glacial Indifference" panose="020B0604020202020204" charset="0"/>
                        </a:rPr>
                        <a:t>tiek absorbēts neliels </a:t>
                      </a:r>
                      <a:r>
                        <a:rPr lang="lv-LV" sz="1200" dirty="0" smtClean="0">
                          <a:latin typeface="Glacial Indifference" panose="020B0604020202020204" charset="0"/>
                        </a:rPr>
                        <a:t>impregnanta </a:t>
                      </a:r>
                      <a:r>
                        <a:rPr lang="lv-LV" sz="1200" dirty="0">
                          <a:latin typeface="Glacial Indifference" panose="020B0604020202020204" charset="0"/>
                        </a:rPr>
                        <a:t>daudzums; iespiešanās ir minimāla gan </a:t>
                      </a:r>
                      <a:r>
                        <a:rPr lang="lv-LV" sz="1200" dirty="0" smtClean="0">
                          <a:latin typeface="Glacial Indifference" panose="020B0604020202020204" charset="0"/>
                        </a:rPr>
                        <a:t>no</a:t>
                      </a:r>
                      <a:r>
                        <a:rPr lang="lv-LV" sz="1200" baseline="0" dirty="0" smtClean="0">
                          <a:latin typeface="Glacial Indifference" panose="020B0604020202020204" charset="0"/>
                        </a:rPr>
                        <a:t> virsmas</a:t>
                      </a:r>
                      <a:r>
                        <a:rPr lang="lv-LV" sz="1200" dirty="0" smtClean="0">
                          <a:latin typeface="Glacial Indifference" panose="020B0604020202020204" charset="0"/>
                        </a:rPr>
                        <a:t>, </a:t>
                      </a:r>
                      <a:r>
                        <a:rPr lang="lv-LV" sz="1200" dirty="0">
                          <a:latin typeface="Glacial Indifference" panose="020B0604020202020204" charset="0"/>
                        </a:rPr>
                        <a:t>gan </a:t>
                      </a:r>
                      <a:r>
                        <a:rPr lang="lv-LV" sz="1200" dirty="0" smtClean="0">
                          <a:latin typeface="Glacial Indifference" panose="020B0604020202020204" charset="0"/>
                        </a:rPr>
                        <a:t>garenvirzienā.</a:t>
                      </a:r>
                      <a:endParaRPr lang="lv-LV" sz="1200" dirty="0">
                        <a:latin typeface="Glacial Indifference" panose="020B060402020202020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10738291" y="38100"/>
            <a:ext cx="6260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sz="2400" b="1" i="0" u="none" strike="noStrike" cap="none" normalizeH="0" baseline="0" dirty="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Koksnes apstrādājamības klasifikācija</a:t>
            </a:r>
          </a:p>
        </p:txBody>
      </p:sp>
      <p:graphicFrame>
        <p:nvGraphicFramePr>
          <p:cNvPr id="5" name="Table 4"/>
          <p:cNvGraphicFramePr>
            <a:graphicFrameLocks noGrp="1"/>
          </p:cNvGraphicFramePr>
          <p:nvPr>
            <p:extLst>
              <p:ext uri="{D42A27DB-BD31-4B8C-83A1-F6EECF244321}">
                <p14:modId xmlns:p14="http://schemas.microsoft.com/office/powerpoint/2010/main" val="2344472413"/>
              </p:ext>
            </p:extLst>
          </p:nvPr>
        </p:nvGraphicFramePr>
        <p:xfrm>
          <a:off x="9677400" y="3314700"/>
          <a:ext cx="5725795" cy="914400"/>
        </p:xfrm>
        <a:graphic>
          <a:graphicData uri="http://schemas.openxmlformats.org/drawingml/2006/table">
            <a:tbl>
              <a:tblPr firstRow="1" firstCol="1" bandRow="1">
                <a:tableStyleId>{F5AB1C69-6EDB-4FF4-983F-18BD219EF322}</a:tableStyleId>
              </a:tblPr>
              <a:tblGrid>
                <a:gridCol w="1908175">
                  <a:extLst>
                    <a:ext uri="{9D8B030D-6E8A-4147-A177-3AD203B41FA5}">
                      <a16:colId xmlns:a16="http://schemas.microsoft.com/office/drawing/2014/main" val="20000"/>
                    </a:ext>
                  </a:extLst>
                </a:gridCol>
                <a:gridCol w="1908810">
                  <a:extLst>
                    <a:ext uri="{9D8B030D-6E8A-4147-A177-3AD203B41FA5}">
                      <a16:colId xmlns:a16="http://schemas.microsoft.com/office/drawing/2014/main" val="20001"/>
                    </a:ext>
                  </a:extLst>
                </a:gridCol>
                <a:gridCol w="1908810">
                  <a:extLst>
                    <a:ext uri="{9D8B030D-6E8A-4147-A177-3AD203B41FA5}">
                      <a16:colId xmlns:a16="http://schemas.microsoft.com/office/drawing/2014/main" val="20002"/>
                    </a:ext>
                  </a:extLst>
                </a:gridCol>
              </a:tblGrid>
              <a:tr h="0">
                <a:tc>
                  <a:txBody>
                    <a:bodyPr/>
                    <a:lstStyle/>
                    <a:p>
                      <a:pPr algn="just">
                        <a:spcAft>
                          <a:spcPts val="0"/>
                        </a:spcAft>
                      </a:pPr>
                      <a:r>
                        <a:rPr lang="lv-LV" sz="1200" dirty="0">
                          <a:latin typeface="Glacial Indifference" panose="020B0604020202020204" charset="0"/>
                        </a:rPr>
                        <a:t>Koka veids (skuju koki)</a:t>
                      </a:r>
                    </a:p>
                  </a:txBody>
                  <a:tcPr marL="68580" marR="68580" marT="0" marB="0"/>
                </a:tc>
                <a:tc>
                  <a:txBody>
                    <a:bodyPr/>
                    <a:lstStyle/>
                    <a:p>
                      <a:pPr algn="ctr">
                        <a:spcAft>
                          <a:spcPts val="0"/>
                        </a:spcAft>
                      </a:pPr>
                      <a:r>
                        <a:rPr lang="lv-LV" sz="1200">
                          <a:latin typeface="Glacial Indifference" panose="020B0604020202020204" charset="0"/>
                        </a:rPr>
                        <a:t>Kodolkoksne</a:t>
                      </a:r>
                    </a:p>
                  </a:txBody>
                  <a:tcPr marL="68580" marR="68580" marT="0" marB="0"/>
                </a:tc>
                <a:tc>
                  <a:txBody>
                    <a:bodyPr/>
                    <a:lstStyle/>
                    <a:p>
                      <a:pPr algn="ctr">
                        <a:spcAft>
                          <a:spcPts val="0"/>
                        </a:spcAft>
                      </a:pPr>
                      <a:r>
                        <a:rPr lang="lv-LV" sz="1200">
                          <a:latin typeface="Glacial Indifference" panose="020B0604020202020204" charset="0"/>
                        </a:rPr>
                        <a:t>Aplieva</a:t>
                      </a: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lv-LV" sz="1200" dirty="0" smtClean="0">
                          <a:latin typeface="Glacial Indifference" panose="020B0604020202020204" charset="0"/>
                        </a:rPr>
                        <a:t>Duglāzija</a:t>
                      </a:r>
                      <a:endParaRPr lang="lv-LV" sz="1200" dirty="0">
                        <a:latin typeface="Glacial Indifference" panose="020B0604020202020204" charset="0"/>
                      </a:endParaRPr>
                    </a:p>
                  </a:txBody>
                  <a:tcPr marL="68580" marR="68580" marT="0" marB="0"/>
                </a:tc>
                <a:tc>
                  <a:txBody>
                    <a:bodyPr/>
                    <a:lstStyle/>
                    <a:p>
                      <a:pPr algn="ctr">
                        <a:spcAft>
                          <a:spcPts val="0"/>
                        </a:spcAft>
                      </a:pPr>
                      <a:r>
                        <a:rPr lang="lv-LV" sz="1200">
                          <a:latin typeface="Glacial Indifference" panose="020B0604020202020204" charset="0"/>
                        </a:rPr>
                        <a:t>3-4</a:t>
                      </a:r>
                    </a:p>
                  </a:txBody>
                  <a:tcPr marL="68580" marR="68580" marT="0" marB="0"/>
                </a:tc>
                <a:tc>
                  <a:txBody>
                    <a:bodyPr/>
                    <a:lstStyle/>
                    <a:p>
                      <a:pPr algn="ctr">
                        <a:spcAft>
                          <a:spcPts val="0"/>
                        </a:spcAft>
                      </a:pPr>
                      <a:r>
                        <a:rPr lang="lv-LV" sz="1200">
                          <a:latin typeface="Glacial Indifference" panose="020B0604020202020204" charset="0"/>
                        </a:rPr>
                        <a:t>2-3</a:t>
                      </a: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lv-LV" sz="1200">
                          <a:latin typeface="Glacial Indifference" panose="020B0604020202020204" charset="0"/>
                        </a:rPr>
                        <a:t>Baltegle</a:t>
                      </a:r>
                    </a:p>
                  </a:txBody>
                  <a:tcPr marL="68580" marR="68580" marT="0" marB="0"/>
                </a:tc>
                <a:tc>
                  <a:txBody>
                    <a:bodyPr/>
                    <a:lstStyle/>
                    <a:p>
                      <a:pPr algn="ctr">
                        <a:spcAft>
                          <a:spcPts val="0"/>
                        </a:spcAft>
                      </a:pPr>
                      <a:r>
                        <a:rPr lang="lv-LV" sz="1200">
                          <a:latin typeface="Glacial Indifference" panose="020B0604020202020204" charset="0"/>
                        </a:rPr>
                        <a:t>2-3</a:t>
                      </a:r>
                    </a:p>
                  </a:txBody>
                  <a:tcPr marL="68580" marR="68580" marT="0" marB="0"/>
                </a:tc>
                <a:tc>
                  <a:txBody>
                    <a:bodyPr/>
                    <a:lstStyle/>
                    <a:p>
                      <a:pPr algn="ctr">
                        <a:spcAft>
                          <a:spcPts val="0"/>
                        </a:spcAft>
                      </a:pPr>
                      <a:r>
                        <a:rPr lang="lv-LV" sz="1200">
                          <a:latin typeface="Glacial Indifference" panose="020B0604020202020204" charset="0"/>
                        </a:rPr>
                        <a:t>2</a:t>
                      </a: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lv-LV" sz="1200">
                          <a:latin typeface="Glacial Indifference" panose="020B0604020202020204" charset="0"/>
                        </a:rPr>
                        <a:t>Priede</a:t>
                      </a:r>
                    </a:p>
                  </a:txBody>
                  <a:tcPr marL="68580" marR="68580" marT="0" marB="0"/>
                </a:tc>
                <a:tc>
                  <a:txBody>
                    <a:bodyPr/>
                    <a:lstStyle/>
                    <a:p>
                      <a:pPr algn="ctr">
                        <a:spcAft>
                          <a:spcPts val="0"/>
                        </a:spcAft>
                      </a:pPr>
                      <a:r>
                        <a:rPr lang="lv-LV" sz="1200">
                          <a:latin typeface="Glacial Indifference" panose="020B0604020202020204" charset="0"/>
                        </a:rPr>
                        <a:t>3</a:t>
                      </a:r>
                    </a:p>
                  </a:txBody>
                  <a:tcPr marL="68580" marR="68580" marT="0" marB="0"/>
                </a:tc>
                <a:tc>
                  <a:txBody>
                    <a:bodyPr/>
                    <a:lstStyle/>
                    <a:p>
                      <a:pPr algn="ctr">
                        <a:spcAft>
                          <a:spcPts val="0"/>
                        </a:spcAft>
                      </a:pPr>
                      <a:r>
                        <a:rPr lang="lv-LV" sz="1200">
                          <a:latin typeface="Glacial Indifference" panose="020B0604020202020204" charset="0"/>
                        </a:rPr>
                        <a:t>1</a:t>
                      </a: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lv-LV" sz="1200">
                          <a:latin typeface="Glacial Indifference" panose="020B0604020202020204" charset="0"/>
                        </a:rPr>
                        <a:t>Parastā egle</a:t>
                      </a:r>
                    </a:p>
                  </a:txBody>
                  <a:tcPr marL="68580" marR="68580" marT="0" marB="0"/>
                </a:tc>
                <a:tc>
                  <a:txBody>
                    <a:bodyPr/>
                    <a:lstStyle/>
                    <a:p>
                      <a:pPr algn="ctr">
                        <a:spcAft>
                          <a:spcPts val="0"/>
                        </a:spcAft>
                      </a:pPr>
                      <a:r>
                        <a:rPr lang="lv-LV" sz="1200">
                          <a:latin typeface="Glacial Indifference" panose="020B0604020202020204" charset="0"/>
                        </a:rPr>
                        <a:t>3-4</a:t>
                      </a:r>
                    </a:p>
                  </a:txBody>
                  <a:tcPr marL="68580" marR="68580" marT="0" marB="0"/>
                </a:tc>
                <a:tc>
                  <a:txBody>
                    <a:bodyPr/>
                    <a:lstStyle/>
                    <a:p>
                      <a:pPr algn="ctr">
                        <a:spcAft>
                          <a:spcPts val="0"/>
                        </a:spcAft>
                      </a:pPr>
                      <a:r>
                        <a:rPr lang="lv-LV" sz="1200" dirty="0">
                          <a:latin typeface="Glacial Indifference" panose="020B0604020202020204" charset="0"/>
                        </a:rPr>
                        <a:t>3</a:t>
                      </a:r>
                    </a:p>
                  </a:txBody>
                  <a:tcPr marL="68580" marR="68580" marT="0" marB="0"/>
                </a:tc>
                <a:extLst>
                  <a:ext uri="{0D108BD9-81ED-4DB2-BD59-A6C34878D82A}">
                    <a16:rowId xmlns:a16="http://schemas.microsoft.com/office/drawing/2014/main" val="10004"/>
                  </a:ext>
                </a:extLst>
              </a:tr>
            </a:tbl>
          </a:graphicData>
        </a:graphic>
      </p:graphicFrame>
      <p:sp>
        <p:nvSpPr>
          <p:cNvPr id="10" name="Rectangle 2"/>
          <p:cNvSpPr>
            <a:spLocks noChangeArrowheads="1"/>
          </p:cNvSpPr>
          <p:nvPr/>
        </p:nvSpPr>
        <p:spPr bwMode="auto">
          <a:xfrm>
            <a:off x="9144000" y="2899202"/>
            <a:ext cx="572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lv-LV" sz="2400" b="0" i="0" u="none" strike="noStrike" cap="none" normalizeH="0" baseline="0" dirty="0">
                <a:ln>
                  <a:noFill/>
                </a:ln>
                <a:solidFill>
                  <a:srgbClr val="456A2C"/>
                </a:solidFill>
                <a:latin typeface="Glacial Indifference" panose="020B0604020202020204" charset="0"/>
                <a:ea typeface="MS Gothic" panose="020B0609070205080204" pitchFamily="49" charset="-128"/>
                <a:cs typeface="Arial" panose="020B0604020202020204" pitchFamily="34" charset="0"/>
              </a:rPr>
              <a:t>Apstrādājamības klase pēc </a:t>
            </a:r>
            <a:r>
              <a:rPr kumimoji="0" lang="lv-LV" sz="2400" b="0" i="0" u="none" strike="noStrike" cap="none" normalizeH="0" baseline="0" dirty="0" smtClean="0">
                <a:ln>
                  <a:noFill/>
                </a:ln>
                <a:solidFill>
                  <a:srgbClr val="456A2C"/>
                </a:solidFill>
                <a:latin typeface="Glacial Indifference" panose="020B0604020202020204" charset="0"/>
                <a:ea typeface="MS Gothic" panose="020B0609070205080204" pitchFamily="49" charset="-128"/>
                <a:cs typeface="Arial" panose="020B0604020202020204" pitchFamily="34" charset="0"/>
              </a:rPr>
              <a:t>koku </a:t>
            </a:r>
            <a:r>
              <a:rPr kumimoji="0" lang="lv-LV" sz="2400" b="0" i="0" u="none" strike="noStrike" cap="none" normalizeH="0" baseline="0" dirty="0">
                <a:ln>
                  <a:noFill/>
                </a:ln>
                <a:solidFill>
                  <a:srgbClr val="456A2C"/>
                </a:solidFill>
                <a:latin typeface="Glacial Indifference" panose="020B0604020202020204" charset="0"/>
                <a:ea typeface="MS Gothic" panose="020B0609070205080204" pitchFamily="49" charset="-128"/>
                <a:cs typeface="Arial" panose="020B0604020202020204" pitchFamily="34" charset="0"/>
              </a:rPr>
              <a:t>sugām</a:t>
            </a:r>
          </a:p>
        </p:txBody>
      </p:sp>
      <p:sp>
        <p:nvSpPr>
          <p:cNvPr id="12" name="Rectangle 11"/>
          <p:cNvSpPr/>
          <p:nvPr/>
        </p:nvSpPr>
        <p:spPr>
          <a:xfrm>
            <a:off x="9413543" y="4198315"/>
            <a:ext cx="6105181" cy="1851148"/>
          </a:xfrm>
          <a:prstGeom prst="rect">
            <a:avLst/>
          </a:prstGeom>
        </p:spPr>
        <p:txBody>
          <a:bodyPr wrap="square">
            <a:spAutoFit/>
          </a:bodyPr>
          <a:lstStyle/>
          <a:p>
            <a:pPr algn="just">
              <a:spcAft>
                <a:spcPts val="0"/>
              </a:spcAft>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Ir divu veidu </a:t>
            </a: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ķīmiskā </a:t>
            </a: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aizsardzība:</a:t>
            </a:r>
          </a:p>
          <a:p>
            <a:pPr marL="342900" lvl="0" indent="-342900" algn="just">
              <a:lnSpc>
                <a:spcPct val="107000"/>
              </a:lnSpc>
              <a:spcAft>
                <a:spcPts val="0"/>
              </a:spcAft>
              <a:buFont typeface="Symbol" panose="05050102010706020507" pitchFamily="18" charset="2"/>
              <a:buChar char=""/>
            </a:pP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preventīvā </a:t>
            </a: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 lai novērstu vai modificētu koksni, </a:t>
            </a: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ilgstošai ekspluatēšanai mitros apstākļos, </a:t>
            </a: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tās izturību pret koksni mazinās;</a:t>
            </a:r>
          </a:p>
          <a:p>
            <a:pPr marL="342900" lvl="0" indent="-342900" algn="just">
              <a:lnSpc>
                <a:spcPct val="107000"/>
              </a:lnSpc>
              <a:spcAft>
                <a:spcPts val="0"/>
              </a:spcAft>
              <a:buFont typeface="Symbol" panose="05050102010706020507" pitchFamily="18" charset="2"/>
              <a:buChar char=""/>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korektīva - lai </a:t>
            </a: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aizsargātu koksni atkārtoti, pēc pirmreizējās aizsardzības.</a:t>
            </a:r>
            <a:endParaRPr lang="lv-LV" dirty="0">
              <a:solidFill>
                <a:srgbClr val="456A2C"/>
              </a:solidFill>
              <a:latin typeface="Glacial Indifference" panose="020B0604020202020204" charset="0"/>
              <a:ea typeface="Calibri" panose="020F0502020204030204" pitchFamily="34" charset="0"/>
              <a:cs typeface="Arial" panose="020B0604020202020204" pitchFamily="34" charset="0"/>
            </a:endParaRPr>
          </a:p>
        </p:txBody>
      </p:sp>
      <p:sp>
        <p:nvSpPr>
          <p:cNvPr id="14" name="Rectangle 13"/>
          <p:cNvSpPr/>
          <p:nvPr/>
        </p:nvSpPr>
        <p:spPr>
          <a:xfrm>
            <a:off x="9413543" y="7246315"/>
            <a:ext cx="9144000" cy="1554785"/>
          </a:xfrm>
          <a:prstGeom prst="rect">
            <a:avLst/>
          </a:prstGeom>
        </p:spPr>
        <p:txBody>
          <a:bodyPr>
            <a:spAutoFit/>
          </a:bodyPr>
          <a:lstStyle/>
          <a:p>
            <a:pPr algn="just">
              <a:spcAft>
                <a:spcPts val="0"/>
              </a:spcAft>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Pamatprasības koksnes </a:t>
            </a: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impregnantiem</a:t>
            </a: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342900" lvl="0" indent="-342900" algn="just">
              <a:lnSpc>
                <a:spcPct val="107000"/>
              </a:lnSpc>
              <a:spcAft>
                <a:spcPts val="0"/>
              </a:spcAft>
              <a:buFont typeface="Symbol" panose="05050102010706020507" pitchFamily="18" charset="2"/>
              <a:buChar char=""/>
            </a:pP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Iznīcinoši sēnēm, kukaiņiem </a:t>
            </a: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un jūras organismiem;</a:t>
            </a:r>
          </a:p>
          <a:p>
            <a:pPr marL="342900" lvl="0" indent="-342900" algn="just">
              <a:lnSpc>
                <a:spcPct val="107000"/>
              </a:lnSpc>
              <a:spcAft>
                <a:spcPts val="0"/>
              </a:spcAft>
              <a:buFont typeface="Symbol" panose="05050102010706020507" pitchFamily="18" charset="2"/>
              <a:buChar char=""/>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lietošanas laikā </a:t>
            </a:r>
            <a:r>
              <a:rPr lang="lv-LV" dirty="0" smtClean="0">
                <a:solidFill>
                  <a:srgbClr val="456A2C"/>
                </a:solidFill>
                <a:latin typeface="Glacial Indifference" panose="020B0604020202020204" charset="0"/>
                <a:ea typeface="Calibri" panose="020F0502020204030204" pitchFamily="34" charset="0"/>
                <a:cs typeface="Arial" panose="020B0604020202020204" pitchFamily="34" charset="0"/>
              </a:rPr>
              <a:t>nerodas nevēlamas īpašības;</a:t>
            </a:r>
            <a:endParaRPr lang="lv-LV" dirty="0">
              <a:solidFill>
                <a:srgbClr val="456A2C"/>
              </a:solidFill>
              <a:latin typeface="Glacial Indifference" panose="020B060402020202020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nav kodīgi;</a:t>
            </a:r>
          </a:p>
          <a:p>
            <a:pPr marL="342900" lvl="0" indent="-342900" algn="just">
              <a:lnSpc>
                <a:spcPct val="107000"/>
              </a:lnSpc>
              <a:spcAft>
                <a:spcPts val="0"/>
              </a:spcAft>
              <a:buFont typeface="Symbol" panose="05050102010706020507" pitchFamily="18" charset="2"/>
              <a:buChar char=""/>
            </a:pPr>
            <a:r>
              <a:rPr lang="lv-LV" dirty="0">
                <a:solidFill>
                  <a:srgbClr val="456A2C"/>
                </a:solidFill>
                <a:latin typeface="Glacial Indifference" panose="020B0604020202020204" charset="0"/>
                <a:ea typeface="Calibri" panose="020F0502020204030204" pitchFamily="34" charset="0"/>
                <a:cs typeface="Arial" panose="020B0604020202020204" pitchFamily="34" charset="0"/>
              </a:rPr>
              <a:t>ir lēti.</a:t>
            </a:r>
          </a:p>
        </p:txBody>
      </p:sp>
      <p:sp>
        <p:nvSpPr>
          <p:cNvPr id="17" name="Rectangle 16"/>
          <p:cNvSpPr/>
          <p:nvPr/>
        </p:nvSpPr>
        <p:spPr>
          <a:xfrm>
            <a:off x="9706330" y="6031349"/>
            <a:ext cx="5934862" cy="1169551"/>
          </a:xfrm>
          <a:prstGeom prst="rect">
            <a:avLst/>
          </a:prstGeom>
        </p:spPr>
        <p:txBody>
          <a:bodyPr wrap="square">
            <a:spAutoFit/>
          </a:bodyPr>
          <a:lstStyle/>
          <a:p>
            <a:pPr algn="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A –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neapstrādātu koksni ievieto tvertnē;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B -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izmanto vakuumu;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C - koksne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iegremdē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šķīdumā (joprojām vakuumā); D -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 izmanto spiedienu;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E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 impregnantu izsūknē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un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rada noslēdzošo vakuumu;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F -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koksni izņem </a:t>
            </a:r>
            <a:r>
              <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rPr>
              <a:t>no </a:t>
            </a:r>
            <a:r>
              <a:rPr lang="lv-LV" sz="1400" dirty="0" smtClean="0">
                <a:solidFill>
                  <a:srgbClr val="68AFD2"/>
                </a:solidFill>
                <a:latin typeface="Verdana" panose="020B0604030504040204" pitchFamily="34" charset="0"/>
                <a:ea typeface="Calibri" panose="020F0502020204030204" pitchFamily="34" charset="0"/>
                <a:cs typeface="Arial" panose="020B0604020202020204" pitchFamily="34" charset="0"/>
              </a:rPr>
              <a:t>tvertnes.</a:t>
            </a:r>
            <a:endParaRPr lang="lv-LV" sz="1400" dirty="0">
              <a:solidFill>
                <a:srgbClr val="68AFD2"/>
              </a:solidFill>
              <a:latin typeface="Verdana" panose="020B0604030504040204" pitchFamily="34" charset="0"/>
              <a:ea typeface="Calibri" panose="020F0502020204030204" pitchFamily="34" charset="0"/>
              <a:cs typeface="Arial" panose="020B0604020202020204" pitchFamily="34" charset="0"/>
            </a:endParaRPr>
          </a:p>
          <a:p>
            <a:pPr algn="r"/>
            <a:endParaRPr lang="en-US" sz="1400" dirty="0">
              <a:solidFill>
                <a:srgbClr val="68AFD2"/>
              </a:solidFill>
            </a:endParaRPr>
          </a:p>
        </p:txBody>
      </p:sp>
      <p:pic>
        <p:nvPicPr>
          <p:cNvPr id="18" name="Picture 17" descr="C:\Users\Uldis\Pictures\yuiuy.png"/>
          <p:cNvPicPr/>
          <p:nvPr/>
        </p:nvPicPr>
        <p:blipFill rotWithShape="1">
          <a:blip r:embed="rId2">
            <a:extLst>
              <a:ext uri="{28A0092B-C50C-407E-A947-70E740481C1C}">
                <a14:useLocalDpi xmlns:a14="http://schemas.microsoft.com/office/drawing/2010/main" val="0"/>
              </a:ext>
            </a:extLst>
          </a:blip>
          <a:srcRect l="50327"/>
          <a:stretch/>
        </p:blipFill>
        <p:spPr bwMode="auto">
          <a:xfrm>
            <a:off x="15536062" y="4838700"/>
            <a:ext cx="2632834" cy="1906905"/>
          </a:xfrm>
          <a:prstGeom prst="rect">
            <a:avLst/>
          </a:prstGeom>
          <a:noFill/>
          <a:ln>
            <a:noFill/>
          </a:ln>
        </p:spPr>
      </p:pic>
      <p:sp>
        <p:nvSpPr>
          <p:cNvPr id="19" name="Rectangle 2"/>
          <p:cNvSpPr>
            <a:spLocks noChangeArrowheads="1"/>
          </p:cNvSpPr>
          <p:nvPr/>
        </p:nvSpPr>
        <p:spPr bwMode="auto">
          <a:xfrm>
            <a:off x="15408503" y="6556802"/>
            <a:ext cx="3276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9102"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lv-LV" sz="2400" dirty="0">
                <a:solidFill>
                  <a:srgbClr val="456A2C"/>
                </a:solidFill>
                <a:latin typeface="Glacial Indifference" panose="020B0604020202020204" charset="0"/>
                <a:ea typeface="MS Gothic" panose="020B0609070205080204" pitchFamily="49" charset="-128"/>
                <a:cs typeface="Arial" panose="020B0604020202020204" pitchFamily="34" charset="0"/>
              </a:rPr>
              <a:t>Daži produkti</a:t>
            </a:r>
          </a:p>
        </p:txBody>
      </p:sp>
      <p:pic>
        <p:nvPicPr>
          <p:cNvPr id="5124" name="Picture 9" descr="Accoya Wood Teck Ethik - Buy Accoya Product on Alibab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1626" y="7143750"/>
            <a:ext cx="11049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13" descr="Accoya Acetylated Wood | High performance, long life modified 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6786" y="7143750"/>
            <a:ext cx="1343025" cy="895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nvSpPr>
        <p:spPr bwMode="auto">
          <a:xfrm>
            <a:off x="15761510" y="6849596"/>
            <a:ext cx="24502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1" u="sng" strike="noStrike" cap="none" normalizeH="0" baseline="0">
                <a:ln>
                  <a:noFill/>
                </a:ln>
                <a:solidFill>
                  <a:srgbClr val="456A2C"/>
                </a:solidFill>
                <a:latin typeface="Glacial Indifference" panose="020B0604020202020204" charset="0"/>
                <a:ea typeface="Calibri" panose="020F0502020204030204" pitchFamily="34" charset="0"/>
                <a:cs typeface="Arial" panose="020B0604020202020204" pitchFamily="34" charset="0"/>
              </a:rPr>
              <a:t>Acetilēta koksne</a:t>
            </a:r>
            <a:r>
              <a:rPr lang="lv-LV" sz="1400">
                <a:solidFill>
                  <a:srgbClr val="456A2C"/>
                </a:solidFill>
                <a:latin typeface="Glacial Indifference" panose="020B0604020202020204" charset="0"/>
                <a:ea typeface="Calibri" panose="020F0502020204030204" pitchFamily="34" charset="0"/>
                <a:cs typeface="Arial" panose="020B0604020202020204" pitchFamily="34" charset="0"/>
              </a:rPr>
              <a:t> </a:t>
            </a:r>
            <a:r>
              <a:rPr kumimoji="0" lang="lv-LV" sz="1400" b="0" i="1" u="none" strike="noStrike" cap="none" normalizeH="0" baseline="0">
                <a:ln>
                  <a:noFill/>
                </a:ln>
                <a:solidFill>
                  <a:srgbClr val="456A2C"/>
                </a:solidFill>
                <a:latin typeface="Glacial Indifference" panose="020B0604020202020204" charset="0"/>
                <a:ea typeface="Calibri" panose="020F0502020204030204" pitchFamily="34" charset="0"/>
                <a:cs typeface="Arial" panose="020B0604020202020204" pitchFamily="34" charset="0"/>
              </a:rPr>
              <a:t>Accoya</a:t>
            </a:r>
            <a:r>
              <a:rPr kumimoji="0" lang="lv-LV" sz="1400" b="0" i="0" u="none" strike="noStrike" cap="none" normalizeH="0" baseline="0">
                <a:ln>
                  <a:noFill/>
                </a:ln>
                <a:solidFill>
                  <a:srgbClr val="456A2C"/>
                </a:solidFill>
                <a:latin typeface="Glacial Indifference" panose="020B0604020202020204" charset="0"/>
                <a:ea typeface="Calibri" panose="020F0502020204030204" pitchFamily="34" charset="0"/>
                <a:cs typeface="Arial" panose="020B0604020202020204" pitchFamily="34" charset="0"/>
              </a:rPr>
              <a:t>®</a:t>
            </a:r>
          </a:p>
        </p:txBody>
      </p:sp>
      <p:sp>
        <p:nvSpPr>
          <p:cNvPr id="21" name="Rectangle 6"/>
          <p:cNvSpPr>
            <a:spLocks noChangeArrowheads="1"/>
          </p:cNvSpPr>
          <p:nvPr/>
        </p:nvSpPr>
        <p:spPr bwMode="auto">
          <a:xfrm>
            <a:off x="9024416" y="1214051"/>
            <a:ext cx="2391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a:ln>
                  <a:noFill/>
                </a:ln>
                <a:solidFill>
                  <a:schemeClr val="tx1"/>
                </a:solidFill>
                <a:latin typeface="Verdana" panose="020B0604030504040204" pitchFamily="34" charset="0"/>
                <a:ea typeface="Calibri" panose="020F0502020204030204" pitchFamily="34" charset="0"/>
                <a:cs typeface="Arial" panose="020B0604020202020204" pitchFamily="34" charset="0"/>
              </a:rPr>
              <a:t> </a:t>
            </a:r>
          </a:p>
        </p:txBody>
      </p:sp>
      <p:sp>
        <p:nvSpPr>
          <p:cNvPr id="23" name="Rectangle 9"/>
          <p:cNvSpPr>
            <a:spLocks noChangeArrowheads="1"/>
          </p:cNvSpPr>
          <p:nvPr/>
        </p:nvSpPr>
        <p:spPr bwMode="auto">
          <a:xfrm>
            <a:off x="14961576" y="7852202"/>
            <a:ext cx="306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lv-LV" sz="1400" b="0" i="1" u="none" strike="noStrike" cap="none" normalizeH="0" baseline="0" dirty="0" err="1">
                <a:ln>
                  <a:noFill/>
                </a:ln>
                <a:solidFill>
                  <a:srgbClr val="456A2C"/>
                </a:solidFill>
                <a:latin typeface="Glacial Indifference" panose="020B0604020202020204" charset="0"/>
                <a:ea typeface="Calibri" panose="020F0502020204030204" pitchFamily="34" charset="0"/>
                <a:cs typeface="Arial" panose="020B0604020202020204" pitchFamily="34" charset="0"/>
              </a:rPr>
              <a:t>Acetilēta</a:t>
            </a:r>
            <a:r>
              <a:rPr kumimoji="0" lang="lv-LV" sz="1400" b="0" i="1" u="none" strike="noStrike" cap="none" normalizeH="0" baseline="0" dirty="0">
                <a:ln>
                  <a:noFill/>
                </a:ln>
                <a:solidFill>
                  <a:srgbClr val="456A2C"/>
                </a:solidFill>
                <a:latin typeface="Glacial Indifference" panose="020B0604020202020204" charset="0"/>
                <a:ea typeface="Calibri" panose="020F0502020204030204" pitchFamily="34" charset="0"/>
                <a:cs typeface="Arial" panose="020B0604020202020204" pitchFamily="34" charset="0"/>
              </a:rPr>
              <a:t> kokšķiedru plātne </a:t>
            </a:r>
            <a:r>
              <a:rPr kumimoji="0" lang="lv-LV" sz="1400" b="0" i="1" u="none" strike="noStrike" cap="none" normalizeH="0" baseline="0" dirty="0" err="1">
                <a:ln>
                  <a:noFill/>
                </a:ln>
                <a:solidFill>
                  <a:srgbClr val="456A2C"/>
                </a:solidFill>
                <a:latin typeface="Glacial Indifference" panose="020B0604020202020204" charset="0"/>
                <a:ea typeface="Calibri" panose="020F0502020204030204" pitchFamily="34" charset="0"/>
                <a:cs typeface="Arial" panose="020B0604020202020204" pitchFamily="34" charset="0"/>
              </a:rPr>
              <a:t>Triccoya</a:t>
            </a:r>
            <a:r>
              <a:rPr kumimoji="0" lang="lv-LV" sz="1400" b="0" i="0" u="none" strike="noStrike" cap="none" normalizeH="0" baseline="0" dirty="0">
                <a:ln>
                  <a:noFill/>
                </a:ln>
                <a:solidFill>
                  <a:srgbClr val="456A2C"/>
                </a:solidFill>
                <a:latin typeface="Glacial Indifference" panose="020B0604020202020204" charset="0"/>
                <a:ea typeface="Calibri" panose="020F0502020204030204" pitchFamily="34" charset="0"/>
                <a:cs typeface="Arial" panose="020B0604020202020204" pitchFamily="34" charset="0"/>
              </a:rPr>
              <a:t>®</a:t>
            </a:r>
          </a:p>
        </p:txBody>
      </p:sp>
      <p:pic>
        <p:nvPicPr>
          <p:cNvPr id="5128" name="Picture 30722" descr="Tricoya | The leader in modified wood timber techn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9486" y="8343900"/>
            <a:ext cx="12573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MEDITE® TRICOYA® EXTREME | Timbmet"/>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46803" y="8310245"/>
            <a:ext cx="899795" cy="899795"/>
          </a:xfrm>
          <a:prstGeom prst="rect">
            <a:avLst/>
          </a:prstGeom>
          <a:noFill/>
          <a:ln>
            <a:noFill/>
          </a:ln>
        </p:spPr>
      </p:pic>
      <p:sp>
        <p:nvSpPr>
          <p:cNvPr id="25" name="Rectangle 24"/>
          <p:cNvSpPr/>
          <p:nvPr/>
        </p:nvSpPr>
        <p:spPr>
          <a:xfrm>
            <a:off x="1076950" y="9372027"/>
            <a:ext cx="8188960" cy="1169551"/>
          </a:xfrm>
          <a:prstGeom prst="rect">
            <a:avLst/>
          </a:prstGeom>
        </p:spPr>
        <p:txBody>
          <a:bodyPr wrap="square">
            <a:spAutoFit/>
          </a:bodyPr>
          <a:lstStyle/>
          <a:p>
            <a:pPr algn="just">
              <a:spcAft>
                <a:spcPts val="0"/>
              </a:spcAft>
            </a:pPr>
            <a:r>
              <a:rPr lang="lv-LV" sz="1000">
                <a:solidFill>
                  <a:schemeClr val="bg1"/>
                </a:solidFill>
                <a:latin typeface="Glacial Indifference" panose="020B0604020202020204" charset="0"/>
                <a:ea typeface="Calibri" panose="020F0502020204030204" pitchFamily="34" charset="0"/>
                <a:cs typeface="Angsana New" panose="02020603050405020304" pitchFamily="18" charset="-34"/>
              </a:rPr>
              <a:t>https://www.accoya.com/uk/ </a:t>
            </a:r>
          </a:p>
          <a:p>
            <a:r>
              <a:rPr lang="lv-LV" sz="1000">
                <a:solidFill>
                  <a:schemeClr val="bg1"/>
                </a:solidFill>
                <a:latin typeface="Glacial Indifference" panose="020B0604020202020204" charset="0"/>
                <a:ea typeface="Calibri" panose="020F0502020204030204" pitchFamily="34" charset="0"/>
                <a:cs typeface="Angsana New" panose="02020603050405020304" pitchFamily="18" charset="-34"/>
              </a:rPr>
              <a:t>https://tricoya.com/ </a:t>
            </a:r>
          </a:p>
          <a:p>
            <a:r>
              <a:rPr lang="lv-LV" sz="1000">
                <a:solidFill>
                  <a:schemeClr val="bg1"/>
                </a:solidFill>
                <a:latin typeface="Glacial Indifference" panose="020B0604020202020204" charset="0"/>
                <a:cs typeface="Angsana New" panose="02020603050405020304" pitchFamily="18" charset="-34"/>
              </a:rPr>
              <a:t>Wood Hanbook, 2010</a:t>
            </a:r>
          </a:p>
          <a:p>
            <a:pPr lvl="0"/>
            <a:r>
              <a:rPr lang="lv-LV" sz="1000">
                <a:solidFill>
                  <a:schemeClr val="bg1"/>
                </a:solidFill>
                <a:latin typeface="Glacial Indifference" panose="020B0604020202020204" charset="0"/>
              </a:rPr>
              <a:t>EN 350:2016 Koksnes un koksnes materiālu ilgmūžība. Koksnes un koksnes materiālu testēšana un klasificēšana pēc izturības pret bioloģiskajiem aģentiem</a:t>
            </a:r>
          </a:p>
          <a:p>
            <a:endParaRPr lang="en-US" sz="1000" kern="1000" dirty="0">
              <a:solidFill>
                <a:schemeClr val="bg1"/>
              </a:solidFill>
              <a:latin typeface="Glacial Indifference" panose="020B0604020202020204" charset="0"/>
              <a:cs typeface="Angsana New" panose="02020603050405020304" pitchFamily="18" charset="-34"/>
            </a:endParaRPr>
          </a:p>
          <a:p>
            <a:endParaRPr lang="en-US" sz="1000" dirty="0">
              <a:solidFill>
                <a:schemeClr val="bg1"/>
              </a:solidFill>
              <a:latin typeface="Glacial Indifference" panose="020B0604020202020204" charset="0"/>
            </a:endParaRPr>
          </a:p>
        </p:txBody>
      </p:sp>
      <p:sp>
        <p:nvSpPr>
          <p:cNvPr id="27"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extLst>
      <p:ext uri="{BB962C8B-B14F-4D97-AF65-F5344CB8AC3E}">
        <p14:creationId xmlns:p14="http://schemas.microsoft.com/office/powerpoint/2010/main" val="345883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sz="1000" dirty="0">
              <a:latin typeface="Glacial Indifference" panose="020B0604020202020204" charset="0"/>
            </a:endParaRPr>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smtClean="0">
                  <a:solidFill>
                    <a:schemeClr val="bg1"/>
                  </a:solidFill>
                  <a:latin typeface="Glassial indefference"/>
                </a:rPr>
                <a:t>TERMISKI</a:t>
              </a:r>
              <a:endParaRPr lang="lv-LV" sz="3700" dirty="0">
                <a:solidFill>
                  <a:schemeClr val="bg1"/>
                </a:solidFill>
                <a:latin typeface="Glassial indefference"/>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a:solidFill>
                <a:srgbClr val="D9D9D9"/>
              </a:solidFill>
              <a:latin typeface="Glacial Indifference"/>
            </a:endParaRPr>
          </a:p>
        </p:txBody>
      </p:sp>
      <p:pic>
        <p:nvPicPr>
          <p:cNvPr id="10" name="Picture 9" descr="C:\Users\Uldis\Pictures\etuyukl.png"/>
          <p:cNvPicPr/>
          <p:nvPr/>
        </p:nvPicPr>
        <p:blipFill>
          <a:blip r:embed="rId2">
            <a:extLst>
              <a:ext uri="{28A0092B-C50C-407E-A947-70E740481C1C}">
                <a14:useLocalDpi xmlns:a14="http://schemas.microsoft.com/office/drawing/2010/main" val="0"/>
              </a:ext>
            </a:extLst>
          </a:blip>
          <a:srcRect/>
          <a:stretch>
            <a:fillRect/>
          </a:stretch>
        </p:blipFill>
        <p:spPr bwMode="auto">
          <a:xfrm>
            <a:off x="9563100" y="0"/>
            <a:ext cx="6438900" cy="29337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429990485"/>
              </p:ext>
            </p:extLst>
          </p:nvPr>
        </p:nvGraphicFramePr>
        <p:xfrm>
          <a:off x="11887201" y="2964180"/>
          <a:ext cx="6248400" cy="2743200"/>
        </p:xfrm>
        <a:graphic>
          <a:graphicData uri="http://schemas.openxmlformats.org/drawingml/2006/table">
            <a:tbl>
              <a:tblPr firstRow="1" firstCol="1" bandRow="1">
                <a:tableStyleId>{F5AB1C69-6EDB-4FF4-983F-18BD219EF322}</a:tableStyleId>
              </a:tblPr>
              <a:tblGrid>
                <a:gridCol w="1154198">
                  <a:extLst>
                    <a:ext uri="{9D8B030D-6E8A-4147-A177-3AD203B41FA5}">
                      <a16:colId xmlns:a16="http://schemas.microsoft.com/office/drawing/2014/main" val="20000"/>
                    </a:ext>
                  </a:extLst>
                </a:gridCol>
                <a:gridCol w="1249137">
                  <a:extLst>
                    <a:ext uri="{9D8B030D-6E8A-4147-A177-3AD203B41FA5}">
                      <a16:colId xmlns:a16="http://schemas.microsoft.com/office/drawing/2014/main" val="20001"/>
                    </a:ext>
                  </a:extLst>
                </a:gridCol>
                <a:gridCol w="1057902">
                  <a:extLst>
                    <a:ext uri="{9D8B030D-6E8A-4147-A177-3AD203B41FA5}">
                      <a16:colId xmlns:a16="http://schemas.microsoft.com/office/drawing/2014/main" val="20002"/>
                    </a:ext>
                  </a:extLst>
                </a:gridCol>
                <a:gridCol w="1574645">
                  <a:extLst>
                    <a:ext uri="{9D8B030D-6E8A-4147-A177-3AD203B41FA5}">
                      <a16:colId xmlns:a16="http://schemas.microsoft.com/office/drawing/2014/main" val="20003"/>
                    </a:ext>
                  </a:extLst>
                </a:gridCol>
                <a:gridCol w="1212518">
                  <a:extLst>
                    <a:ext uri="{9D8B030D-6E8A-4147-A177-3AD203B41FA5}">
                      <a16:colId xmlns:a16="http://schemas.microsoft.com/office/drawing/2014/main" val="20004"/>
                    </a:ext>
                  </a:extLst>
                </a:gridCol>
              </a:tblGrid>
              <a:tr h="0">
                <a:tc>
                  <a:txBody>
                    <a:bodyPr/>
                    <a:lstStyle/>
                    <a:p>
                      <a:pPr algn="ctr">
                        <a:spcAft>
                          <a:spcPts val="0"/>
                        </a:spcAft>
                      </a:pPr>
                      <a:r>
                        <a:rPr lang="lv-LV" sz="1200" dirty="0">
                          <a:latin typeface="Glacial Indifference" panose="020B0604020202020204" charset="0"/>
                        </a:rPr>
                        <a:t>Process</a:t>
                      </a:r>
                    </a:p>
                  </a:txBody>
                  <a:tcPr marL="68580" marR="68580" marT="0" marB="0"/>
                </a:tc>
                <a:tc>
                  <a:txBody>
                    <a:bodyPr/>
                    <a:lstStyle/>
                    <a:p>
                      <a:pPr algn="ctr">
                        <a:spcAft>
                          <a:spcPts val="0"/>
                        </a:spcAft>
                      </a:pPr>
                      <a:r>
                        <a:rPr lang="lv-LV" sz="1200">
                          <a:latin typeface="Glacial Indifference" panose="020B0604020202020204" charset="0"/>
                          <a:sym typeface="Symbol" panose="05050102010706020507" pitchFamily="18" charset="2"/>
                        </a:rPr>
                        <a:t>Modifikācijas temperatūra , C</a:t>
                      </a:r>
                    </a:p>
                  </a:txBody>
                  <a:tcPr marL="68580" marR="68580" marT="0" marB="0"/>
                </a:tc>
                <a:tc>
                  <a:txBody>
                    <a:bodyPr/>
                    <a:lstStyle/>
                    <a:p>
                      <a:pPr algn="ctr">
                        <a:spcAft>
                          <a:spcPts val="0"/>
                        </a:spcAft>
                      </a:pPr>
                      <a:r>
                        <a:rPr lang="lv-LV" sz="1200">
                          <a:latin typeface="Glacial Indifference" panose="020B0604020202020204" charset="0"/>
                        </a:rPr>
                        <a:t>Procesa laiks, h</a:t>
                      </a:r>
                    </a:p>
                  </a:txBody>
                  <a:tcPr marL="68580" marR="68580" marT="0" marB="0"/>
                </a:tc>
                <a:tc>
                  <a:txBody>
                    <a:bodyPr/>
                    <a:lstStyle/>
                    <a:p>
                      <a:pPr algn="ctr">
                        <a:spcAft>
                          <a:spcPts val="0"/>
                        </a:spcAft>
                      </a:pPr>
                      <a:r>
                        <a:rPr lang="lv-LV" sz="1200" dirty="0" smtClean="0">
                          <a:latin typeface="Glacial Indifference" panose="020B0604020202020204" charset="0"/>
                        </a:rPr>
                        <a:t>Vide</a:t>
                      </a:r>
                      <a:endParaRPr lang="lv-LV" sz="1200" dirty="0">
                        <a:latin typeface="Glacial Indifference" panose="020B0604020202020204" charset="0"/>
                      </a:endParaRPr>
                    </a:p>
                  </a:txBody>
                  <a:tcPr marL="68580" marR="68580" marT="0" marB="0"/>
                </a:tc>
                <a:tc>
                  <a:txBody>
                    <a:bodyPr/>
                    <a:lstStyle/>
                    <a:p>
                      <a:pPr algn="ctr">
                        <a:spcAft>
                          <a:spcPts val="0"/>
                        </a:spcAft>
                      </a:pPr>
                      <a:r>
                        <a:rPr lang="lv-LV" sz="1200" dirty="0" smtClean="0">
                          <a:latin typeface="Glacial Indifference" panose="020B0604020202020204" charset="0"/>
                        </a:rPr>
                        <a:t>Norise</a:t>
                      </a:r>
                      <a:endParaRPr lang="lv-LV" sz="1200" dirty="0">
                        <a:latin typeface="Glacial Indifference" panose="020B0604020202020204" charset="0"/>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lv-LV" sz="1200">
                          <a:latin typeface="Glacial Indifference" panose="020B0604020202020204" charset="0"/>
                        </a:rPr>
                        <a:t>FWD </a:t>
                      </a:r>
                    </a:p>
                  </a:txBody>
                  <a:tcPr marL="68580" marR="68580" marT="0" marB="0"/>
                </a:tc>
                <a:tc>
                  <a:txBody>
                    <a:bodyPr/>
                    <a:lstStyle/>
                    <a:p>
                      <a:pPr algn="ctr">
                        <a:spcAft>
                          <a:spcPts val="0"/>
                        </a:spcAft>
                      </a:pPr>
                      <a:r>
                        <a:rPr lang="lv-LV" sz="1200">
                          <a:latin typeface="Glacial Indifference" panose="020B0604020202020204" charset="0"/>
                        </a:rPr>
                        <a:t>120–180</a:t>
                      </a:r>
                    </a:p>
                  </a:txBody>
                  <a:tcPr marL="68580" marR="68580" marT="0" marB="0"/>
                </a:tc>
                <a:tc>
                  <a:txBody>
                    <a:bodyPr/>
                    <a:lstStyle/>
                    <a:p>
                      <a:pPr algn="ctr">
                        <a:spcAft>
                          <a:spcPts val="0"/>
                        </a:spcAft>
                      </a:pPr>
                      <a:r>
                        <a:rPr lang="lv-LV" sz="1200">
                          <a:latin typeface="Glacial Indifference" panose="020B0604020202020204" charset="0"/>
                        </a:rPr>
                        <a:t>12–15</a:t>
                      </a:r>
                    </a:p>
                  </a:txBody>
                  <a:tcPr marL="68580" marR="68580" marT="0" marB="0"/>
                </a:tc>
                <a:tc>
                  <a:txBody>
                    <a:bodyPr/>
                    <a:lstStyle/>
                    <a:p>
                      <a:pPr algn="ctr">
                        <a:spcAft>
                          <a:spcPts val="0"/>
                        </a:spcAft>
                      </a:pPr>
                      <a:r>
                        <a:rPr lang="lv-LV" sz="1200" dirty="0" smtClean="0">
                          <a:latin typeface="Glacial Indifference" panose="020B0604020202020204" charset="0"/>
                        </a:rPr>
                        <a:t>Tvaiks</a:t>
                      </a:r>
                      <a:endParaRPr lang="lv-LV" sz="1200" dirty="0">
                        <a:latin typeface="Glacial Indifference" panose="020B0604020202020204" charset="0"/>
                      </a:endParaRPr>
                    </a:p>
                  </a:txBody>
                  <a:tcPr marL="68580" marR="68580" marT="0" marB="0"/>
                </a:tc>
                <a:tc>
                  <a:txBody>
                    <a:bodyPr/>
                    <a:lstStyle/>
                    <a:p>
                      <a:pPr algn="ctr">
                        <a:spcAft>
                          <a:spcPts val="0"/>
                        </a:spcAft>
                      </a:pPr>
                      <a:r>
                        <a:rPr lang="lv-LV" sz="1200">
                          <a:latin typeface="Glacial Indifference" panose="020B0604020202020204" charset="0"/>
                        </a:rPr>
                        <a:t>Slēgta sistēma</a:t>
                      </a: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lv-LV" sz="1200">
                          <a:latin typeface="Glacial Indifference" panose="020B0604020202020204" charset="0"/>
                        </a:rPr>
                        <a:t>Plato</a:t>
                      </a:r>
                    </a:p>
                  </a:txBody>
                  <a:tcPr marL="68580" marR="68580" marT="0" marB="0"/>
                </a:tc>
                <a:tc>
                  <a:txBody>
                    <a:bodyPr/>
                    <a:lstStyle/>
                    <a:p>
                      <a:pPr algn="ctr">
                        <a:spcAft>
                          <a:spcPts val="0"/>
                        </a:spcAft>
                      </a:pPr>
                      <a:r>
                        <a:rPr lang="lv-LV" sz="1200">
                          <a:latin typeface="Glacial Indifference" panose="020B0604020202020204" charset="0"/>
                        </a:rPr>
                        <a:t>150–190</a:t>
                      </a:r>
                    </a:p>
                  </a:txBody>
                  <a:tcPr marL="68580" marR="68580" marT="0" marB="0"/>
                </a:tc>
                <a:tc>
                  <a:txBody>
                    <a:bodyPr/>
                    <a:lstStyle/>
                    <a:p>
                      <a:pPr algn="ctr">
                        <a:spcAft>
                          <a:spcPts val="0"/>
                        </a:spcAft>
                      </a:pPr>
                      <a:r>
                        <a:rPr lang="lv-LV" sz="1200">
                          <a:latin typeface="Glacial Indifference" panose="020B0604020202020204" charset="0"/>
                        </a:rPr>
                        <a:t>70–120</a:t>
                      </a:r>
                    </a:p>
                  </a:txBody>
                  <a:tcPr marL="68580" marR="68580" marT="0" marB="0"/>
                </a:tc>
                <a:tc>
                  <a:txBody>
                    <a:bodyPr/>
                    <a:lstStyle/>
                    <a:p>
                      <a:pPr algn="ctr">
                        <a:spcAft>
                          <a:spcPts val="0"/>
                        </a:spcAft>
                      </a:pPr>
                      <a:r>
                        <a:rPr lang="lv-LV" sz="1200" dirty="0">
                          <a:latin typeface="Glacial Indifference" panose="020B0604020202020204" charset="0"/>
                        </a:rPr>
                        <a:t>Piesātināts tvaiks un pēc tam uzsildīts gaiss</a:t>
                      </a:r>
                    </a:p>
                  </a:txBody>
                  <a:tcPr marL="68580" marR="68580" marT="0" marB="0"/>
                </a:tc>
                <a:tc>
                  <a:txBody>
                    <a:bodyPr/>
                    <a:lstStyle/>
                    <a:p>
                      <a:pPr algn="ctr">
                        <a:spcAft>
                          <a:spcPts val="0"/>
                        </a:spcAft>
                      </a:pPr>
                      <a:r>
                        <a:rPr lang="lv-LV" sz="1200" dirty="0">
                          <a:latin typeface="Glacial Indifference" panose="020B0604020202020204" charset="0"/>
                        </a:rPr>
                        <a:t>Četru </a:t>
                      </a:r>
                      <a:r>
                        <a:rPr lang="lv-LV" sz="1200" dirty="0" smtClean="0">
                          <a:latin typeface="Glacial Indifference" panose="020B0604020202020204" charset="0"/>
                        </a:rPr>
                        <a:t>etapu </a:t>
                      </a:r>
                      <a:r>
                        <a:rPr lang="lv-LV" sz="1200" dirty="0">
                          <a:latin typeface="Glacial Indifference" panose="020B0604020202020204" charset="0"/>
                        </a:rPr>
                        <a:t>process</a:t>
                      </a: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lv-LV" sz="1200">
                          <a:latin typeface="Glacial Indifference" panose="020B0604020202020204" charset="0"/>
                        </a:rPr>
                        <a:t>ThermoWood </a:t>
                      </a:r>
                    </a:p>
                  </a:txBody>
                  <a:tcPr marL="68580" marR="68580" marT="0" marB="0"/>
                </a:tc>
                <a:tc>
                  <a:txBody>
                    <a:bodyPr/>
                    <a:lstStyle/>
                    <a:p>
                      <a:pPr algn="ctr">
                        <a:spcAft>
                          <a:spcPts val="0"/>
                        </a:spcAft>
                      </a:pPr>
                      <a:r>
                        <a:rPr lang="lv-LV" sz="1200">
                          <a:latin typeface="Glacial Indifference" panose="020B0604020202020204" charset="0"/>
                        </a:rPr>
                        <a:t>185–215</a:t>
                      </a:r>
                    </a:p>
                  </a:txBody>
                  <a:tcPr marL="68580" marR="68580" marT="0" marB="0"/>
                </a:tc>
                <a:tc>
                  <a:txBody>
                    <a:bodyPr/>
                    <a:lstStyle/>
                    <a:p>
                      <a:pPr algn="ctr">
                        <a:spcAft>
                          <a:spcPts val="0"/>
                        </a:spcAft>
                      </a:pPr>
                      <a:r>
                        <a:rPr lang="lv-LV" sz="1200">
                          <a:latin typeface="Glacial Indifference" panose="020B0604020202020204" charset="0"/>
                        </a:rPr>
                        <a:t>30–70</a:t>
                      </a:r>
                    </a:p>
                  </a:txBody>
                  <a:tcPr marL="68580" marR="68580" marT="0" marB="0"/>
                </a:tc>
                <a:tc>
                  <a:txBody>
                    <a:bodyPr/>
                    <a:lstStyle/>
                    <a:p>
                      <a:pPr algn="ctr">
                        <a:spcAft>
                          <a:spcPts val="0"/>
                        </a:spcAft>
                      </a:pPr>
                      <a:r>
                        <a:rPr lang="lv-LV" sz="1200" dirty="0">
                          <a:latin typeface="Glacial Indifference" panose="020B0604020202020204" charset="0"/>
                        </a:rPr>
                        <a:t>Tvaika </a:t>
                      </a:r>
                      <a:r>
                        <a:rPr lang="lv-LV" sz="1200" dirty="0" smtClean="0">
                          <a:latin typeface="Glacial Indifference" panose="020B0604020202020204" charset="0"/>
                        </a:rPr>
                        <a:t>vide</a:t>
                      </a:r>
                      <a:endParaRPr lang="lv-LV" sz="1200" dirty="0">
                        <a:latin typeface="Glacial Indifference" panose="020B0604020202020204" charset="0"/>
                      </a:endParaRPr>
                    </a:p>
                  </a:txBody>
                  <a:tcPr marL="68580" marR="68580" marT="0" marB="0"/>
                </a:tc>
                <a:tc>
                  <a:txBody>
                    <a:bodyPr/>
                    <a:lstStyle/>
                    <a:p>
                      <a:pPr algn="ctr">
                        <a:spcAft>
                          <a:spcPts val="0"/>
                        </a:spcAft>
                      </a:pPr>
                      <a:r>
                        <a:rPr lang="lv-LV" sz="1200" dirty="0" smtClean="0">
                          <a:latin typeface="Glacial Indifference" panose="020B0604020202020204" charset="0"/>
                        </a:rPr>
                        <a:t>Atklāta sistēma</a:t>
                      </a:r>
                      <a:endParaRPr lang="lv-LV" sz="1200" dirty="0">
                        <a:latin typeface="Glacial Indifference" panose="020B0604020202020204" charset="0"/>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lv-LV" sz="1200" dirty="0" err="1">
                          <a:latin typeface="Glacial Indifference" panose="020B0604020202020204" charset="0"/>
                        </a:rPr>
                        <a:t>Le</a:t>
                      </a:r>
                      <a:r>
                        <a:rPr lang="lv-LV" sz="1200" dirty="0">
                          <a:latin typeface="Glacial Indifference" panose="020B0604020202020204" charset="0"/>
                        </a:rPr>
                        <a:t> </a:t>
                      </a:r>
                      <a:r>
                        <a:rPr lang="lv-LV" sz="1200" dirty="0" err="1">
                          <a:latin typeface="Glacial Indifference" panose="020B0604020202020204" charset="0"/>
                        </a:rPr>
                        <a:t>Bois</a:t>
                      </a:r>
                      <a:r>
                        <a:rPr lang="lv-LV" sz="1200" dirty="0">
                          <a:latin typeface="Glacial Indifference" panose="020B0604020202020204" charset="0"/>
                        </a:rPr>
                        <a:t> </a:t>
                      </a:r>
                      <a:r>
                        <a:rPr lang="lv-LV" sz="1200" dirty="0" err="1">
                          <a:latin typeface="Glacial Indifference" panose="020B0604020202020204" charset="0"/>
                        </a:rPr>
                        <a:t>Perdure</a:t>
                      </a:r>
                      <a:r>
                        <a:rPr lang="lv-LV" sz="1200" dirty="0">
                          <a:latin typeface="Glacial Indifference" panose="020B0604020202020204" charset="0"/>
                        </a:rPr>
                        <a:t> </a:t>
                      </a:r>
                    </a:p>
                  </a:txBody>
                  <a:tcPr marL="68580" marR="68580" marT="0" marB="0"/>
                </a:tc>
                <a:tc>
                  <a:txBody>
                    <a:bodyPr/>
                    <a:lstStyle/>
                    <a:p>
                      <a:pPr algn="ctr">
                        <a:spcAft>
                          <a:spcPts val="0"/>
                        </a:spcAft>
                      </a:pPr>
                      <a:r>
                        <a:rPr lang="lv-LV" sz="1200">
                          <a:latin typeface="Glacial Indifference" panose="020B0604020202020204" charset="0"/>
                        </a:rPr>
                        <a:t>200–230</a:t>
                      </a:r>
                    </a:p>
                  </a:txBody>
                  <a:tcPr marL="68580" marR="68580" marT="0" marB="0"/>
                </a:tc>
                <a:tc>
                  <a:txBody>
                    <a:bodyPr/>
                    <a:lstStyle/>
                    <a:p>
                      <a:pPr algn="ctr">
                        <a:spcAft>
                          <a:spcPts val="0"/>
                        </a:spcAft>
                      </a:pPr>
                      <a:r>
                        <a:rPr lang="lv-LV" sz="1200">
                          <a:latin typeface="Glacial Indifference" panose="020B0604020202020204" charset="0"/>
                        </a:rPr>
                        <a:t>12–36</a:t>
                      </a:r>
                    </a:p>
                  </a:txBody>
                  <a:tcPr marL="68580" marR="68580" marT="0" marB="0"/>
                </a:tc>
                <a:tc>
                  <a:txBody>
                    <a:bodyPr/>
                    <a:lstStyle/>
                    <a:p>
                      <a:pPr algn="ctr">
                        <a:spcAft>
                          <a:spcPts val="0"/>
                        </a:spcAft>
                      </a:pPr>
                      <a:r>
                        <a:rPr lang="lv-LV" sz="1200" dirty="0" smtClean="0">
                          <a:latin typeface="Glacial Indifference" panose="020B0604020202020204" charset="0"/>
                        </a:rPr>
                        <a:t>Tvaiks</a:t>
                      </a:r>
                      <a:endParaRPr lang="lv-LV" sz="1200" dirty="0">
                        <a:latin typeface="Glacial Indifference" panose="020B0604020202020204" charset="0"/>
                      </a:endParaRPr>
                    </a:p>
                  </a:txBody>
                  <a:tcPr marL="68580" marR="68580" marT="0" marB="0"/>
                </a:tc>
                <a:tc>
                  <a:txBody>
                    <a:bodyPr/>
                    <a:lstStyle/>
                    <a:p>
                      <a:pPr algn="ctr">
                        <a:spcAft>
                          <a:spcPts val="0"/>
                        </a:spcAft>
                      </a:pPr>
                      <a:r>
                        <a:rPr lang="lv-LV" sz="1200" dirty="0" smtClean="0">
                          <a:latin typeface="Glacial Indifference" panose="020B0604020202020204" charset="0"/>
                        </a:rPr>
                        <a:t>Atklāta sistēma</a:t>
                      </a:r>
                      <a:endParaRPr lang="lv-LV" sz="1200" dirty="0">
                        <a:latin typeface="Glacial Indifference" panose="020B0604020202020204" charset="0"/>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lv-LV" sz="1200">
                          <a:latin typeface="Glacial Indifference" panose="020B0604020202020204" charset="0"/>
                        </a:rPr>
                        <a:t>Retifikācija </a:t>
                      </a:r>
                    </a:p>
                  </a:txBody>
                  <a:tcPr marL="68580" marR="68580" marT="0" marB="0"/>
                </a:tc>
                <a:tc>
                  <a:txBody>
                    <a:bodyPr/>
                    <a:lstStyle/>
                    <a:p>
                      <a:pPr algn="ctr">
                        <a:spcAft>
                          <a:spcPts val="0"/>
                        </a:spcAft>
                      </a:pPr>
                      <a:r>
                        <a:rPr lang="lv-LV" sz="1200">
                          <a:latin typeface="Glacial Indifference" panose="020B0604020202020204" charset="0"/>
                        </a:rPr>
                        <a:t>160–240</a:t>
                      </a:r>
                    </a:p>
                  </a:txBody>
                  <a:tcPr marL="68580" marR="68580" marT="0" marB="0"/>
                </a:tc>
                <a:tc>
                  <a:txBody>
                    <a:bodyPr/>
                    <a:lstStyle/>
                    <a:p>
                      <a:pPr algn="ctr">
                        <a:spcAft>
                          <a:spcPts val="0"/>
                        </a:spcAft>
                      </a:pPr>
                      <a:r>
                        <a:rPr lang="lv-LV" sz="1200">
                          <a:latin typeface="Glacial Indifference" panose="020B0604020202020204" charset="0"/>
                        </a:rPr>
                        <a:t>8–24</a:t>
                      </a:r>
                    </a:p>
                  </a:txBody>
                  <a:tcPr marL="68580" marR="68580" marT="0" marB="0"/>
                </a:tc>
                <a:tc>
                  <a:txBody>
                    <a:bodyPr/>
                    <a:lstStyle/>
                    <a:p>
                      <a:pPr algn="ctr">
                        <a:spcAft>
                          <a:spcPts val="0"/>
                        </a:spcAft>
                      </a:pPr>
                      <a:r>
                        <a:rPr lang="lv-LV" sz="1200">
                          <a:latin typeface="Glacial Indifference" panose="020B0604020202020204" charset="0"/>
                        </a:rPr>
                        <a:t>N vai citas inertas gāzes plūsma, 0</a:t>
                      </a:r>
                      <a:r>
                        <a:rPr lang="lv-LV" sz="1200" baseline="-25000">
                          <a:latin typeface="Glacial Indifference" panose="020B0604020202020204" charset="0"/>
                        </a:rPr>
                        <a:t>2</a:t>
                      </a:r>
                      <a:r>
                        <a:rPr lang="lv-LV" sz="1200">
                          <a:latin typeface="Glacial Indifference" panose="020B0604020202020204" charset="0"/>
                        </a:rPr>
                        <a:t> saturs ≤ 2 %</a:t>
                      </a:r>
                    </a:p>
                  </a:txBody>
                  <a:tcPr marL="68580" marR="68580" marT="0" marB="0"/>
                </a:tc>
                <a:tc>
                  <a:txBody>
                    <a:bodyPr/>
                    <a:lstStyle/>
                    <a:p>
                      <a:pPr algn="ctr">
                        <a:spcAft>
                          <a:spcPts val="0"/>
                        </a:spcAft>
                      </a:pPr>
                      <a:r>
                        <a:rPr lang="lv-LV" sz="1200" dirty="0" smtClean="0">
                          <a:latin typeface="Glacial Indifference" panose="020B0604020202020204" charset="0"/>
                        </a:rPr>
                        <a:t>Atklāta sistēma</a:t>
                      </a:r>
                      <a:endParaRPr lang="lv-LV" sz="1200" dirty="0">
                        <a:latin typeface="Glacial Indifference" panose="020B0604020202020204" charset="0"/>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lv-LV" sz="1200">
                          <a:latin typeface="Glacial Indifference" panose="020B0604020202020204" charset="0"/>
                        </a:rPr>
                        <a:t>OHT </a:t>
                      </a:r>
                    </a:p>
                  </a:txBody>
                  <a:tcPr marL="68580" marR="68580" marT="0" marB="0"/>
                </a:tc>
                <a:tc>
                  <a:txBody>
                    <a:bodyPr/>
                    <a:lstStyle/>
                    <a:p>
                      <a:pPr algn="ctr">
                        <a:spcAft>
                          <a:spcPts val="0"/>
                        </a:spcAft>
                      </a:pPr>
                      <a:r>
                        <a:rPr lang="lv-LV" sz="1200">
                          <a:latin typeface="Glacial Indifference" panose="020B0604020202020204" charset="0"/>
                        </a:rPr>
                        <a:t>180–220</a:t>
                      </a:r>
                    </a:p>
                  </a:txBody>
                  <a:tcPr marL="68580" marR="68580" marT="0" marB="0"/>
                </a:tc>
                <a:tc>
                  <a:txBody>
                    <a:bodyPr/>
                    <a:lstStyle/>
                    <a:p>
                      <a:pPr algn="ctr">
                        <a:spcAft>
                          <a:spcPts val="0"/>
                        </a:spcAft>
                      </a:pPr>
                      <a:r>
                        <a:rPr lang="lv-LV" sz="1200">
                          <a:latin typeface="Glacial Indifference" panose="020B0604020202020204" charset="0"/>
                        </a:rPr>
                        <a:t>24–36</a:t>
                      </a:r>
                    </a:p>
                  </a:txBody>
                  <a:tcPr marL="68580" marR="68580" marT="0" marB="0"/>
                </a:tc>
                <a:tc>
                  <a:txBody>
                    <a:bodyPr/>
                    <a:lstStyle/>
                    <a:p>
                      <a:pPr algn="ctr">
                        <a:spcAft>
                          <a:spcPts val="0"/>
                        </a:spcAft>
                      </a:pPr>
                      <a:r>
                        <a:rPr lang="lv-LV" sz="1200">
                          <a:latin typeface="Glacial Indifference" panose="020B0604020202020204" charset="0"/>
                        </a:rPr>
                        <a:t>Augu eļļa</a:t>
                      </a:r>
                    </a:p>
                  </a:txBody>
                  <a:tcPr marL="68580" marR="68580" marT="0" marB="0"/>
                </a:tc>
                <a:tc>
                  <a:txBody>
                    <a:bodyPr/>
                    <a:lstStyle/>
                    <a:p>
                      <a:pPr algn="ctr">
                        <a:spcAft>
                          <a:spcPts val="0"/>
                        </a:spcAft>
                      </a:pPr>
                      <a:r>
                        <a:rPr lang="lv-LV" sz="1200">
                          <a:latin typeface="Glacial Indifference" panose="020B0604020202020204" charset="0"/>
                        </a:rPr>
                        <a:t>Slēgta sistēma</a:t>
                      </a: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lv-LV" sz="1200">
                          <a:latin typeface="Glacial Indifference" panose="020B0604020202020204" charset="0"/>
                        </a:rPr>
                        <a:t>TERMOVUOTO </a:t>
                      </a:r>
                    </a:p>
                  </a:txBody>
                  <a:tcPr marL="68580" marR="68580" marT="0" marB="0"/>
                </a:tc>
                <a:tc>
                  <a:txBody>
                    <a:bodyPr/>
                    <a:lstStyle/>
                    <a:p>
                      <a:pPr algn="ctr">
                        <a:spcAft>
                          <a:spcPts val="0"/>
                        </a:spcAft>
                      </a:pPr>
                      <a:r>
                        <a:rPr lang="lv-LV" sz="1200">
                          <a:latin typeface="Glacial Indifference" panose="020B0604020202020204" charset="0"/>
                        </a:rPr>
                        <a:t>160–220</a:t>
                      </a:r>
                    </a:p>
                  </a:txBody>
                  <a:tcPr marL="68580" marR="68580" marT="0" marB="0"/>
                </a:tc>
                <a:tc>
                  <a:txBody>
                    <a:bodyPr/>
                    <a:lstStyle/>
                    <a:p>
                      <a:pPr algn="ctr">
                        <a:spcAft>
                          <a:spcPts val="0"/>
                        </a:spcAft>
                      </a:pPr>
                      <a:r>
                        <a:rPr lang="lv-LV" sz="1200">
                          <a:latin typeface="Glacial Indifference" panose="020B0604020202020204" charset="0"/>
                        </a:rPr>
                        <a:t>≤ 25</a:t>
                      </a:r>
                    </a:p>
                  </a:txBody>
                  <a:tcPr marL="68580" marR="68580" marT="0" marB="0"/>
                </a:tc>
                <a:tc>
                  <a:txBody>
                    <a:bodyPr/>
                    <a:lstStyle/>
                    <a:p>
                      <a:pPr algn="ctr">
                        <a:spcAft>
                          <a:spcPts val="0"/>
                        </a:spcAft>
                      </a:pPr>
                      <a:r>
                        <a:rPr lang="lv-LV" sz="1200">
                          <a:latin typeface="Glacial Indifference" panose="020B0604020202020204" charset="0"/>
                        </a:rPr>
                        <a:t>Vakuums</a:t>
                      </a:r>
                    </a:p>
                  </a:txBody>
                  <a:tcPr marL="68580" marR="68580" marT="0" marB="0"/>
                </a:tc>
                <a:tc>
                  <a:txBody>
                    <a:bodyPr/>
                    <a:lstStyle/>
                    <a:p>
                      <a:pPr algn="ctr">
                        <a:spcAft>
                          <a:spcPts val="0"/>
                        </a:spcAft>
                      </a:pPr>
                      <a:r>
                        <a:rPr lang="lv-LV" sz="1200" dirty="0" smtClean="0">
                          <a:latin typeface="Glacial Indifference" panose="020B0604020202020204" charset="0"/>
                        </a:rPr>
                        <a:t>Atklāta sistēma</a:t>
                      </a:r>
                      <a:endParaRPr lang="lv-LV" sz="1200" dirty="0">
                        <a:latin typeface="Glacial Indifference" panose="020B0604020202020204" charset="0"/>
                      </a:endParaRPr>
                    </a:p>
                  </a:txBody>
                  <a:tcPr marL="68580" marR="68580" marT="0" marB="0"/>
                </a:tc>
                <a:extLst>
                  <a:ext uri="{0D108BD9-81ED-4DB2-BD59-A6C34878D82A}">
                    <a16:rowId xmlns:a16="http://schemas.microsoft.com/office/drawing/2014/main" val="10007"/>
                  </a:ext>
                </a:extLst>
              </a:tr>
            </a:tbl>
          </a:graphicData>
        </a:graphic>
      </p:graphicFrame>
      <p:pic>
        <p:nvPicPr>
          <p:cNvPr id="12" name="Picture 11" descr="C:\Users\Uldis\Pictures\īo;.png"/>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829300"/>
            <a:ext cx="5654675" cy="2727008"/>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123" y="1944639"/>
            <a:ext cx="2557431" cy="1643149"/>
          </a:xfrm>
          <a:prstGeom prst="rect">
            <a:avLst/>
          </a:prstGeom>
          <a:ln>
            <a:noFill/>
          </a:ln>
          <a:effectLst>
            <a:softEdge rad="112500"/>
          </a:effectLst>
        </p:spPr>
      </p:pic>
      <p:sp>
        <p:nvSpPr>
          <p:cNvPr id="5" name="Rectangle 4"/>
          <p:cNvSpPr/>
          <p:nvPr/>
        </p:nvSpPr>
        <p:spPr>
          <a:xfrm>
            <a:off x="1107440" y="9364436"/>
            <a:ext cx="4269117" cy="553998"/>
          </a:xfrm>
          <a:prstGeom prst="rect">
            <a:avLst/>
          </a:prstGeom>
        </p:spPr>
        <p:txBody>
          <a:bodyPr wrap="none">
            <a:spAutoFit/>
          </a:bodyPr>
          <a:lstStyle/>
          <a:p>
            <a:r>
              <a:rPr lang="lv-LV" sz="1000">
                <a:solidFill>
                  <a:schemeClr val="bg1"/>
                </a:solidFill>
                <a:latin typeface="Glacial Indifference" panose="020B0604020202020204" charset="0"/>
              </a:rPr>
              <a:t>https://greenglobe.com/innovations/lunawood-thermowood/</a:t>
            </a:r>
          </a:p>
          <a:p>
            <a:r>
              <a:rPr lang="lv-LV" sz="1000">
                <a:solidFill>
                  <a:schemeClr val="bg1"/>
                </a:solidFill>
                <a:latin typeface="Glacial Indifference" panose="020B0604020202020204" charset="0"/>
              </a:rPr>
              <a:t>https://wc-studio.com/journal/shou-sugi-ban</a:t>
            </a:r>
          </a:p>
          <a:p>
            <a:r>
              <a:rPr lang="lv-LV" sz="1000">
                <a:solidFill>
                  <a:schemeClr val="bg1"/>
                </a:solidFill>
                <a:latin typeface="Glacial Indifference" panose="020B0604020202020204" charset="0"/>
              </a:rPr>
              <a:t>https://pioneermillworks.com/product/shou-sugi-ban-larch-shallow-char</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0877" y="266700"/>
            <a:ext cx="1489323" cy="1489323"/>
          </a:xfrm>
          <a:prstGeom prst="rect">
            <a:avLst/>
          </a:prstGeom>
        </p:spPr>
      </p:pic>
      <p:sp>
        <p:nvSpPr>
          <p:cNvPr id="15" name="Rectangle 14"/>
          <p:cNvSpPr/>
          <p:nvPr/>
        </p:nvSpPr>
        <p:spPr>
          <a:xfrm>
            <a:off x="14444831" y="5716369"/>
            <a:ext cx="4407242" cy="646331"/>
          </a:xfrm>
          <a:prstGeom prst="rect">
            <a:avLst/>
          </a:prstGeom>
        </p:spPr>
        <p:txBody>
          <a:bodyPr wrap="square">
            <a:spAutoFit/>
          </a:bodyPr>
          <a:lstStyle/>
          <a:p>
            <a:pPr algn="ctr"/>
            <a:r>
              <a:rPr lang="lv-LV" b="1">
                <a:solidFill>
                  <a:srgbClr val="456A2C"/>
                </a:solidFill>
                <a:latin typeface="Glacial Indifference" panose="020B0604020202020204" charset="0"/>
              </a:rPr>
              <a:t>Shou-sugi-ban metode</a:t>
            </a:r>
          </a:p>
          <a:p>
            <a:pPr algn="ctr"/>
            <a:r>
              <a:rPr lang="lv-LV" b="1">
                <a:solidFill>
                  <a:srgbClr val="456A2C"/>
                </a:solidFill>
                <a:latin typeface="Glacial Indifference" panose="020B0604020202020204" charset="0"/>
              </a:rPr>
              <a:t>(uzklikšķiniet uz attēla)</a:t>
            </a:r>
          </a:p>
        </p:txBody>
      </p:sp>
      <p:sp>
        <p:nvSpPr>
          <p:cNvPr id="16" name="Rectangle 15"/>
          <p:cNvSpPr/>
          <p:nvPr/>
        </p:nvSpPr>
        <p:spPr>
          <a:xfrm>
            <a:off x="6704229" y="4958834"/>
            <a:ext cx="184731" cy="369332"/>
          </a:xfrm>
          <a:prstGeom prst="rect">
            <a:avLst/>
          </a:prstGeom>
        </p:spPr>
        <p:txBody>
          <a:bodyPr wrap="none">
            <a:spAutoFit/>
          </a:bodyPr>
          <a:lstStyle/>
          <a:p>
            <a:endParaRPr lang="en-US" dirty="0"/>
          </a:p>
        </p:txBody>
      </p:sp>
      <p:sp>
        <p:nvSpPr>
          <p:cNvPr id="17" name="Rectangle 16"/>
          <p:cNvSpPr/>
          <p:nvPr/>
        </p:nvSpPr>
        <p:spPr>
          <a:xfrm>
            <a:off x="6483436" y="5390770"/>
            <a:ext cx="184731" cy="369332"/>
          </a:xfrm>
          <a:prstGeom prst="rect">
            <a:avLst/>
          </a:prstGeom>
        </p:spPr>
        <p:txBody>
          <a:bodyPr wrap="none">
            <a:spAutoFit/>
          </a:bodyPr>
          <a:lstStyle/>
          <a:p>
            <a:endParaRPr lang="en-US" dirty="0"/>
          </a:p>
        </p:txBody>
      </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36452" y="6298500"/>
            <a:ext cx="3024000" cy="1512000"/>
          </a:xfrm>
          <a:prstGeom prst="rect">
            <a:avLst/>
          </a:prstGeom>
          <a:ln>
            <a:noFill/>
          </a:ln>
          <a:effectLst>
            <a:softEdge rad="112500"/>
          </a:effectLst>
        </p:spPr>
      </p:pic>
      <p:pic>
        <p:nvPicPr>
          <p:cNvPr id="22" name="Picture 21">
            <a:hlinkClick r:id="rId8"/>
          </p:cNvPr>
          <p:cNvPicPr>
            <a:picLocks noChangeAspect="1"/>
          </p:cNvPicPr>
          <p:nvPr/>
        </p:nvPicPr>
        <p:blipFill rotWithShape="1">
          <a:blip r:embed="rId9"/>
          <a:srcRect l="14166" t="12963" r="1250" b="11481"/>
          <a:stretch/>
        </p:blipFill>
        <p:spPr>
          <a:xfrm>
            <a:off x="15111600" y="7734300"/>
            <a:ext cx="3024000" cy="1519446"/>
          </a:xfrm>
          <a:prstGeom prst="rect">
            <a:avLst/>
          </a:prstGeom>
          <a:ln>
            <a:noFill/>
          </a:ln>
          <a:effectLst>
            <a:softEdge rad="112500"/>
          </a:effectLst>
        </p:spPr>
      </p:pic>
      <p:sp>
        <p:nvSpPr>
          <p:cNvPr id="20"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extLst>
      <p:ext uri="{BB962C8B-B14F-4D97-AF65-F5344CB8AC3E}">
        <p14:creationId xmlns:p14="http://schemas.microsoft.com/office/powerpoint/2010/main" val="37775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2"/>
            <a:ext cx="6912414" cy="3912977"/>
            <a:chOff x="0" y="-95249"/>
            <a:chExt cx="9216551" cy="3819058"/>
          </a:xfrm>
        </p:grpSpPr>
        <p:sp>
          <p:nvSpPr>
            <p:cNvPr id="8" name="TextBox 8"/>
            <p:cNvSpPr txBox="1"/>
            <p:nvPr/>
          </p:nvSpPr>
          <p:spPr>
            <a:xfrm>
              <a:off x="0" y="-95249"/>
              <a:ext cx="9216551" cy="3154089"/>
            </a:xfrm>
            <a:prstGeom prst="rect">
              <a:avLst/>
            </a:prstGeom>
          </p:spPr>
          <p:txBody>
            <a:bodyPr lIns="0" tIns="0" rIns="0" bIns="0" rtlCol="0" anchor="t">
              <a:spAutoFit/>
            </a:bodyPr>
            <a:lstStyle/>
            <a:p>
              <a:pPr algn="l">
                <a:lnSpc>
                  <a:spcPts val="8370"/>
                </a:lnSpc>
              </a:pPr>
              <a:r>
                <a:rPr lang="lv-LV" sz="6200" dirty="0">
                  <a:solidFill>
                    <a:schemeClr val="bg1"/>
                  </a:solidFill>
                  <a:latin typeface="Glassial indefference"/>
                </a:rPr>
                <a:t>KOKSNES ĪPAŠĪBU UZLABOŠANA</a:t>
              </a:r>
            </a:p>
          </p:txBody>
        </p:sp>
        <p:sp>
          <p:nvSpPr>
            <p:cNvPr id="9" name="TextBox 9"/>
            <p:cNvSpPr txBox="1"/>
            <p:nvPr/>
          </p:nvSpPr>
          <p:spPr>
            <a:xfrm>
              <a:off x="0" y="3167839"/>
              <a:ext cx="9215776" cy="555970"/>
            </a:xfrm>
            <a:prstGeom prst="rect">
              <a:avLst/>
            </a:prstGeom>
          </p:spPr>
          <p:txBody>
            <a:bodyPr lIns="0" tIns="0" rIns="0" bIns="0" rtlCol="0" anchor="t">
              <a:spAutoFit/>
            </a:bodyPr>
            <a:lstStyle/>
            <a:p>
              <a:pPr algn="l">
                <a:lnSpc>
                  <a:spcPts val="4810"/>
                </a:lnSpc>
              </a:pPr>
              <a:r>
                <a:rPr lang="lv-LV" sz="3700" dirty="0" smtClean="0">
                  <a:solidFill>
                    <a:schemeClr val="bg1"/>
                  </a:solidFill>
                  <a:latin typeface="Glassial indefference"/>
                </a:rPr>
                <a:t>FUNKCIONĀLI</a:t>
              </a:r>
              <a:endParaRPr lang="lv-LV" sz="3700" dirty="0">
                <a:solidFill>
                  <a:schemeClr val="bg1"/>
                </a:solidFill>
                <a:latin typeface="Glassial indefference"/>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a:solidFill>
                <a:srgbClr val="D9D9D9"/>
              </a:solidFill>
              <a:latin typeface="Glacial Indifference"/>
            </a:endParaRPr>
          </a:p>
        </p:txBody>
      </p:sp>
      <p:sp>
        <p:nvSpPr>
          <p:cNvPr id="2" name="Rectangle 1"/>
          <p:cNvSpPr/>
          <p:nvPr/>
        </p:nvSpPr>
        <p:spPr>
          <a:xfrm>
            <a:off x="9414123" y="5143994"/>
            <a:ext cx="7349877" cy="2031325"/>
          </a:xfrm>
          <a:prstGeom prst="rect">
            <a:avLst/>
          </a:prstGeom>
        </p:spPr>
        <p:txBody>
          <a:bodyPr wrap="square">
            <a:spAutoFit/>
          </a:bodyPr>
          <a:lstStyle/>
          <a:p>
            <a:r>
              <a:rPr lang="lv-LV" dirty="0"/>
              <a:t>Konstruktīvie aizsardzības pasākumi, kas jāparedz jau ēkas projektēšanas laikā, ir šādi:</a:t>
            </a:r>
          </a:p>
          <a:p>
            <a:pPr marL="285750" lvl="0" indent="-285750">
              <a:buFont typeface="Arial" panose="020B0604020202020204" pitchFamily="34" charset="0"/>
              <a:buChar char="•"/>
            </a:pPr>
            <a:r>
              <a:rPr lang="lv-LV" dirty="0"/>
              <a:t>platas jumta pārkares, lai aizsargātu ārsienas no tieša </a:t>
            </a:r>
            <a:r>
              <a:rPr lang="lv-LV" dirty="0" smtClean="0"/>
              <a:t>lietus;</a:t>
            </a:r>
          </a:p>
          <a:p>
            <a:pPr marL="285750" lvl="0" indent="-285750">
              <a:buFont typeface="Arial" panose="020B0604020202020204" pitchFamily="34" charset="0"/>
              <a:buChar char="•"/>
            </a:pPr>
            <a:r>
              <a:rPr lang="lv-LV" dirty="0" smtClean="0"/>
              <a:t>āra </a:t>
            </a:r>
            <a:r>
              <a:rPr lang="lv-LV" dirty="0"/>
              <a:t>apšuvuma konstrukcija tāda, lai atvieglotu ūdens novadīšanu un, nodrošinātu atbilstošu </a:t>
            </a:r>
            <a:r>
              <a:rPr lang="lv-LV" dirty="0" smtClean="0"/>
              <a:t>ventilāciju;</a:t>
            </a:r>
          </a:p>
          <a:p>
            <a:pPr marL="285750" lvl="0" indent="-285750">
              <a:buFont typeface="Arial" panose="020B0604020202020204" pitchFamily="34" charset="0"/>
              <a:buChar char="•"/>
            </a:pPr>
            <a:r>
              <a:rPr lang="lv-LV" dirty="0" smtClean="0"/>
              <a:t>augsti </a:t>
            </a:r>
            <a:r>
              <a:rPr lang="lv-LV" dirty="0"/>
              <a:t>pamati (vismaz 50 cm virs grunts līmeņa), lai novērstu koksnes saslapināšanos, ūdens pilieniem atsitoties pret zemi lietus laikā.</a:t>
            </a:r>
          </a:p>
        </p:txBody>
      </p:sp>
      <p:sp>
        <p:nvSpPr>
          <p:cNvPr id="4" name="Rectangle 3"/>
          <p:cNvSpPr/>
          <p:nvPr/>
        </p:nvSpPr>
        <p:spPr>
          <a:xfrm>
            <a:off x="9488516" y="115679"/>
            <a:ext cx="3273653" cy="369332"/>
          </a:xfrm>
          <a:prstGeom prst="rect">
            <a:avLst/>
          </a:prstGeom>
        </p:spPr>
        <p:txBody>
          <a:bodyPr wrap="none">
            <a:spAutoFit/>
          </a:bodyPr>
          <a:lstStyle/>
          <a:p>
            <a:pPr marL="0" lvl="2">
              <a:spcAft>
                <a:spcPts val="0"/>
              </a:spcAft>
            </a:pPr>
            <a:r>
              <a:rPr lang="lv-LV" b="1">
                <a:solidFill>
                  <a:srgbClr val="538135"/>
                </a:solidFill>
                <a:latin typeface="Glacial Indifference" panose="020B0604020202020204" charset="0"/>
                <a:ea typeface="MS Gothic" panose="020B0609070205080204" pitchFamily="49" charset="-128"/>
                <a:cs typeface="Angsana New" panose="02020603050405020304" pitchFamily="18" charset="-34"/>
              </a:rPr>
              <a:t>Aizsardzība ar virsmas pārklājumu</a:t>
            </a:r>
          </a:p>
        </p:txBody>
      </p:sp>
      <p:sp>
        <p:nvSpPr>
          <p:cNvPr id="5" name="Rectangle 4"/>
          <p:cNvSpPr/>
          <p:nvPr/>
        </p:nvSpPr>
        <p:spPr>
          <a:xfrm>
            <a:off x="9488516" y="4861178"/>
            <a:ext cx="3408625" cy="369332"/>
          </a:xfrm>
          <a:prstGeom prst="rect">
            <a:avLst/>
          </a:prstGeom>
        </p:spPr>
        <p:txBody>
          <a:bodyPr wrap="none">
            <a:spAutoFit/>
          </a:bodyPr>
          <a:lstStyle/>
          <a:p>
            <a:pPr marL="0" lvl="2">
              <a:spcAft>
                <a:spcPts val="0"/>
              </a:spcAft>
            </a:pPr>
            <a:r>
              <a:rPr lang="lv-LV" b="1">
                <a:solidFill>
                  <a:srgbClr val="538135"/>
                </a:solidFill>
                <a:latin typeface="Glacial Indifference" panose="020B0604020202020204" charset="0"/>
                <a:ea typeface="MS Gothic" panose="020B0609070205080204" pitchFamily="49" charset="-128"/>
                <a:cs typeface="Angsana New" panose="02020603050405020304" pitchFamily="18" charset="-34"/>
              </a:rPr>
              <a:t>Aizsardzība ar konstrukcijas pārklājumu</a:t>
            </a:r>
          </a:p>
        </p:txBody>
      </p:sp>
      <p:sp>
        <p:nvSpPr>
          <p:cNvPr id="10" name="Rectangle 9"/>
          <p:cNvSpPr/>
          <p:nvPr/>
        </p:nvSpPr>
        <p:spPr>
          <a:xfrm>
            <a:off x="9513916" y="384637"/>
            <a:ext cx="7338984" cy="3139321"/>
          </a:xfrm>
          <a:prstGeom prst="rect">
            <a:avLst/>
          </a:prstGeom>
        </p:spPr>
        <p:txBody>
          <a:bodyPr wrap="square">
            <a:spAutoFit/>
          </a:bodyPr>
          <a:lstStyle/>
          <a:p>
            <a:pPr algn="just">
              <a:spcAft>
                <a:spcPts val="0"/>
              </a:spcAft>
            </a:pPr>
            <a:r>
              <a:rPr lang="lv-LV" b="1" i="1" u="sng" dirty="0" err="1" smtClean="0">
                <a:latin typeface="Glacial Indifference" panose="020B0604020202020204" charset="0"/>
                <a:ea typeface="Calibri" panose="020F0502020204030204" pitchFamily="34" charset="0"/>
                <a:cs typeface="Arial" panose="020B0604020202020204" pitchFamily="34" charset="0"/>
              </a:rPr>
              <a:t>Lazuras</a:t>
            </a:r>
            <a:r>
              <a:rPr lang="lv-LV" b="1" dirty="0" smtClean="0">
                <a:latin typeface="Glacial Indifference" panose="020B0604020202020204" charset="0"/>
                <a:ea typeface="Calibri" panose="020F0502020204030204" pitchFamily="34" charset="0"/>
                <a:cs typeface="Arial" panose="020B0604020202020204" pitchFamily="34" charset="0"/>
              </a:rPr>
              <a:t> </a:t>
            </a:r>
            <a:r>
              <a:rPr lang="lv-LV" dirty="0"/>
              <a:t>ir caurspīdīgs apdares materiāls ar atklātu struktūru. Ja tie satur gaismizturīgus pigmentus - smalkas, cietas daļiņas, kas smalki izkliedētas apdares materiālā un šķīdinātājā, tad vienlaicīgi koksnes virsma ir aizsargāta gan pret mitrumu, gan ultravioleto starojumu un tajā pašā laikā ļauj no koksnes iztvaikot liekajam mitrumam. </a:t>
            </a:r>
            <a:r>
              <a:rPr lang="lv-LV" dirty="0" err="1"/>
              <a:t>Lazūru</a:t>
            </a:r>
            <a:r>
              <a:rPr lang="lv-LV" dirty="0"/>
              <a:t> pamatā ir organiskie šķīdinātāji vai ūdens</a:t>
            </a:r>
            <a:r>
              <a:rPr lang="lv-LV" dirty="0" smtClean="0"/>
              <a:t>.</a:t>
            </a:r>
          </a:p>
          <a:p>
            <a:pPr algn="just">
              <a:spcAft>
                <a:spcPts val="0"/>
              </a:spcAft>
            </a:pPr>
            <a:r>
              <a:rPr lang="lv-LV" b="1" i="1" u="sng" dirty="0" smtClean="0">
                <a:latin typeface="Glacial Indifference" panose="020B0604020202020204" charset="0"/>
                <a:ea typeface="Calibri" panose="020F0502020204030204" pitchFamily="34" charset="0"/>
                <a:cs typeface="Arial" panose="020B0604020202020204" pitchFamily="34" charset="0"/>
              </a:rPr>
              <a:t>Lakas</a:t>
            </a:r>
            <a:r>
              <a:rPr lang="lv-LV" dirty="0" smtClean="0">
                <a:latin typeface="Glacial Indifference" panose="020B0604020202020204" charset="0"/>
                <a:ea typeface="Calibri" panose="020F0502020204030204" pitchFamily="34" charset="0"/>
                <a:cs typeface="Arial" panose="020B0604020202020204" pitchFamily="34" charset="0"/>
              </a:rPr>
              <a:t> </a:t>
            </a:r>
            <a:r>
              <a:rPr lang="lv-LV" dirty="0"/>
              <a:t>ir plēvi veidojošu organisko vielu šķīdumi koksnes materiālu virsmas īpašību uzlabošanai (izskata uzlabošana, aizsardzība pret mitrumu un atmosfēras apstākļu iedarbību). </a:t>
            </a:r>
            <a:endParaRPr lang="lv-LV" dirty="0" smtClean="0"/>
          </a:p>
          <a:p>
            <a:pPr algn="just">
              <a:spcAft>
                <a:spcPts val="0"/>
              </a:spcAft>
            </a:pPr>
            <a:r>
              <a:rPr lang="lv-LV" b="1" i="1" u="sng" dirty="0" smtClean="0">
                <a:latin typeface="Glacial Indifference" panose="020B0604020202020204" charset="0"/>
                <a:ea typeface="Calibri" panose="020F0502020204030204" pitchFamily="34" charset="0"/>
                <a:cs typeface="Arial" panose="020B0604020202020204" pitchFamily="34" charset="0"/>
              </a:rPr>
              <a:t>Eļļas </a:t>
            </a:r>
            <a:r>
              <a:rPr lang="lv-LV" b="1" i="1" u="sng" dirty="0">
                <a:latin typeface="Glacial Indifference" panose="020B0604020202020204" charset="0"/>
                <a:ea typeface="Calibri" panose="020F0502020204030204" pitchFamily="34" charset="0"/>
                <a:cs typeface="Arial" panose="020B0604020202020204" pitchFamily="34" charset="0"/>
              </a:rPr>
              <a:t>un vaski</a:t>
            </a:r>
            <a:r>
              <a:rPr lang="lv-LV" i="1" dirty="0">
                <a:latin typeface="Glacial Indifference" panose="020B0604020202020204" charset="0"/>
                <a:ea typeface="Calibri" panose="020F0502020204030204" pitchFamily="34" charset="0"/>
                <a:cs typeface="Arial" panose="020B0604020202020204" pitchFamily="34" charset="0"/>
              </a:rPr>
              <a:t> </a:t>
            </a:r>
            <a:r>
              <a:rPr lang="lv-LV" dirty="0"/>
              <a:t>vispirms aizsargā koksnes virsmu no fiziskas iedarbības, piemēram, traipiem, netīrumiem, putekļiem un nelieliem skrāpējumiem. </a:t>
            </a:r>
            <a:endParaRPr lang="lv-LV" dirty="0">
              <a:latin typeface="Glacial Indifference" panose="020B0604020202020204" charset="0"/>
              <a:ea typeface="Calibri" panose="020F0502020204030204" pitchFamily="34" charset="0"/>
              <a:cs typeface="Arial" panose="020B0604020202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4075768"/>
            <a:ext cx="1724629" cy="564120"/>
          </a:xfrm>
          <a:prstGeom prst="rect">
            <a:avLst/>
          </a:prstGeom>
        </p:spPr>
      </p:pic>
      <p:sp>
        <p:nvSpPr>
          <p:cNvPr id="14" name="Rectangle 13"/>
          <p:cNvSpPr/>
          <p:nvPr/>
        </p:nvSpPr>
        <p:spPr>
          <a:xfrm>
            <a:off x="9488516" y="3631168"/>
            <a:ext cx="3716723" cy="369332"/>
          </a:xfrm>
          <a:prstGeom prst="rect">
            <a:avLst/>
          </a:prstGeom>
        </p:spPr>
        <p:txBody>
          <a:bodyPr wrap="none">
            <a:spAutoFit/>
          </a:bodyPr>
          <a:lstStyle/>
          <a:p>
            <a:pPr marL="0" lvl="2">
              <a:spcAft>
                <a:spcPts val="0"/>
              </a:spcAft>
            </a:pPr>
            <a:r>
              <a:rPr lang="lv-LV" b="1" dirty="0">
                <a:solidFill>
                  <a:srgbClr val="538135"/>
                </a:solidFill>
                <a:latin typeface="Glacial Indifference" panose="020B0604020202020204" charset="0"/>
                <a:ea typeface="MS Gothic" panose="020B0609070205080204" pitchFamily="49" charset="-128"/>
                <a:cs typeface="Angsana New" panose="02020603050405020304" pitchFamily="18" charset="-34"/>
              </a:rPr>
              <a:t>Daži ražotāji (noklikšķiniet uz logo)</a:t>
            </a:r>
          </a:p>
        </p:txBody>
      </p:sp>
      <p:pic>
        <p:nvPicPr>
          <p:cNvPr id="15" name="Picture 14">
            <a:hlinkClick r:id="rId4"/>
          </p:cNvPr>
          <p:cNvPicPr>
            <a:picLocks noChangeAspect="1"/>
          </p:cNvPicPr>
          <p:nvPr/>
        </p:nvPicPr>
        <p:blipFill rotWithShape="1">
          <a:blip r:embed="rId5"/>
          <a:srcRect l="20416" t="12963" r="69167" b="79630"/>
          <a:stretch/>
        </p:blipFill>
        <p:spPr>
          <a:xfrm>
            <a:off x="11735180" y="3990441"/>
            <a:ext cx="1601531" cy="640612"/>
          </a:xfrm>
          <a:prstGeom prst="rect">
            <a:avLst/>
          </a:prstGeom>
        </p:spPr>
      </p:pic>
      <p:pic>
        <p:nvPicPr>
          <p:cNvPr id="17" name="Picture 16">
            <a:hlinkClick r:id="rId6"/>
          </p:cNvPr>
          <p:cNvPicPr>
            <a:picLocks noChangeAspect="1"/>
          </p:cNvPicPr>
          <p:nvPr/>
        </p:nvPicPr>
        <p:blipFill rotWithShape="1">
          <a:blip r:embed="rId7"/>
          <a:srcRect l="17084" t="12222" r="16667" b="3761"/>
          <a:stretch/>
        </p:blipFill>
        <p:spPr>
          <a:xfrm>
            <a:off x="13746062" y="3762235"/>
            <a:ext cx="1295400" cy="924065"/>
          </a:xfrm>
          <a:prstGeom prst="rect">
            <a:avLst/>
          </a:prstGeom>
        </p:spPr>
      </p:pic>
      <p:pic>
        <p:nvPicPr>
          <p:cNvPr id="18" name="Picture 17">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0813" y="3895240"/>
            <a:ext cx="2103538" cy="706789"/>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5529" y="7127545"/>
            <a:ext cx="3100416" cy="1836000"/>
          </a:xfrm>
          <a:prstGeom prst="rect">
            <a:avLst/>
          </a:prstGeom>
          <a:ln>
            <a:noFill/>
          </a:ln>
          <a:effectLst>
            <a:softEdge rad="112500"/>
          </a:effec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34381" y="7138810"/>
            <a:ext cx="3848619" cy="1800000"/>
          </a:xfrm>
          <a:prstGeom prst="rect">
            <a:avLst/>
          </a:prstGeom>
          <a:ln>
            <a:noFill/>
          </a:ln>
          <a:effectLst>
            <a:softEdge rad="112500"/>
          </a:effectLst>
        </p:spPr>
      </p:pic>
      <p:pic>
        <p:nvPicPr>
          <p:cNvPr id="21" name="Picture 20"/>
          <p:cNvPicPr>
            <a:picLocks noChangeAspect="1"/>
          </p:cNvPicPr>
          <p:nvPr/>
        </p:nvPicPr>
        <p:blipFill rotWithShape="1">
          <a:blip r:embed="rId12" cstate="print">
            <a:extLst>
              <a:ext uri="{28A0092B-C50C-407E-A947-70E740481C1C}">
                <a14:useLocalDpi xmlns:a14="http://schemas.microsoft.com/office/drawing/2010/main" val="0"/>
              </a:ext>
            </a:extLst>
          </a:blip>
          <a:srcRect l="21200" r="21200"/>
          <a:stretch/>
        </p:blipFill>
        <p:spPr>
          <a:xfrm>
            <a:off x="16383000" y="7145545"/>
            <a:ext cx="1844840" cy="1800000"/>
          </a:xfrm>
          <a:prstGeom prst="rect">
            <a:avLst/>
          </a:prstGeom>
          <a:ln>
            <a:noFill/>
          </a:ln>
          <a:effectLst>
            <a:softEdge rad="112500"/>
          </a:effectLst>
        </p:spPr>
      </p:pic>
      <p:sp>
        <p:nvSpPr>
          <p:cNvPr id="22" name="Rectangle 21"/>
          <p:cNvSpPr/>
          <p:nvPr/>
        </p:nvSpPr>
        <p:spPr>
          <a:xfrm>
            <a:off x="1123514" y="9366448"/>
            <a:ext cx="4371710" cy="553998"/>
          </a:xfrm>
          <a:prstGeom prst="rect">
            <a:avLst/>
          </a:prstGeom>
        </p:spPr>
        <p:txBody>
          <a:bodyPr wrap="none">
            <a:spAutoFit/>
          </a:bodyPr>
          <a:lstStyle/>
          <a:p>
            <a:r>
              <a:rPr lang="lv-LV" sz="1000">
                <a:solidFill>
                  <a:schemeClr val="bg1"/>
                </a:solidFill>
                <a:latin typeface="Glacial Indifference" panose="020B0604020202020204" charset="0"/>
              </a:rPr>
              <a:t>http://www.wooddesignandbuilding.com/moisture-wood-frame-buildings/</a:t>
            </a:r>
          </a:p>
          <a:p>
            <a:r>
              <a:rPr lang="lv-LV" sz="1000">
                <a:solidFill>
                  <a:schemeClr val="bg1"/>
                </a:solidFill>
                <a:latin typeface="Glacial Indifference" panose="020B0604020202020204" charset="0"/>
              </a:rPr>
              <a:t>https://www.loghome.com/articles/log-home-foundations</a:t>
            </a:r>
          </a:p>
          <a:p>
            <a:r>
              <a:rPr lang="lv-LV" sz="1000">
                <a:solidFill>
                  <a:schemeClr val="bg1"/>
                </a:solidFill>
                <a:latin typeface="Glacial Indifference" panose="020B0604020202020204" charset="0"/>
              </a:rPr>
              <a:t>https://wfmmedia.com/cladding-choices/</a:t>
            </a:r>
          </a:p>
        </p:txBody>
      </p:sp>
      <p:sp>
        <p:nvSpPr>
          <p:cNvPr id="23"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extLst>
      <p:ext uri="{BB962C8B-B14F-4D97-AF65-F5344CB8AC3E}">
        <p14:creationId xmlns:p14="http://schemas.microsoft.com/office/powerpoint/2010/main" val="264902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7"/>
            <a:ext cx="8385423" cy="4133552"/>
            <a:chOff x="0" y="0"/>
            <a:chExt cx="11180564" cy="5511401"/>
          </a:xfrm>
          <a:solidFill>
            <a:srgbClr val="52584D"/>
          </a:solidFill>
        </p:grpSpPr>
        <p:sp>
          <p:nvSpPr>
            <p:cNvPr id="10" name="AutoShape 10"/>
            <p:cNvSpPr/>
            <p:nvPr/>
          </p:nvSpPr>
          <p:spPr>
            <a:xfrm>
              <a:off x="0" y="0"/>
              <a:ext cx="11180564" cy="5511401"/>
            </a:xfrm>
            <a:prstGeom prst="rect">
              <a:avLst/>
            </a:prstGeom>
            <a:grpFill/>
          </p:spPr>
        </p:sp>
        <p:sp>
          <p:nvSpPr>
            <p:cNvPr id="11" name="TextBox 11"/>
            <p:cNvSpPr txBox="1"/>
            <p:nvPr/>
          </p:nvSpPr>
          <p:spPr>
            <a:xfrm>
              <a:off x="982007" y="1694973"/>
              <a:ext cx="9635193" cy="2913618"/>
            </a:xfrm>
            <a:prstGeom prst="rect">
              <a:avLst/>
            </a:prstGeom>
            <a:grpFill/>
          </p:spPr>
          <p:txBody>
            <a:bodyPr wrap="square" lIns="0" tIns="0" rIns="0" bIns="0" rtlCol="0" anchor="t">
              <a:spAutoFit/>
            </a:bodyPr>
            <a:lstStyle/>
            <a:p>
              <a:pPr algn="l"/>
              <a:r>
                <a:rPr lang="lv-LV" sz="6200" dirty="0">
                  <a:solidFill>
                    <a:srgbClr val="FEFFF8"/>
                  </a:solidFill>
                  <a:latin typeface="Glassial indefference"/>
                </a:rPr>
                <a:t>Ierobežojumi:</a:t>
              </a:r>
            </a:p>
            <a:p>
              <a:pPr algn="l"/>
              <a:r>
                <a:rPr lang="lv-LV" sz="4000" dirty="0">
                  <a:solidFill>
                    <a:srgbClr val="FEFFF8"/>
                  </a:solidFill>
                  <a:latin typeface="Glassial indefference"/>
                </a:rPr>
                <a:t>Koksni degradējoši mikroorganismi - sēnes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a:solidFill>
                <a:srgbClr val="D9D9D9"/>
              </a:solidFill>
              <a:latin typeface="Glacial Indifference"/>
            </a:endParaRPr>
          </a:p>
        </p:txBody>
      </p:sp>
      <p:graphicFrame>
        <p:nvGraphicFramePr>
          <p:cNvPr id="12" name="Table 11"/>
          <p:cNvGraphicFramePr>
            <a:graphicFrameLocks noGrp="1"/>
          </p:cNvGraphicFramePr>
          <p:nvPr>
            <p:extLst>
              <p:ext uri="{D42A27DB-BD31-4B8C-83A1-F6EECF244321}">
                <p14:modId xmlns:p14="http://schemas.microsoft.com/office/powerpoint/2010/main" val="4127650929"/>
              </p:ext>
            </p:extLst>
          </p:nvPr>
        </p:nvGraphicFramePr>
        <p:xfrm>
          <a:off x="10171020" y="7518736"/>
          <a:ext cx="6705600" cy="1491200"/>
        </p:xfrm>
        <a:graphic>
          <a:graphicData uri="http://schemas.openxmlformats.org/drawingml/2006/table">
            <a:tbl>
              <a:tblPr firstRow="1" firstCol="1" bandRow="1">
                <a:tableStyleId>{F5AB1C69-6EDB-4FF4-983F-18BD219EF322}</a:tableStyleId>
              </a:tblPr>
              <a:tblGrid>
                <a:gridCol w="2886415">
                  <a:extLst>
                    <a:ext uri="{9D8B030D-6E8A-4147-A177-3AD203B41FA5}">
                      <a16:colId xmlns:a16="http://schemas.microsoft.com/office/drawing/2014/main" val="20000"/>
                    </a:ext>
                  </a:extLst>
                </a:gridCol>
                <a:gridCol w="3819185">
                  <a:extLst>
                    <a:ext uri="{9D8B030D-6E8A-4147-A177-3AD203B41FA5}">
                      <a16:colId xmlns:a16="http://schemas.microsoft.com/office/drawing/2014/main" val="20001"/>
                    </a:ext>
                  </a:extLst>
                </a:gridCol>
              </a:tblGrid>
              <a:tr h="186400">
                <a:tc>
                  <a:txBody>
                    <a:bodyPr/>
                    <a:lstStyle/>
                    <a:p>
                      <a:pPr marR="58420"/>
                      <a:r>
                        <a:rPr lang="lv-LV" sz="1200" dirty="0">
                          <a:latin typeface="Glacial Indifference" panose="020B0604020202020204" charset="0"/>
                        </a:rPr>
                        <a:t>Stiprības īpašība</a:t>
                      </a:r>
                    </a:p>
                  </a:txBody>
                  <a:tcPr marL="68580" marR="68580" marT="0" marB="0"/>
                </a:tc>
                <a:tc>
                  <a:txBody>
                    <a:bodyPr/>
                    <a:lstStyle/>
                    <a:p>
                      <a:pPr marR="58420" algn="ctr"/>
                      <a:r>
                        <a:rPr lang="lv-LV" sz="1200">
                          <a:latin typeface="Glacial Indifference" panose="020B0604020202020204" charset="0"/>
                        </a:rPr>
                        <a:t>Iespējamā atlikusī izturība (% no sākotnējās stiprības)</a:t>
                      </a:r>
                    </a:p>
                  </a:txBody>
                  <a:tcPr marL="68580" marR="68580" marT="0" marB="0"/>
                </a:tc>
                <a:extLst>
                  <a:ext uri="{0D108BD9-81ED-4DB2-BD59-A6C34878D82A}">
                    <a16:rowId xmlns:a16="http://schemas.microsoft.com/office/drawing/2014/main" val="10000"/>
                  </a:ext>
                </a:extLst>
              </a:tr>
              <a:tr h="186400">
                <a:tc>
                  <a:txBody>
                    <a:bodyPr/>
                    <a:lstStyle/>
                    <a:p>
                      <a:pPr marR="58420"/>
                      <a:r>
                        <a:rPr lang="lv-LV" sz="1200" dirty="0">
                          <a:latin typeface="Glacial Indifference" panose="020B0604020202020204" charset="0"/>
                        </a:rPr>
                        <a:t>Statiskā </a:t>
                      </a:r>
                      <a:r>
                        <a:rPr lang="lv-LV" sz="1200" dirty="0" smtClean="0">
                          <a:latin typeface="Glacial Indifference" panose="020B0604020202020204" charset="0"/>
                        </a:rPr>
                        <a:t>liece</a:t>
                      </a:r>
                      <a:endParaRPr lang="lv-LV" sz="1200" dirty="0">
                        <a:latin typeface="Glacial Indifference" panose="020B0604020202020204" charset="0"/>
                      </a:endParaRPr>
                    </a:p>
                  </a:txBody>
                  <a:tcPr marL="68580" marR="68580" marT="0" marB="0"/>
                </a:tc>
                <a:tc>
                  <a:txBody>
                    <a:bodyPr/>
                    <a:lstStyle/>
                    <a:p>
                      <a:pPr marR="58420" algn="ctr"/>
                      <a:r>
                        <a:rPr lang="lv-LV" sz="1200">
                          <a:latin typeface="Glacial Indifference" panose="020B0604020202020204" charset="0"/>
                        </a:rPr>
                        <a:t>30</a:t>
                      </a:r>
                    </a:p>
                  </a:txBody>
                  <a:tcPr marL="68580" marR="68580" marT="0" marB="0"/>
                </a:tc>
                <a:extLst>
                  <a:ext uri="{0D108BD9-81ED-4DB2-BD59-A6C34878D82A}">
                    <a16:rowId xmlns:a16="http://schemas.microsoft.com/office/drawing/2014/main" val="10001"/>
                  </a:ext>
                </a:extLst>
              </a:tr>
              <a:tr h="186400">
                <a:tc>
                  <a:txBody>
                    <a:bodyPr/>
                    <a:lstStyle/>
                    <a:p>
                      <a:pPr marR="58420"/>
                      <a:r>
                        <a:rPr lang="lv-LV" sz="1200" dirty="0" err="1" smtClean="0">
                          <a:latin typeface="Glacial Indifference" panose="020B0604020202020204" charset="0"/>
                        </a:rPr>
                        <a:t>Triecienliece</a:t>
                      </a:r>
                      <a:endParaRPr lang="lv-LV" sz="1200" dirty="0">
                        <a:latin typeface="Glacial Indifference" panose="020B0604020202020204" charset="0"/>
                      </a:endParaRPr>
                    </a:p>
                  </a:txBody>
                  <a:tcPr marL="68580" marR="68580" marT="0" marB="0"/>
                </a:tc>
                <a:tc>
                  <a:txBody>
                    <a:bodyPr/>
                    <a:lstStyle/>
                    <a:p>
                      <a:pPr marR="58420" algn="ctr"/>
                      <a:r>
                        <a:rPr lang="lv-LV" sz="1200">
                          <a:latin typeface="Glacial Indifference" panose="020B0604020202020204" charset="0"/>
                        </a:rPr>
                        <a:t>20</a:t>
                      </a:r>
                    </a:p>
                  </a:txBody>
                  <a:tcPr marL="68580" marR="68580" marT="0" marB="0"/>
                </a:tc>
                <a:extLst>
                  <a:ext uri="{0D108BD9-81ED-4DB2-BD59-A6C34878D82A}">
                    <a16:rowId xmlns:a16="http://schemas.microsoft.com/office/drawing/2014/main" val="10002"/>
                  </a:ext>
                </a:extLst>
              </a:tr>
              <a:tr h="186400">
                <a:tc>
                  <a:txBody>
                    <a:bodyPr/>
                    <a:lstStyle/>
                    <a:p>
                      <a:pPr marR="58420"/>
                      <a:r>
                        <a:rPr lang="lv-LV" sz="1200">
                          <a:latin typeface="Glacial Indifference" panose="020B0604020202020204" charset="0"/>
                        </a:rPr>
                        <a:t>Elastības modulis</a:t>
                      </a:r>
                    </a:p>
                  </a:txBody>
                  <a:tcPr marL="68580" marR="68580" marT="0" marB="0"/>
                </a:tc>
                <a:tc>
                  <a:txBody>
                    <a:bodyPr/>
                    <a:lstStyle/>
                    <a:p>
                      <a:pPr marR="58420" algn="ctr"/>
                      <a:r>
                        <a:rPr lang="lv-LV" sz="1200">
                          <a:latin typeface="Glacial Indifference" panose="020B0604020202020204" charset="0"/>
                        </a:rPr>
                        <a:t>30</a:t>
                      </a:r>
                    </a:p>
                  </a:txBody>
                  <a:tcPr marL="68580" marR="68580" marT="0" marB="0"/>
                </a:tc>
                <a:extLst>
                  <a:ext uri="{0D108BD9-81ED-4DB2-BD59-A6C34878D82A}">
                    <a16:rowId xmlns:a16="http://schemas.microsoft.com/office/drawing/2014/main" val="10003"/>
                  </a:ext>
                </a:extLst>
              </a:tr>
              <a:tr h="186400">
                <a:tc>
                  <a:txBody>
                    <a:bodyPr/>
                    <a:lstStyle/>
                    <a:p>
                      <a:pPr marR="58420"/>
                      <a:r>
                        <a:rPr lang="lv-LV" sz="1200" dirty="0" smtClean="0">
                          <a:latin typeface="Glacial Indifference" panose="020B0604020202020204" charset="0"/>
                        </a:rPr>
                        <a:t>Spiede </a:t>
                      </a:r>
                      <a:r>
                        <a:rPr lang="lv-LV" sz="1200" dirty="0">
                          <a:latin typeface="Glacial Indifference" panose="020B0604020202020204" charset="0"/>
                        </a:rPr>
                        <a:t>paralēli </a:t>
                      </a:r>
                      <a:r>
                        <a:rPr lang="lv-LV" sz="1200" dirty="0" smtClean="0">
                          <a:latin typeface="Glacial Indifference" panose="020B0604020202020204" charset="0"/>
                        </a:rPr>
                        <a:t>šķiedrām</a:t>
                      </a:r>
                      <a:endParaRPr lang="lv-LV" sz="1200" dirty="0">
                        <a:latin typeface="Glacial Indifference" panose="020B0604020202020204" charset="0"/>
                      </a:endParaRPr>
                    </a:p>
                  </a:txBody>
                  <a:tcPr marL="68580" marR="68580" marT="0" marB="0"/>
                </a:tc>
                <a:tc>
                  <a:txBody>
                    <a:bodyPr/>
                    <a:lstStyle/>
                    <a:p>
                      <a:pPr marR="58420" algn="ctr"/>
                      <a:r>
                        <a:rPr lang="lv-LV" sz="1200">
                          <a:latin typeface="Glacial Indifference" panose="020B0604020202020204" charset="0"/>
                        </a:rPr>
                        <a:t>55</a:t>
                      </a:r>
                    </a:p>
                  </a:txBody>
                  <a:tcPr marL="68580" marR="68580" marT="0" marB="0"/>
                </a:tc>
                <a:extLst>
                  <a:ext uri="{0D108BD9-81ED-4DB2-BD59-A6C34878D82A}">
                    <a16:rowId xmlns:a16="http://schemas.microsoft.com/office/drawing/2014/main" val="10004"/>
                  </a:ext>
                </a:extLst>
              </a:tr>
              <a:tr h="186400">
                <a:tc>
                  <a:txBody>
                    <a:bodyPr/>
                    <a:lstStyle/>
                    <a:p>
                      <a:pPr marR="58420"/>
                      <a:r>
                        <a:rPr lang="lv-LV" sz="1200" dirty="0" smtClean="0">
                          <a:latin typeface="Glacial Indifference" panose="020B0604020202020204" charset="0"/>
                        </a:rPr>
                        <a:t>Stiepe </a:t>
                      </a:r>
                      <a:r>
                        <a:rPr lang="lv-LV" sz="1200" dirty="0">
                          <a:latin typeface="Glacial Indifference" panose="020B0604020202020204" charset="0"/>
                        </a:rPr>
                        <a:t>paralēli </a:t>
                      </a:r>
                      <a:r>
                        <a:rPr lang="lv-LV" sz="1200" dirty="0" smtClean="0">
                          <a:latin typeface="Glacial Indifference" panose="020B0604020202020204" charset="0"/>
                        </a:rPr>
                        <a:t>šķiedrām</a:t>
                      </a:r>
                      <a:endParaRPr lang="lv-LV" sz="1200" dirty="0">
                        <a:latin typeface="Glacial Indifference" panose="020B0604020202020204" charset="0"/>
                      </a:endParaRPr>
                    </a:p>
                  </a:txBody>
                  <a:tcPr marL="68580" marR="68580" marT="0" marB="0"/>
                </a:tc>
                <a:tc>
                  <a:txBody>
                    <a:bodyPr/>
                    <a:lstStyle/>
                    <a:p>
                      <a:pPr marR="58420" algn="ctr"/>
                      <a:r>
                        <a:rPr lang="lv-LV" sz="1200" dirty="0">
                          <a:latin typeface="Glacial Indifference" panose="020B0604020202020204" charset="0"/>
                        </a:rPr>
                        <a:t>40</a:t>
                      </a:r>
                    </a:p>
                  </a:txBody>
                  <a:tcPr marL="68580" marR="68580" marT="0" marB="0"/>
                </a:tc>
                <a:extLst>
                  <a:ext uri="{0D108BD9-81ED-4DB2-BD59-A6C34878D82A}">
                    <a16:rowId xmlns:a16="http://schemas.microsoft.com/office/drawing/2014/main" val="10005"/>
                  </a:ext>
                </a:extLst>
              </a:tr>
              <a:tr h="186400">
                <a:tc>
                  <a:txBody>
                    <a:bodyPr/>
                    <a:lstStyle/>
                    <a:p>
                      <a:pPr marR="58420"/>
                      <a:r>
                        <a:rPr lang="lv-LV" sz="1200" dirty="0" smtClean="0">
                          <a:latin typeface="Glacial Indifference" panose="020B0604020202020204" charset="0"/>
                        </a:rPr>
                        <a:t>Spiede </a:t>
                      </a:r>
                      <a:r>
                        <a:rPr lang="lv-LV" sz="1200" dirty="0">
                          <a:latin typeface="Glacial Indifference" panose="020B0604020202020204" charset="0"/>
                        </a:rPr>
                        <a:t>perpendikulāri </a:t>
                      </a:r>
                      <a:r>
                        <a:rPr lang="lv-LV" sz="1200" dirty="0" smtClean="0">
                          <a:latin typeface="Glacial Indifference" panose="020B0604020202020204" charset="0"/>
                        </a:rPr>
                        <a:t>šķiedrām</a:t>
                      </a:r>
                      <a:endParaRPr lang="lv-LV" sz="1200" dirty="0">
                        <a:latin typeface="Glacial Indifference" panose="020B0604020202020204" charset="0"/>
                      </a:endParaRPr>
                    </a:p>
                  </a:txBody>
                  <a:tcPr marL="68580" marR="68580" marT="0" marB="0"/>
                </a:tc>
                <a:tc>
                  <a:txBody>
                    <a:bodyPr/>
                    <a:lstStyle/>
                    <a:p>
                      <a:pPr marR="58420" algn="ctr"/>
                      <a:r>
                        <a:rPr lang="lv-LV" sz="1200">
                          <a:latin typeface="Glacial Indifference" panose="020B0604020202020204" charset="0"/>
                        </a:rPr>
                        <a:t>40</a:t>
                      </a:r>
                    </a:p>
                  </a:txBody>
                  <a:tcPr marL="68580" marR="68580" marT="0" marB="0"/>
                </a:tc>
                <a:extLst>
                  <a:ext uri="{0D108BD9-81ED-4DB2-BD59-A6C34878D82A}">
                    <a16:rowId xmlns:a16="http://schemas.microsoft.com/office/drawing/2014/main" val="10006"/>
                  </a:ext>
                </a:extLst>
              </a:tr>
              <a:tr h="186400">
                <a:tc>
                  <a:txBody>
                    <a:bodyPr/>
                    <a:lstStyle/>
                    <a:p>
                      <a:pPr marR="58420"/>
                      <a:r>
                        <a:rPr lang="lv-LV" sz="1200">
                          <a:latin typeface="Glacial Indifference" panose="020B0604020202020204" charset="0"/>
                        </a:rPr>
                        <a:t>Bīde</a:t>
                      </a:r>
                    </a:p>
                  </a:txBody>
                  <a:tcPr marL="68580" marR="68580" marT="0" marB="0"/>
                </a:tc>
                <a:tc>
                  <a:txBody>
                    <a:bodyPr/>
                    <a:lstStyle/>
                    <a:p>
                      <a:pPr marR="58420" algn="ctr"/>
                      <a:r>
                        <a:rPr lang="lv-LV" sz="1200">
                          <a:latin typeface="Glacial Indifference" panose="020B0604020202020204" charset="0"/>
                        </a:rPr>
                        <a:t>80</a:t>
                      </a:r>
                    </a:p>
                  </a:txBody>
                  <a:tcPr marL="68580" marR="68580" marT="0" marB="0"/>
                </a:tc>
                <a:extLst>
                  <a:ext uri="{0D108BD9-81ED-4DB2-BD59-A6C34878D82A}">
                    <a16:rowId xmlns:a16="http://schemas.microsoft.com/office/drawing/2014/main" val="10007"/>
                  </a:ext>
                </a:extLst>
              </a:tr>
            </a:tbl>
          </a:graphicData>
        </a:graphic>
      </p:graphicFrame>
      <p:sp>
        <p:nvSpPr>
          <p:cNvPr id="13" name="Rectangle 1"/>
          <p:cNvSpPr>
            <a:spLocks noChangeArrowheads="1"/>
          </p:cNvSpPr>
          <p:nvPr/>
        </p:nvSpPr>
        <p:spPr bwMode="auto">
          <a:xfrm>
            <a:off x="9988768" y="6824330"/>
            <a:ext cx="708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b="1" i="0" u="none" strike="noStrike" cap="none" normalizeH="0" baseline="0" dirty="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Iespējamā koksnes </a:t>
            </a:r>
            <a:r>
              <a:rPr kumimoji="0" lang="lv-LV" b="1" i="0" u="none" strike="noStrike" cap="none" normalizeH="0" baseline="0" dirty="0" smtClean="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stiprības samazinājums </a:t>
            </a:r>
            <a:r>
              <a:rPr kumimoji="0" lang="lv-LV" b="1" i="0" u="none" strike="noStrike" cap="none" normalizeH="0" baseline="0" dirty="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agrīnā </a:t>
            </a:r>
            <a:r>
              <a:rPr kumimoji="0" lang="lv-LV" b="1" i="0" u="none" strike="noStrike" cap="none" normalizeH="0" baseline="0" dirty="0" smtClean="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trupes</a:t>
            </a:r>
            <a:r>
              <a:rPr kumimoji="0" lang="lv-LV" b="1" i="0" u="none" strike="noStrike" cap="none" normalizeH="0" dirty="0" smtClean="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 rašanās</a:t>
            </a:r>
            <a:r>
              <a:rPr kumimoji="0" lang="lv-LV" b="1" i="0" u="none" strike="noStrike" cap="none" normalizeH="0" baseline="0" dirty="0" smtClean="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kumimoji="0" lang="lv-LV" b="1" i="0" u="none" strike="noStrike" cap="none" normalizeH="0" baseline="0" dirty="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stadijā (5 - 10%)</a:t>
            </a:r>
          </a:p>
        </p:txBody>
      </p:sp>
      <p:pic>
        <p:nvPicPr>
          <p:cNvPr id="1026" name="Picture 27" descr="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790" y="655500"/>
            <a:ext cx="2152874"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10004956" y="1992967"/>
            <a:ext cx="10166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Brūnā trupe </a:t>
            </a:r>
          </a:p>
        </p:txBody>
      </p:sp>
      <p:sp>
        <p:nvSpPr>
          <p:cNvPr id="24" name="Rectangle 6"/>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9" name="Picture 37" descr="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941" y="731700"/>
            <a:ext cx="261975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Rectangle 7"/>
          <p:cNvSpPr>
            <a:spLocks noChangeArrowheads="1"/>
          </p:cNvSpPr>
          <p:nvPr/>
        </p:nvSpPr>
        <p:spPr bwMode="auto">
          <a:xfrm>
            <a:off x="13044596" y="2095500"/>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Baltā trupe </a:t>
            </a:r>
          </a:p>
        </p:txBody>
      </p:sp>
      <p:sp>
        <p:nvSpPr>
          <p:cNvPr id="26" name="Rectangle 25"/>
          <p:cNvSpPr/>
          <p:nvPr/>
        </p:nvSpPr>
        <p:spPr>
          <a:xfrm>
            <a:off x="9505790" y="206663"/>
            <a:ext cx="2927404" cy="369332"/>
          </a:xfrm>
          <a:prstGeom prst="rect">
            <a:avLst/>
          </a:prstGeom>
        </p:spPr>
        <p:txBody>
          <a:bodyPr wrap="none">
            <a:spAutoFit/>
          </a:bodyPr>
          <a:lstStyle/>
          <a:p>
            <a:pPr marL="0" lvl="2">
              <a:spcAft>
                <a:spcPts val="0"/>
              </a:spcAft>
            </a:pPr>
            <a:r>
              <a:rPr lang="lv-LV" b="1"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Koksni degradējošas sēnes</a:t>
            </a:r>
            <a:endParaRPr lang="lv-LV" b="1" dirty="0">
              <a:solidFill>
                <a:srgbClr val="456A2C"/>
              </a:solidFill>
              <a:latin typeface="Glacial Indifference" panose="020B0604020202020204" charset="0"/>
              <a:ea typeface="MS Gothic" panose="020B0609070205080204" pitchFamily="49" charset="-128"/>
              <a:cs typeface="Angsana New" panose="02020603050405020304" pitchFamily="18" charset="-34"/>
            </a:endParaRPr>
          </a:p>
        </p:txBody>
      </p:sp>
      <p:sp>
        <p:nvSpPr>
          <p:cNvPr id="27" name="Rectangle 9"/>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2" name="Picture 42" descr="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8123" y="655500"/>
            <a:ext cx="2823888"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10"/>
          <p:cNvSpPr>
            <a:spLocks noChangeArrowheads="1"/>
          </p:cNvSpPr>
          <p:nvPr/>
        </p:nvSpPr>
        <p:spPr bwMode="auto">
          <a:xfrm>
            <a:off x="16199500" y="2087229"/>
            <a:ext cx="8611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a:ln>
                  <a:noFill/>
                </a:ln>
                <a:solidFill>
                  <a:srgbClr val="456A2C"/>
                </a:solidFill>
                <a:latin typeface="Glacial Indifference" panose="020B0604020202020204" charset="0"/>
                <a:ea typeface="Times New Roman" panose="02020603050405020304" pitchFamily="18" charset="0"/>
                <a:cs typeface="Arial" panose="020B0604020202020204" pitchFamily="34" charset="0"/>
              </a:rPr>
              <a:t>Mīkstā trupe </a:t>
            </a:r>
          </a:p>
        </p:txBody>
      </p:sp>
      <p:sp>
        <p:nvSpPr>
          <p:cNvPr id="29" name="Rectangle 28"/>
          <p:cNvSpPr/>
          <p:nvPr/>
        </p:nvSpPr>
        <p:spPr>
          <a:xfrm>
            <a:off x="9537541" y="2434813"/>
            <a:ext cx="2768707" cy="369332"/>
          </a:xfrm>
          <a:prstGeom prst="rect">
            <a:avLst/>
          </a:prstGeom>
        </p:spPr>
        <p:txBody>
          <a:bodyPr wrap="none">
            <a:spAutoFit/>
          </a:bodyPr>
          <a:lstStyle/>
          <a:p>
            <a:pPr marL="0" lvl="2">
              <a:spcAft>
                <a:spcPts val="0"/>
              </a:spcAft>
            </a:pPr>
            <a:r>
              <a:rPr lang="lv-LV" b="1" dirty="0">
                <a:solidFill>
                  <a:srgbClr val="456A2C"/>
                </a:solidFill>
                <a:latin typeface="Glacial Indifference" panose="020B0604020202020204" charset="0"/>
                <a:ea typeface="MS Gothic" panose="020B0609070205080204" pitchFamily="49" charset="-128"/>
                <a:cs typeface="Angsana New" panose="02020603050405020304" pitchFamily="18" charset="-34"/>
              </a:rPr>
              <a:t>Koksni </a:t>
            </a:r>
            <a:r>
              <a:rPr lang="lv-LV" b="1" dirty="0" smtClean="0">
                <a:solidFill>
                  <a:srgbClr val="456A2C"/>
                </a:solidFill>
                <a:latin typeface="Glacial Indifference" panose="020B0604020202020204" charset="0"/>
                <a:ea typeface="MS Gothic" panose="020B0609070205080204" pitchFamily="49" charset="-128"/>
                <a:cs typeface="Angsana New" panose="02020603050405020304" pitchFamily="18" charset="-34"/>
              </a:rPr>
              <a:t>iekrāsojošas </a:t>
            </a:r>
            <a:r>
              <a:rPr lang="lv-LV" b="1" dirty="0">
                <a:solidFill>
                  <a:srgbClr val="456A2C"/>
                </a:solidFill>
                <a:latin typeface="Glacial Indifference" panose="020B0604020202020204" charset="0"/>
                <a:ea typeface="MS Gothic" panose="020B0609070205080204" pitchFamily="49" charset="-128"/>
                <a:cs typeface="Angsana New" panose="02020603050405020304" pitchFamily="18" charset="-34"/>
              </a:rPr>
              <a:t>sēnes</a:t>
            </a:r>
          </a:p>
        </p:txBody>
      </p:sp>
      <p:sp>
        <p:nvSpPr>
          <p:cNvPr id="30"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5" name="Picture 43" descr="s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2351" y="2914942"/>
            <a:ext cx="195891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Rectangle 13"/>
          <p:cNvSpPr>
            <a:spLocks noChangeArrowheads="1"/>
          </p:cNvSpPr>
          <p:nvPr/>
        </p:nvSpPr>
        <p:spPr bwMode="auto">
          <a:xfrm>
            <a:off x="11090073" y="4351926"/>
            <a:ext cx="16834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a:ln>
                  <a:noFill/>
                </a:ln>
                <a:solidFill>
                  <a:srgbClr val="456A2C"/>
                </a:solidFill>
                <a:latin typeface="Glacial Indifference" panose="020B0604020202020204" charset="0"/>
                <a:ea typeface="Calibri" panose="020F0502020204030204" pitchFamily="34" charset="0"/>
                <a:cs typeface="Arial" panose="020B0604020202020204" pitchFamily="34" charset="0"/>
              </a:rPr>
              <a:t>Primārais zilējums  </a:t>
            </a:r>
          </a:p>
        </p:txBody>
      </p:sp>
      <p:sp>
        <p:nvSpPr>
          <p:cNvPr id="1024" name="Rectangle 1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8" name="Picture 44" descr="d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9400" y="2914942"/>
            <a:ext cx="1797027"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5" name="Rectangle 16"/>
          <p:cNvSpPr>
            <a:spLocks noChangeArrowheads="1"/>
          </p:cNvSpPr>
          <p:nvPr/>
        </p:nvSpPr>
        <p:spPr bwMode="auto">
          <a:xfrm>
            <a:off x="14249400" y="4393227"/>
            <a:ext cx="1951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a:ln>
                  <a:noFill/>
                </a:ln>
                <a:solidFill>
                  <a:srgbClr val="456A2C"/>
                </a:solidFill>
                <a:latin typeface="Glacial Indifference" panose="020B0604020202020204" charset="0"/>
                <a:ea typeface="Calibri" panose="020F0502020204030204" pitchFamily="34" charset="0"/>
                <a:cs typeface="Arial" panose="020B0604020202020204" pitchFamily="34" charset="0"/>
              </a:rPr>
              <a:t>Sekundārais zilējums </a:t>
            </a:r>
          </a:p>
        </p:txBody>
      </p:sp>
      <p:sp>
        <p:nvSpPr>
          <p:cNvPr id="1027" name="Rectangle 1026"/>
          <p:cNvSpPr/>
          <p:nvPr/>
        </p:nvSpPr>
        <p:spPr>
          <a:xfrm>
            <a:off x="9748980" y="4780857"/>
            <a:ext cx="685444" cy="369332"/>
          </a:xfrm>
          <a:prstGeom prst="rect">
            <a:avLst/>
          </a:prstGeom>
        </p:spPr>
        <p:txBody>
          <a:bodyPr wrap="none">
            <a:spAutoFit/>
          </a:bodyPr>
          <a:lstStyle/>
          <a:p>
            <a:pPr marL="0" lvl="2">
              <a:spcAft>
                <a:spcPts val="0"/>
              </a:spcAft>
            </a:pPr>
            <a:r>
              <a:rPr lang="lv-LV" b="1">
                <a:solidFill>
                  <a:srgbClr val="456A2C"/>
                </a:solidFill>
                <a:latin typeface="Glacial Indifference" panose="020B0604020202020204" charset="0"/>
                <a:ea typeface="MS Gothic" panose="020B0609070205080204" pitchFamily="49" charset="-128"/>
                <a:cs typeface="Angsana New" panose="02020603050405020304" pitchFamily="18" charset="-34"/>
              </a:rPr>
              <a:t>Pelējums</a:t>
            </a:r>
          </a:p>
        </p:txBody>
      </p:sp>
      <p:sp>
        <p:nvSpPr>
          <p:cNvPr id="1028" name="Rectangle 1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41" name="Picture 46" descr="p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8385" y="4965523"/>
            <a:ext cx="1907367"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30" name="Rectangle 19"/>
          <p:cNvSpPr>
            <a:spLocks noChangeArrowheads="1"/>
          </p:cNvSpPr>
          <p:nvPr/>
        </p:nvSpPr>
        <p:spPr bwMode="auto">
          <a:xfrm>
            <a:off x="12344400" y="6438714"/>
            <a:ext cx="30348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dirty="0">
                <a:ln>
                  <a:noFill/>
                </a:ln>
                <a:solidFill>
                  <a:srgbClr val="456A2C"/>
                </a:solidFill>
                <a:latin typeface="Glacial Indifference" panose="020B0604020202020204" charset="0"/>
                <a:ea typeface="Calibri" panose="020F0502020204030204" pitchFamily="34" charset="0"/>
                <a:cs typeface="Arial" panose="020B0604020202020204" pitchFamily="34" charset="0"/>
              </a:rPr>
              <a:t>Pelējums uz mitras </a:t>
            </a:r>
            <a:r>
              <a:rPr kumimoji="0" lang="lv-LV" sz="1400" b="1" i="0" u="none" strike="noStrike" cap="none" normalizeH="0" baseline="0" dirty="0" smtClean="0">
                <a:ln>
                  <a:noFill/>
                </a:ln>
                <a:solidFill>
                  <a:srgbClr val="456A2C"/>
                </a:solidFill>
                <a:latin typeface="Glacial Indifference" panose="020B0604020202020204" charset="0"/>
                <a:ea typeface="Calibri" panose="020F0502020204030204" pitchFamily="34" charset="0"/>
                <a:cs typeface="Arial" panose="020B0604020202020204" pitchFamily="34" charset="0"/>
              </a:rPr>
              <a:t>koksnes </a:t>
            </a:r>
            <a:r>
              <a:rPr kumimoji="0" lang="lv-LV" sz="1400" b="1" i="0" u="none" strike="noStrike" cap="none" normalizeH="0" baseline="0" dirty="0">
                <a:ln>
                  <a:noFill/>
                </a:ln>
                <a:solidFill>
                  <a:srgbClr val="456A2C"/>
                </a:solidFill>
                <a:latin typeface="Glacial Indifference" panose="020B0604020202020204" charset="0"/>
                <a:ea typeface="Calibri" panose="020F0502020204030204" pitchFamily="34" charset="0"/>
                <a:cs typeface="Arial" panose="020B0604020202020204" pitchFamily="34" charset="0"/>
              </a:rPr>
              <a:t>virsmas </a:t>
            </a:r>
          </a:p>
        </p:txBody>
      </p:sp>
      <p:sp>
        <p:nvSpPr>
          <p:cNvPr id="32" name="TextBox 9"/>
          <p:cNvSpPr txBox="1"/>
          <p:nvPr/>
        </p:nvSpPr>
        <p:spPr>
          <a:xfrm>
            <a:off x="8915400" y="9866600"/>
            <a:ext cx="9220200" cy="564257"/>
          </a:xfrm>
          <a:prstGeom prst="rect">
            <a:avLst/>
          </a:prstGeom>
        </p:spPr>
        <p:txBody>
          <a:bodyPr wrap="square" lIns="0" tIns="0" rIns="0" bIns="0" rtlCol="0" anchor="t">
            <a:spAutoFit/>
          </a:bodyPr>
          <a:lstStyle/>
          <a:p>
            <a:pPr algn="r">
              <a:lnSpc>
                <a:spcPts val="2240"/>
              </a:lnSpc>
            </a:pPr>
            <a:r>
              <a:rPr lang="lv-LV" sz="1600" dirty="0">
                <a:latin typeface="Glacial Indifference"/>
              </a:rPr>
              <a:t>2. NODARBĪBA: </a:t>
            </a:r>
            <a:r>
              <a:rPr lang="lv-LV" sz="1600" dirty="0"/>
              <a:t>Koksnes īpašību uzlabošanas, koksnes aizsardzības un izturības paaugstināšanas iespējas</a:t>
            </a:r>
          </a:p>
          <a:p>
            <a:pPr algn="r">
              <a:lnSpc>
                <a:spcPts val="2240"/>
              </a:lnSpc>
            </a:pPr>
            <a:endParaRPr lang="lv-LV"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1784</Words>
  <Application>Microsoft Office PowerPoint</Application>
  <PresentationFormat>Custom</PresentationFormat>
  <Paragraphs>637</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Glacial Indifference</vt:lpstr>
      <vt:lpstr>League Spartan</vt:lpstr>
      <vt:lpstr>Times New Roman</vt:lpstr>
      <vt:lpstr>Arial</vt:lpstr>
      <vt:lpstr>Symbol</vt:lpstr>
      <vt:lpstr>Glassial indefference</vt:lpstr>
      <vt:lpstr>ＭＳ Ｐゴシック</vt:lpstr>
      <vt:lpstr>Calibri</vt:lpstr>
      <vt:lpstr>Verdana</vt:lpstr>
      <vt:lpstr>Angsana New</vt:lpstr>
      <vt:lpstr>MS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85</cp:revision>
  <dcterms:created xsi:type="dcterms:W3CDTF">2006-08-16T00:00:00Z</dcterms:created>
  <dcterms:modified xsi:type="dcterms:W3CDTF">2021-11-14T17:08:55Z</dcterms:modified>
  <dc:identifier>DAD7Xzioke4</dc:identifier>
</cp:coreProperties>
</file>