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84" r:id="rId5"/>
    <p:sldId id="261" r:id="rId6"/>
    <p:sldId id="282" r:id="rId7"/>
    <p:sldId id="260" r:id="rId8"/>
    <p:sldId id="273" r:id="rId9"/>
    <p:sldId id="263"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8</a:t>
            </a:fld>
            <a:endParaRPr lang="en-US"/>
          </a:p>
        </p:txBody>
      </p:sp>
    </p:spTree>
    <p:extLst>
      <p:ext uri="{BB962C8B-B14F-4D97-AF65-F5344CB8AC3E}">
        <p14:creationId xmlns:p14="http://schemas.microsoft.com/office/powerpoint/2010/main" val="15011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THE USE OF WOOD MATERIAL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Lähikuva puusepästä piirtämässä mittoja puulle">
            <a:extLst>
              <a:ext uri="{FF2B5EF4-FFF2-40B4-BE49-F238E27FC236}">
                <a16:creationId xmlns:a16="http://schemas.microsoft.com/office/drawing/2014/main" id="{229123AD-7F83-4187-B8D1-F00C62A2E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03" y="-342900"/>
            <a:ext cx="16400918" cy="10931276"/>
          </a:xfrm>
          <a:prstGeom prst="rect">
            <a:avLst/>
          </a:prstGeom>
        </p:spPr>
      </p:pic>
      <p:grpSp>
        <p:nvGrpSpPr>
          <p:cNvPr id="3" name="Group 3"/>
          <p:cNvGrpSpPr/>
          <p:nvPr/>
        </p:nvGrpSpPr>
        <p:grpSpPr>
          <a:xfrm>
            <a:off x="0" y="1714500"/>
            <a:ext cx="14956263" cy="5795421"/>
            <a:chOff x="0" y="-1456396"/>
            <a:chExt cx="19941685" cy="7727228"/>
          </a:xfrm>
          <a:solidFill>
            <a:srgbClr val="456A2C"/>
          </a:solidFill>
        </p:grpSpPr>
        <p:sp>
          <p:nvSpPr>
            <p:cNvPr id="4" name="AutoShape 4"/>
            <p:cNvSpPr/>
            <p:nvPr/>
          </p:nvSpPr>
          <p:spPr>
            <a:xfrm>
              <a:off x="0" y="-1456396"/>
              <a:ext cx="19941685" cy="7727228"/>
            </a:xfrm>
            <a:prstGeom prst="rect">
              <a:avLst/>
            </a:prstGeom>
            <a:grpFill/>
          </p:spPr>
        </p:sp>
        <p:sp>
          <p:nvSpPr>
            <p:cNvPr id="5" name="TextBox 5"/>
            <p:cNvSpPr txBox="1"/>
            <p:nvPr/>
          </p:nvSpPr>
          <p:spPr>
            <a:xfrm>
              <a:off x="1919901" y="23892"/>
              <a:ext cx="17714932" cy="5322824"/>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ALLGEMEINE HINWEISE ZUR VERWENDUNG VON HOLZMATERIALIEN</a:t>
              </a:r>
            </a:p>
          </p:txBody>
        </p:sp>
        <p:sp>
          <p:nvSpPr>
            <p:cNvPr id="7" name="AutoShape 7"/>
            <p:cNvSpPr/>
            <p:nvPr/>
          </p:nvSpPr>
          <p:spPr>
            <a:xfrm>
              <a:off x="1916624" y="-1297437"/>
              <a:ext cx="11633201" cy="1167753"/>
            </a:xfrm>
            <a:prstGeom prst="rect">
              <a:avLst/>
            </a:prstGeom>
            <a:grpFill/>
          </p:spPr>
        </p:sp>
        <p:sp>
          <p:nvSpPr>
            <p:cNvPr id="8" name="TextBox 8"/>
            <p:cNvSpPr txBox="1"/>
            <p:nvPr/>
          </p:nvSpPr>
          <p:spPr>
            <a:xfrm>
              <a:off x="2340253" y="-957219"/>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03-2/ LU2: </a:t>
              </a:r>
              <a:r>
                <a:rPr lang="fi-FI" sz="2400" spc="150" dirty="0">
                  <a:solidFill>
                    <a:srgbClr val="FEFFF8"/>
                  </a:solidFill>
                  <a:latin typeface="Glacial Indifference Bold"/>
                </a:rPr>
                <a:t>HOLZBAU, RENOVIERUNG UND ABBRUCH</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sisäkatto, keittiö&#10;&#10;Kuvaus luotu automaattisesti">
            <a:extLst>
              <a:ext uri="{FF2B5EF4-FFF2-40B4-BE49-F238E27FC236}">
                <a16:creationId xmlns:a16="http://schemas.microsoft.com/office/drawing/2014/main" id="{9278306F-82B1-44ED-984C-74D3CF090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11" y="419100"/>
            <a:ext cx="12877800" cy="8581382"/>
          </a:xfrm>
          <a:prstGeom prst="rect">
            <a:avLst/>
          </a:prstGeom>
        </p:spPr>
      </p:pic>
      <p:grpSp>
        <p:nvGrpSpPr>
          <p:cNvPr id="3" name="Group 3"/>
          <p:cNvGrpSpPr/>
          <p:nvPr/>
        </p:nvGrpSpPr>
        <p:grpSpPr>
          <a:xfrm>
            <a:off x="1219200" y="-571500"/>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762000" y="1694973"/>
              <a:ext cx="10566399" cy="1395253"/>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INHALTE</a:t>
              </a:r>
            </a:p>
          </p:txBody>
        </p:sp>
        <p:sp>
          <p:nvSpPr>
            <p:cNvPr id="6" name="TextBox 6"/>
            <p:cNvSpPr txBox="1"/>
            <p:nvPr/>
          </p:nvSpPr>
          <p:spPr>
            <a:xfrm>
              <a:off x="982007" y="6492488"/>
              <a:ext cx="9214823" cy="4026744"/>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Begriffe</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CE-</a:t>
              </a:r>
              <a:r>
                <a:rPr lang="en-US" sz="2400" spc="120" dirty="0" err="1">
                  <a:solidFill>
                    <a:srgbClr val="456A2C"/>
                  </a:solidFill>
                  <a:latin typeface="Glacial Indifference"/>
                </a:rPr>
                <a:t>Kennzeichnung</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Anwendungsbereiche</a:t>
              </a:r>
              <a:r>
                <a:rPr lang="en-US" sz="2400" spc="120" dirty="0">
                  <a:solidFill>
                    <a:srgbClr val="456A2C"/>
                  </a:solidFill>
                  <a:latin typeface="Glacial Indifference"/>
                </a:rPr>
                <a:t> von </a:t>
              </a:r>
              <a:r>
                <a:rPr lang="en-US" sz="2400" spc="120" dirty="0" err="1">
                  <a:solidFill>
                    <a:srgbClr val="456A2C"/>
                  </a:solidFill>
                  <a:latin typeface="Glacial Indifference"/>
                </a:rPr>
                <a:t>Schnittholz</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Bauteile</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Die </a:t>
              </a:r>
              <a:r>
                <a:rPr lang="en-US" sz="2400" spc="120" dirty="0" err="1">
                  <a:solidFill>
                    <a:srgbClr val="456A2C"/>
                  </a:solidFill>
                  <a:latin typeface="Glacial Indifference"/>
                </a:rPr>
                <a:t>Verwendung</a:t>
              </a:r>
              <a:r>
                <a:rPr lang="en-US" sz="2400" spc="120" dirty="0">
                  <a:solidFill>
                    <a:srgbClr val="456A2C"/>
                  </a:solidFill>
                  <a:latin typeface="Glacial Indifference"/>
                </a:rPr>
                <a:t> von </a:t>
              </a:r>
              <a:r>
                <a:rPr lang="en-US" sz="2400" spc="120" dirty="0" err="1">
                  <a:solidFill>
                    <a:srgbClr val="456A2C"/>
                  </a:solidFill>
                  <a:latin typeface="Glacial Indifference"/>
                </a:rPr>
                <a:t>Holz</a:t>
              </a:r>
              <a:r>
                <a:rPr lang="en-US" sz="2400" spc="120" dirty="0">
                  <a:solidFill>
                    <a:srgbClr val="456A2C"/>
                  </a:solidFill>
                  <a:latin typeface="Glacial Indifference"/>
                </a:rPr>
                <a:t> </a:t>
              </a:r>
              <a:r>
                <a:rPr lang="en-US" sz="2400" spc="120" dirty="0" err="1">
                  <a:solidFill>
                    <a:srgbClr val="456A2C"/>
                  </a:solidFill>
                  <a:latin typeface="Glacial Indifference"/>
                </a:rPr>
                <a:t>im</a:t>
              </a:r>
              <a:r>
                <a:rPr lang="en-US" sz="2400" spc="120" dirty="0">
                  <a:solidFill>
                    <a:srgbClr val="456A2C"/>
                  </a:solidFill>
                  <a:latin typeface="Glacial Indifference"/>
                </a:rPr>
                <a:t> </a:t>
              </a:r>
              <a:r>
                <a:rPr lang="en-US" sz="2400" spc="120" dirty="0" err="1">
                  <a:solidFill>
                    <a:srgbClr val="456A2C"/>
                  </a:solidFill>
                  <a:latin typeface="Glacial Indifference"/>
                </a:rPr>
                <a:t>Bauwesen</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Lagerung</a:t>
              </a:r>
              <a:r>
                <a:rPr lang="en-US" sz="2400" spc="120" dirty="0">
                  <a:solidFill>
                    <a:srgbClr val="456A2C"/>
                  </a:solidFill>
                  <a:latin typeface="Glacial Indifference"/>
                </a:rPr>
                <a:t> und </a:t>
              </a:r>
              <a:r>
                <a:rPr lang="en-US" sz="2400" spc="120" dirty="0" err="1">
                  <a:solidFill>
                    <a:srgbClr val="456A2C"/>
                  </a:solidFill>
                  <a:latin typeface="Glacial Indifference"/>
                </a:rPr>
                <a:t>Handhabung</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Häufig</a:t>
              </a:r>
              <a:r>
                <a:rPr lang="en-US" sz="2400" spc="120" dirty="0">
                  <a:solidFill>
                    <a:srgbClr val="456A2C"/>
                  </a:solidFill>
                  <a:latin typeface="Glacial Indifference"/>
                </a:rPr>
                <a:t> </a:t>
              </a:r>
              <a:r>
                <a:rPr lang="en-US" sz="2400" spc="120" dirty="0" err="1">
                  <a:solidFill>
                    <a:srgbClr val="456A2C"/>
                  </a:solidFill>
                  <a:latin typeface="Glacial Indifference"/>
                </a:rPr>
                <a:t>gestellte</a:t>
              </a:r>
              <a:r>
                <a:rPr lang="en-US" sz="2400" spc="120" dirty="0">
                  <a:solidFill>
                    <a:srgbClr val="456A2C"/>
                  </a:solidFill>
                  <a:latin typeface="Glacial Indifference"/>
                </a:rPr>
                <a:t> </a:t>
              </a:r>
              <a:r>
                <a:rPr lang="en-US" sz="2400" spc="120" dirty="0" err="1">
                  <a:solidFill>
                    <a:srgbClr val="456A2C"/>
                  </a:solidFill>
                  <a:latin typeface="Glacial Indifference"/>
                </a:rPr>
                <a:t>Fragen</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91700"/>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6944209"/>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en-US" sz="2400" spc="120" dirty="0" err="1">
                <a:solidFill>
                  <a:srgbClr val="456A2C"/>
                </a:solidFill>
                <a:latin typeface="Glacial Indifference"/>
              </a:rPr>
              <a:t>Bauholz</a:t>
            </a:r>
            <a:r>
              <a:rPr lang="en-US" sz="2400" spc="120" dirty="0">
                <a:solidFill>
                  <a:srgbClr val="456A2C"/>
                </a:solidFill>
                <a:latin typeface="Glacial Indifference"/>
              </a:rPr>
              <a:t>: </a:t>
            </a:r>
            <a:r>
              <a:rPr lang="en-US" sz="2400" spc="120" dirty="0" err="1">
                <a:solidFill>
                  <a:srgbClr val="456A2C"/>
                </a:solidFill>
                <a:latin typeface="Glacial Indifference"/>
              </a:rPr>
              <a:t>Gängige</a:t>
            </a:r>
            <a:r>
              <a:rPr lang="en-US" sz="2400" spc="120" dirty="0">
                <a:solidFill>
                  <a:srgbClr val="456A2C"/>
                </a:solidFill>
                <a:latin typeface="Glacial Indifference"/>
              </a:rPr>
              <a:t> </a:t>
            </a:r>
            <a:r>
              <a:rPr lang="en-US" sz="2400" spc="120" dirty="0" err="1">
                <a:solidFill>
                  <a:srgbClr val="456A2C"/>
                </a:solidFill>
                <a:latin typeface="Glacial Indifference"/>
              </a:rPr>
              <a:t>Bezeichnung</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Produkte</a:t>
            </a:r>
            <a:r>
              <a:rPr lang="en-US" sz="2400" spc="120" dirty="0">
                <a:solidFill>
                  <a:srgbClr val="456A2C"/>
                </a:solidFill>
                <a:latin typeface="Glacial Indifference"/>
              </a:rPr>
              <a:t> </a:t>
            </a:r>
            <a:r>
              <a:rPr lang="en-US" sz="2400" spc="120" dirty="0" err="1">
                <a:solidFill>
                  <a:srgbClr val="456A2C"/>
                </a:solidFill>
                <a:latin typeface="Glacial Indifference"/>
              </a:rPr>
              <a:t>aus</a:t>
            </a:r>
            <a:r>
              <a:rPr lang="en-US" sz="2400" spc="120" dirty="0">
                <a:solidFill>
                  <a:srgbClr val="456A2C"/>
                </a:solidFill>
                <a:latin typeface="Glacial Indifference"/>
              </a:rPr>
              <a:t> dem </a:t>
            </a:r>
            <a:r>
              <a:rPr lang="en-US" sz="2400" spc="120" dirty="0" err="1">
                <a:solidFill>
                  <a:srgbClr val="456A2C"/>
                </a:solidFill>
                <a:latin typeface="Glacial Indifference"/>
              </a:rPr>
              <a:t>Säge</a:t>
            </a:r>
            <a:r>
              <a:rPr lang="en-US" sz="2400" spc="120" dirty="0">
                <a:solidFill>
                  <a:srgbClr val="456A2C"/>
                </a:solidFill>
                <a:latin typeface="Glacial Indifference"/>
              </a:rPr>
              <a:t>- und </a:t>
            </a:r>
            <a:r>
              <a:rPr lang="en-US" sz="2400" spc="120" dirty="0" err="1">
                <a:solidFill>
                  <a:srgbClr val="456A2C"/>
                </a:solidFill>
                <a:latin typeface="Glacial Indifference"/>
              </a:rPr>
              <a:t>Hobelwerk</a:t>
            </a:r>
            <a:r>
              <a:rPr lang="en-US" sz="2400" spc="120" dirty="0">
                <a:solidFill>
                  <a:srgbClr val="456A2C"/>
                </a:solidFill>
                <a:latin typeface="Glacial Indifference"/>
              </a:rPr>
              <a:t> </a:t>
            </a:r>
            <a:r>
              <a:rPr lang="en-US" sz="2400" spc="120" dirty="0" err="1">
                <a:solidFill>
                  <a:srgbClr val="456A2C"/>
                </a:solidFill>
                <a:latin typeface="Glacial Indifference"/>
              </a:rPr>
              <a:t>sowie</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Rundholz</a:t>
            </a:r>
            <a:r>
              <a:rPr lang="en-US" sz="2400" spc="120" dirty="0">
                <a:solidFill>
                  <a:srgbClr val="456A2C"/>
                </a:solidFill>
                <a:latin typeface="Glacial Indifference"/>
              </a:rPr>
              <a:t>.</a:t>
            </a: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Schnittholz</a:t>
            </a:r>
            <a:r>
              <a:rPr lang="en-US" sz="2400" b="1" spc="120" dirty="0">
                <a:solidFill>
                  <a:srgbClr val="456A2C"/>
                </a:solidFill>
                <a:latin typeface="Glacial Indifference"/>
              </a:rPr>
              <a:t>: Ein </a:t>
            </a:r>
            <a:r>
              <a:rPr lang="en-US" sz="2400" b="1" spc="120" dirty="0" err="1">
                <a:solidFill>
                  <a:srgbClr val="456A2C"/>
                </a:solidFill>
                <a:latin typeface="Glacial Indifference"/>
              </a:rPr>
              <a:t>Überbegriff</a:t>
            </a:r>
            <a:r>
              <a:rPr lang="en-US" sz="2400" b="1" spc="120" dirty="0">
                <a:solidFill>
                  <a:srgbClr val="456A2C"/>
                </a:solidFill>
                <a:latin typeface="Glacial Indifference"/>
              </a:rPr>
              <a:t> </a:t>
            </a:r>
            <a:r>
              <a:rPr lang="en-US" sz="2400" b="1" spc="120" dirty="0" err="1">
                <a:solidFill>
                  <a:srgbClr val="456A2C"/>
                </a:solidFill>
                <a:latin typeface="Glacial Indifference"/>
              </a:rPr>
              <a:t>für</a:t>
            </a:r>
            <a:r>
              <a:rPr lang="en-US" sz="2400" b="1" spc="120" dirty="0">
                <a:solidFill>
                  <a:srgbClr val="456A2C"/>
                </a:solidFill>
                <a:latin typeface="Glacial Indifference"/>
              </a:rPr>
              <a:t> </a:t>
            </a:r>
            <a:r>
              <a:rPr lang="en-US" sz="2400" b="1" spc="120" dirty="0" err="1">
                <a:solidFill>
                  <a:srgbClr val="456A2C"/>
                </a:solidFill>
                <a:latin typeface="Glacial Indifference"/>
              </a:rPr>
              <a:t>Bauholz</a:t>
            </a:r>
            <a:r>
              <a:rPr lang="en-US" sz="2400" b="1" spc="120" dirty="0">
                <a:solidFill>
                  <a:srgbClr val="456A2C"/>
                </a:solidFill>
                <a:latin typeface="Glacial Indifference"/>
              </a:rPr>
              <a:t>, das an </a:t>
            </a:r>
            <a:r>
              <a:rPr lang="en-US" sz="2400" b="1" spc="120" dirty="0" err="1">
                <a:solidFill>
                  <a:srgbClr val="456A2C"/>
                </a:solidFill>
                <a:latin typeface="Glacial Indifference"/>
              </a:rPr>
              <a:t>allen</a:t>
            </a:r>
            <a:r>
              <a:rPr lang="en-US" sz="2400" b="1" spc="120" dirty="0">
                <a:solidFill>
                  <a:srgbClr val="456A2C"/>
                </a:solidFill>
                <a:latin typeface="Glacial Indifference"/>
              </a:rPr>
              <a:t> Seiten </a:t>
            </a:r>
            <a:r>
              <a:rPr lang="en-US" sz="2400" b="1" spc="120" dirty="0" err="1">
                <a:solidFill>
                  <a:srgbClr val="456A2C"/>
                </a:solidFill>
                <a:latin typeface="Glacial Indifference"/>
              </a:rPr>
              <a:t>gesägt</a:t>
            </a:r>
            <a:r>
              <a:rPr lang="en-US" sz="2400" b="1" spc="120" dirty="0">
                <a:solidFill>
                  <a:srgbClr val="456A2C"/>
                </a:solidFill>
                <a:latin typeface="Glacial Indifference"/>
              </a:rPr>
              <a:t> </a:t>
            </a:r>
            <a:r>
              <a:rPr lang="en-US" sz="2400" b="1" spc="120" dirty="0" err="1">
                <a:solidFill>
                  <a:srgbClr val="456A2C"/>
                </a:solidFill>
                <a:latin typeface="Glacial Indifference"/>
              </a:rPr>
              <a:t>wurde</a:t>
            </a:r>
            <a:r>
              <a:rPr lang="en-US" sz="2400" b="1" spc="120" dirty="0">
                <a:solidFill>
                  <a:srgbClr val="456A2C"/>
                </a:solidFill>
                <a:latin typeface="Glacial Indifference"/>
              </a:rPr>
              <a:t>.</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Hobelholz</a:t>
            </a:r>
            <a:r>
              <a:rPr lang="en-US" sz="2400" b="1" spc="120" dirty="0">
                <a:solidFill>
                  <a:srgbClr val="456A2C"/>
                </a:solidFill>
                <a:latin typeface="Glacial Indifference"/>
              </a:rPr>
              <a:t>: Ein </a:t>
            </a:r>
            <a:r>
              <a:rPr lang="en-US" sz="2400" b="1" spc="120" dirty="0" err="1">
                <a:solidFill>
                  <a:srgbClr val="456A2C"/>
                </a:solidFill>
                <a:latin typeface="Glacial Indifference"/>
              </a:rPr>
              <a:t>Überbegriff</a:t>
            </a:r>
            <a:r>
              <a:rPr lang="en-US" sz="2400" b="1" spc="120" dirty="0">
                <a:solidFill>
                  <a:srgbClr val="456A2C"/>
                </a:solidFill>
                <a:latin typeface="Glacial Indifference"/>
              </a:rPr>
              <a:t> </a:t>
            </a:r>
            <a:r>
              <a:rPr lang="en-US" sz="2400" b="1" spc="120" dirty="0" err="1">
                <a:solidFill>
                  <a:srgbClr val="456A2C"/>
                </a:solidFill>
                <a:latin typeface="Glacial Indifference"/>
              </a:rPr>
              <a:t>für</a:t>
            </a:r>
            <a:r>
              <a:rPr lang="en-US" sz="2400" b="1" spc="120" dirty="0">
                <a:solidFill>
                  <a:srgbClr val="456A2C"/>
                </a:solidFill>
                <a:latin typeface="Glacial Indifference"/>
              </a:rPr>
              <a:t> an </a:t>
            </a:r>
            <a:r>
              <a:rPr lang="en-US" sz="2400" b="1" spc="120" dirty="0" err="1">
                <a:solidFill>
                  <a:srgbClr val="456A2C"/>
                </a:solidFill>
                <a:latin typeface="Glacial Indifference"/>
              </a:rPr>
              <a:t>mindestens</a:t>
            </a:r>
            <a:r>
              <a:rPr lang="en-US" sz="2400" b="1" spc="120" dirty="0">
                <a:solidFill>
                  <a:srgbClr val="456A2C"/>
                </a:solidFill>
                <a:latin typeface="Glacial Indifference"/>
              </a:rPr>
              <a:t> </a:t>
            </a:r>
            <a:r>
              <a:rPr lang="en-US" sz="2400" b="1" spc="120" dirty="0" err="1">
                <a:solidFill>
                  <a:srgbClr val="456A2C"/>
                </a:solidFill>
                <a:latin typeface="Glacial Indifference"/>
              </a:rPr>
              <a:t>drei</a:t>
            </a:r>
            <a:r>
              <a:rPr lang="en-US" sz="2400" b="1" spc="120" dirty="0">
                <a:solidFill>
                  <a:srgbClr val="456A2C"/>
                </a:solidFill>
                <a:latin typeface="Glacial Indifference"/>
              </a:rPr>
              <a:t> Seiten </a:t>
            </a:r>
            <a:r>
              <a:rPr lang="en-US" sz="2400" b="1" spc="120" dirty="0" err="1">
                <a:solidFill>
                  <a:srgbClr val="456A2C"/>
                </a:solidFill>
                <a:latin typeface="Glacial Indifference"/>
              </a:rPr>
              <a:t>gehobeltes</a:t>
            </a:r>
            <a:r>
              <a:rPr lang="en-US" sz="2400" b="1" spc="120" dirty="0">
                <a:solidFill>
                  <a:srgbClr val="456A2C"/>
                </a:solidFill>
                <a:latin typeface="Glacial Indifference"/>
              </a:rPr>
              <a:t> </a:t>
            </a:r>
            <a:r>
              <a:rPr lang="en-US" sz="2400" b="1" spc="120" dirty="0" err="1">
                <a:solidFill>
                  <a:srgbClr val="456A2C"/>
                </a:solidFill>
                <a:latin typeface="Glacial Indifference"/>
              </a:rPr>
              <a:t>Holz</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err="1">
                <a:solidFill>
                  <a:srgbClr val="456A2C"/>
                </a:solidFill>
                <a:latin typeface="Glacial Indifference"/>
              </a:rPr>
              <a:t>Brettschichtholz</a:t>
            </a:r>
            <a:r>
              <a:rPr lang="en-US" sz="2400" b="1" spc="120" dirty="0">
                <a:solidFill>
                  <a:srgbClr val="456A2C"/>
                </a:solidFill>
                <a:latin typeface="Glacial Indifference"/>
              </a:rPr>
              <a:t>: </a:t>
            </a:r>
            <a:r>
              <a:rPr lang="en-US" sz="2400" b="1" spc="120" dirty="0" err="1">
                <a:solidFill>
                  <a:srgbClr val="456A2C"/>
                </a:solidFill>
                <a:latin typeface="Glacial Indifference"/>
              </a:rPr>
              <a:t>Verarbeitetes</a:t>
            </a:r>
            <a:r>
              <a:rPr lang="en-US" sz="2400" b="1" spc="120" dirty="0">
                <a:solidFill>
                  <a:srgbClr val="456A2C"/>
                </a:solidFill>
                <a:latin typeface="Glacial Indifference"/>
              </a:rPr>
              <a:t> </a:t>
            </a:r>
            <a:r>
              <a:rPr lang="en-US" sz="2400" b="1" spc="120" dirty="0" err="1">
                <a:solidFill>
                  <a:srgbClr val="456A2C"/>
                </a:solidFill>
                <a:latin typeface="Glacial Indifference"/>
              </a:rPr>
              <a:t>Holz</a:t>
            </a:r>
            <a:r>
              <a:rPr lang="en-US" sz="2400" b="1" spc="120" dirty="0">
                <a:solidFill>
                  <a:srgbClr val="456A2C"/>
                </a:solidFill>
                <a:latin typeface="Glacial Indifference"/>
              </a:rPr>
              <a:t>, das </a:t>
            </a:r>
            <a:r>
              <a:rPr lang="en-US" sz="2400" b="1" spc="120" dirty="0" err="1">
                <a:solidFill>
                  <a:srgbClr val="456A2C"/>
                </a:solidFill>
                <a:latin typeface="Glacial Indifference"/>
              </a:rPr>
              <a:t>durch</a:t>
            </a:r>
            <a:r>
              <a:rPr lang="en-US" sz="2400" b="1" spc="120" dirty="0">
                <a:solidFill>
                  <a:srgbClr val="456A2C"/>
                </a:solidFill>
                <a:latin typeface="Glacial Indifference"/>
              </a:rPr>
              <a:t> </a:t>
            </a:r>
            <a:r>
              <a:rPr lang="en-US" sz="2400" b="1" spc="120" dirty="0" err="1">
                <a:solidFill>
                  <a:srgbClr val="456A2C"/>
                </a:solidFill>
                <a:latin typeface="Glacial Indifference"/>
              </a:rPr>
              <a:t>Verklebung</a:t>
            </a:r>
            <a:r>
              <a:rPr lang="en-US" sz="2400" b="1" spc="120" dirty="0">
                <a:solidFill>
                  <a:srgbClr val="456A2C"/>
                </a:solidFill>
                <a:latin typeface="Glacial Indifference"/>
              </a:rPr>
              <a:t> von </a:t>
            </a:r>
            <a:r>
              <a:rPr lang="en-US" sz="2400" b="1" spc="120" dirty="0" err="1">
                <a:solidFill>
                  <a:srgbClr val="456A2C"/>
                </a:solidFill>
                <a:latin typeface="Glacial Indifference"/>
              </a:rPr>
              <a:t>mindestens</a:t>
            </a:r>
            <a:r>
              <a:rPr lang="en-US" sz="2400" b="1" spc="120" dirty="0">
                <a:solidFill>
                  <a:srgbClr val="456A2C"/>
                </a:solidFill>
                <a:latin typeface="Glacial Indifference"/>
              </a:rPr>
              <a:t> </a:t>
            </a:r>
            <a:r>
              <a:rPr lang="en-US" sz="2400" b="1" spc="120" dirty="0" err="1">
                <a:solidFill>
                  <a:srgbClr val="456A2C"/>
                </a:solidFill>
                <a:latin typeface="Glacial Indifference"/>
              </a:rPr>
              <a:t>vier</a:t>
            </a:r>
            <a:r>
              <a:rPr lang="en-US" sz="2400" b="1" spc="120" dirty="0">
                <a:solidFill>
                  <a:srgbClr val="456A2C"/>
                </a:solidFill>
                <a:latin typeface="Glacial Indifference"/>
              </a:rPr>
              <a:t> </a:t>
            </a:r>
            <a:r>
              <a:rPr lang="en-US" sz="2400" b="1" spc="120" dirty="0" err="1">
                <a:solidFill>
                  <a:srgbClr val="456A2C"/>
                </a:solidFill>
                <a:latin typeface="Glacial Indifference"/>
              </a:rPr>
              <a:t>Lamellen</a:t>
            </a:r>
            <a:r>
              <a:rPr lang="en-US" sz="2400" b="1" spc="120" dirty="0">
                <a:solidFill>
                  <a:srgbClr val="456A2C"/>
                </a:solidFill>
                <a:latin typeface="Glacial Indifference"/>
              </a:rPr>
              <a:t> </a:t>
            </a:r>
            <a:r>
              <a:rPr lang="en-US" sz="2400" b="1" spc="120" dirty="0" err="1">
                <a:solidFill>
                  <a:srgbClr val="456A2C"/>
                </a:solidFill>
                <a:latin typeface="Glacial Indifference"/>
              </a:rPr>
              <a:t>mit</a:t>
            </a:r>
            <a:r>
              <a:rPr lang="en-US" sz="2400" b="1" spc="120" dirty="0">
                <a:solidFill>
                  <a:srgbClr val="456A2C"/>
                </a:solidFill>
                <a:latin typeface="Glacial Indifference"/>
              </a:rPr>
              <a:t> </a:t>
            </a:r>
            <a:r>
              <a:rPr lang="en-US" sz="2400" b="1" spc="120" dirty="0" err="1">
                <a:solidFill>
                  <a:srgbClr val="456A2C"/>
                </a:solidFill>
                <a:latin typeface="Glacial Indifference"/>
              </a:rPr>
              <a:t>nicht</a:t>
            </a:r>
            <a:r>
              <a:rPr lang="en-US" sz="2400" b="1" spc="120" dirty="0">
                <a:solidFill>
                  <a:srgbClr val="456A2C"/>
                </a:solidFill>
                <a:latin typeface="Glacial Indifference"/>
              </a:rPr>
              <a:t> </a:t>
            </a:r>
            <a:r>
              <a:rPr lang="en-US" sz="2400" b="1" spc="120" dirty="0" err="1">
                <a:solidFill>
                  <a:srgbClr val="456A2C"/>
                </a:solidFill>
                <a:latin typeface="Glacial Indifference"/>
              </a:rPr>
              <a:t>mehr</a:t>
            </a:r>
            <a:r>
              <a:rPr lang="en-US" sz="2400" b="1" spc="120" dirty="0">
                <a:solidFill>
                  <a:srgbClr val="456A2C"/>
                </a:solidFill>
                <a:latin typeface="Glacial Indifference"/>
              </a:rPr>
              <a:t> </a:t>
            </a:r>
            <a:r>
              <a:rPr lang="en-US" sz="2400" b="1" spc="120" dirty="0" err="1">
                <a:solidFill>
                  <a:srgbClr val="456A2C"/>
                </a:solidFill>
                <a:latin typeface="Glacial Indifference"/>
              </a:rPr>
              <a:t>als</a:t>
            </a:r>
            <a:r>
              <a:rPr lang="en-US" sz="2400" b="1" spc="120" dirty="0">
                <a:solidFill>
                  <a:srgbClr val="456A2C"/>
                </a:solidFill>
                <a:latin typeface="Glacial Indifference"/>
              </a:rPr>
              <a:t> 45mm </a:t>
            </a:r>
            <a:r>
              <a:rPr lang="en-US" sz="2400" b="1" spc="120" dirty="0" err="1">
                <a:solidFill>
                  <a:srgbClr val="456A2C"/>
                </a:solidFill>
                <a:latin typeface="Glacial Indifference"/>
              </a:rPr>
              <a:t>Dicke</a:t>
            </a:r>
            <a:r>
              <a:rPr lang="en-US" sz="2400" b="1" spc="120" dirty="0">
                <a:solidFill>
                  <a:srgbClr val="456A2C"/>
                </a:solidFill>
                <a:latin typeface="Glacial Indifference"/>
              </a:rPr>
              <a:t> </a:t>
            </a:r>
            <a:r>
              <a:rPr lang="en-US" sz="2400" b="1" spc="120" dirty="0" err="1">
                <a:solidFill>
                  <a:srgbClr val="456A2C"/>
                </a:solidFill>
                <a:latin typeface="Glacial Indifference"/>
              </a:rPr>
              <a:t>hergestellt</a:t>
            </a:r>
            <a:r>
              <a:rPr lang="en-US" sz="2400" b="1" spc="120" dirty="0">
                <a:solidFill>
                  <a:srgbClr val="456A2C"/>
                </a:solidFill>
                <a:latin typeface="Glacial Indifference"/>
              </a:rPr>
              <a:t> </a:t>
            </a:r>
            <a:r>
              <a:rPr lang="en-US" sz="2400" b="1" spc="120" dirty="0" err="1">
                <a:solidFill>
                  <a:srgbClr val="456A2C"/>
                </a:solidFill>
                <a:latin typeface="Glacial Indifference"/>
              </a:rPr>
              <a:t>wird</a:t>
            </a:r>
            <a:r>
              <a:rPr lang="en-US" sz="2400" b="1" spc="120" dirty="0">
                <a:solidFill>
                  <a:srgbClr val="456A2C"/>
                </a:solidFill>
                <a:latin typeface="Glacial Indifference"/>
              </a:rPr>
              <a:t>.</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b="1" spc="120" dirty="0">
                <a:solidFill>
                  <a:srgbClr val="456A2C"/>
                </a:solidFill>
                <a:latin typeface="Glacial Indifference"/>
              </a:rPr>
              <a:t>Furnierschichtholz (LVL): Ein Holzprodukt, das durch Verklebung von mindestens fünf Furnieren von bis zu 6mm Dicke hergestellt wird.</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gn="l">
              <a:lnSpc>
                <a:spcPts val="8370"/>
              </a:lnSpc>
            </a:pPr>
            <a:r>
              <a:rPr lang="fi-FI" sz="6200" spc="310" dirty="0">
                <a:solidFill>
                  <a:schemeClr val="bg1"/>
                </a:solidFill>
                <a:latin typeface="League Spartan"/>
              </a:rPr>
              <a:t>Begriffe</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520014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Die </a:t>
            </a:r>
            <a:r>
              <a:rPr lang="en-US" sz="2400" spc="120" dirty="0" err="1">
                <a:solidFill>
                  <a:srgbClr val="456A2C"/>
                </a:solidFill>
                <a:latin typeface="Glacial Indifference"/>
              </a:rPr>
              <a:t>Marktüberwachung</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Bauprodukte</a:t>
            </a:r>
            <a:r>
              <a:rPr lang="en-US" sz="2400" spc="120" dirty="0">
                <a:solidFill>
                  <a:srgbClr val="456A2C"/>
                </a:solidFill>
                <a:latin typeface="Glacial Indifference"/>
              </a:rPr>
              <a:t> </a:t>
            </a:r>
            <a:r>
              <a:rPr lang="en-US" sz="2400" spc="120" dirty="0" err="1">
                <a:solidFill>
                  <a:srgbClr val="456A2C"/>
                </a:solidFill>
                <a:latin typeface="Glacial Indifference"/>
              </a:rPr>
              <a:t>stellt</a:t>
            </a:r>
            <a:r>
              <a:rPr lang="en-US" sz="2400" spc="120" dirty="0">
                <a:solidFill>
                  <a:srgbClr val="456A2C"/>
                </a:solidFill>
                <a:latin typeface="Glacial Indifference"/>
              </a:rPr>
              <a:t> </a:t>
            </a:r>
            <a:r>
              <a:rPr lang="en-US" sz="2400" spc="120" dirty="0" err="1">
                <a:solidFill>
                  <a:srgbClr val="456A2C"/>
                </a:solidFill>
                <a:latin typeface="Glacial Indifference"/>
              </a:rPr>
              <a:t>sicher</a:t>
            </a:r>
            <a:r>
              <a:rPr lang="en-US" sz="2400" spc="120" dirty="0">
                <a:solidFill>
                  <a:srgbClr val="456A2C"/>
                </a:solidFill>
                <a:latin typeface="Glacial Indifference"/>
              </a:rPr>
              <a:t>, </a:t>
            </a:r>
            <a:r>
              <a:rPr lang="en-US" sz="2400" spc="120" dirty="0" err="1">
                <a:solidFill>
                  <a:srgbClr val="456A2C"/>
                </a:solidFill>
                <a:latin typeface="Glacial Indifference"/>
              </a:rPr>
              <a:t>dass</a:t>
            </a:r>
            <a:r>
              <a:rPr lang="en-US" sz="2400" spc="120" dirty="0">
                <a:solidFill>
                  <a:srgbClr val="456A2C"/>
                </a:solidFill>
                <a:latin typeface="Glacial Indifference"/>
              </a:rPr>
              <a:t> </a:t>
            </a:r>
            <a:r>
              <a:rPr lang="en-US" sz="2400" spc="120" dirty="0" err="1">
                <a:solidFill>
                  <a:srgbClr val="456A2C"/>
                </a:solidFill>
                <a:latin typeface="Glacial Indifference"/>
              </a:rPr>
              <a:t>Im</a:t>
            </a:r>
            <a:r>
              <a:rPr lang="en-US" sz="2400" spc="120" dirty="0">
                <a:solidFill>
                  <a:srgbClr val="456A2C"/>
                </a:solidFill>
                <a:latin typeface="Glacial Indifference"/>
              </a:rPr>
              <a:t> </a:t>
            </a:r>
            <a:r>
              <a:rPr lang="en-US" sz="2400" spc="120" dirty="0" err="1">
                <a:solidFill>
                  <a:srgbClr val="456A2C"/>
                </a:solidFill>
                <a:latin typeface="Glacial Indifference"/>
              </a:rPr>
              <a:t>Europäischen</a:t>
            </a:r>
            <a:r>
              <a:rPr lang="en-US" sz="2400" spc="120" dirty="0">
                <a:solidFill>
                  <a:srgbClr val="456A2C"/>
                </a:solidFill>
                <a:latin typeface="Glacial Indifference"/>
              </a:rPr>
              <a:t> </a:t>
            </a:r>
            <a:r>
              <a:rPr lang="en-US" sz="2400" spc="120" dirty="0" err="1">
                <a:solidFill>
                  <a:srgbClr val="456A2C"/>
                </a:solidFill>
                <a:latin typeface="Glacial Indifference"/>
              </a:rPr>
              <a:t>Binnenmarkt</a:t>
            </a:r>
            <a:r>
              <a:rPr lang="en-US" sz="2400" spc="120" dirty="0">
                <a:solidFill>
                  <a:srgbClr val="456A2C"/>
                </a:solidFill>
                <a:latin typeface="Glacial Indifference"/>
              </a:rPr>
              <a:t> </a:t>
            </a:r>
            <a:r>
              <a:rPr lang="en-US" sz="2400" spc="120" dirty="0" err="1">
                <a:solidFill>
                  <a:srgbClr val="456A2C"/>
                </a:solidFill>
                <a:latin typeface="Glacial Indifference"/>
              </a:rPr>
              <a:t>nur</a:t>
            </a:r>
            <a:r>
              <a:rPr lang="en-US" sz="2400" spc="120" dirty="0">
                <a:solidFill>
                  <a:srgbClr val="456A2C"/>
                </a:solidFill>
                <a:latin typeface="Glacial Indifference"/>
              </a:rPr>
              <a:t> CE-</a:t>
            </a:r>
            <a:r>
              <a:rPr lang="en-US" sz="2400" spc="120" dirty="0" err="1">
                <a:solidFill>
                  <a:srgbClr val="456A2C"/>
                </a:solidFill>
                <a:latin typeface="Glacial Indifference"/>
              </a:rPr>
              <a:t>zertifizierte</a:t>
            </a:r>
            <a:r>
              <a:rPr lang="en-US" sz="2400" spc="120" dirty="0">
                <a:solidFill>
                  <a:srgbClr val="456A2C"/>
                </a:solidFill>
                <a:latin typeface="Glacial Indifference"/>
              </a:rPr>
              <a:t> </a:t>
            </a:r>
            <a:r>
              <a:rPr lang="en-US" sz="2400" spc="120" dirty="0" err="1">
                <a:solidFill>
                  <a:srgbClr val="456A2C"/>
                </a:solidFill>
                <a:latin typeface="Glacial Indifference"/>
              </a:rPr>
              <a:t>Bauprodukte</a:t>
            </a:r>
            <a:r>
              <a:rPr lang="en-US" sz="2400" spc="120" dirty="0">
                <a:solidFill>
                  <a:srgbClr val="456A2C"/>
                </a:solidFill>
                <a:latin typeface="Glacial Indifference"/>
              </a:rPr>
              <a:t> </a:t>
            </a:r>
            <a:r>
              <a:rPr lang="en-US" sz="2400" spc="120" dirty="0" err="1">
                <a:solidFill>
                  <a:srgbClr val="456A2C"/>
                </a:solidFill>
                <a:latin typeface="Glacial Indifference"/>
              </a:rPr>
              <a:t>im</a:t>
            </a:r>
            <a:r>
              <a:rPr lang="en-US" sz="2400" spc="120" dirty="0">
                <a:solidFill>
                  <a:srgbClr val="456A2C"/>
                </a:solidFill>
                <a:latin typeface="Glacial Indifference"/>
              </a:rPr>
              <a:t> </a:t>
            </a:r>
            <a:r>
              <a:rPr lang="en-US" sz="2400" spc="120" dirty="0" err="1">
                <a:solidFill>
                  <a:srgbClr val="456A2C"/>
                </a:solidFill>
                <a:latin typeface="Glacial Indifference"/>
              </a:rPr>
              <a:t>Umlauf</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die </a:t>
            </a:r>
            <a:r>
              <a:rPr lang="en-US" sz="2400" spc="120" dirty="0" err="1">
                <a:solidFill>
                  <a:srgbClr val="456A2C"/>
                </a:solidFill>
                <a:latin typeface="Glacial Indifference"/>
              </a:rPr>
              <a:t>die</a:t>
            </a:r>
            <a:r>
              <a:rPr lang="en-US" sz="2400" spc="120" dirty="0">
                <a:solidFill>
                  <a:srgbClr val="456A2C"/>
                </a:solidFill>
                <a:latin typeface="Glacial Indifference"/>
              </a:rPr>
              <a:t> </a:t>
            </a:r>
            <a:r>
              <a:rPr lang="en-US" sz="2400" spc="120" dirty="0" err="1">
                <a:solidFill>
                  <a:srgbClr val="456A2C"/>
                </a:solidFill>
                <a:latin typeface="Glacial Indifference"/>
              </a:rPr>
              <a:t>jeweils</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sie</a:t>
            </a:r>
            <a:r>
              <a:rPr lang="en-US" sz="2400" spc="120" dirty="0">
                <a:solidFill>
                  <a:srgbClr val="456A2C"/>
                </a:solidFill>
                <a:latin typeface="Glacial Indifference"/>
              </a:rPr>
              <a:t> </a:t>
            </a:r>
            <a:r>
              <a:rPr lang="en-US" sz="2400" spc="120" dirty="0" err="1">
                <a:solidFill>
                  <a:srgbClr val="456A2C"/>
                </a:solidFill>
                <a:latin typeface="Glacial Indifference"/>
              </a:rPr>
              <a:t>festgelegten</a:t>
            </a:r>
            <a:r>
              <a:rPr lang="en-US" sz="2400" spc="120" dirty="0">
                <a:solidFill>
                  <a:srgbClr val="456A2C"/>
                </a:solidFill>
                <a:latin typeface="Glacial Indifference"/>
              </a:rPr>
              <a:t> </a:t>
            </a:r>
            <a:r>
              <a:rPr lang="en-US" sz="2400" spc="120" dirty="0" err="1">
                <a:solidFill>
                  <a:srgbClr val="456A2C"/>
                </a:solidFill>
                <a:latin typeface="Glacial Indifference"/>
              </a:rPr>
              <a:t>Anforderungen</a:t>
            </a:r>
            <a:r>
              <a:rPr lang="en-US" sz="2400" spc="120" dirty="0">
                <a:solidFill>
                  <a:srgbClr val="456A2C"/>
                </a:solidFill>
                <a:latin typeface="Glacial Indifference"/>
              </a:rPr>
              <a:t> </a:t>
            </a:r>
            <a:r>
              <a:rPr lang="en-US" sz="2400" spc="120" dirty="0" err="1">
                <a:solidFill>
                  <a:srgbClr val="456A2C"/>
                </a:solidFill>
                <a:latin typeface="Glacial Indifference"/>
              </a:rPr>
              <a:t>erfüllen</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Die CE-</a:t>
            </a:r>
            <a:r>
              <a:rPr lang="en-US" sz="2400" spc="120" dirty="0" err="1">
                <a:solidFill>
                  <a:srgbClr val="456A2C"/>
                </a:solidFill>
                <a:latin typeface="Glacial Indifference"/>
              </a:rPr>
              <a:t>Kennzeichnung</a:t>
            </a:r>
            <a:r>
              <a:rPr lang="en-US" sz="2400" spc="120" dirty="0">
                <a:solidFill>
                  <a:srgbClr val="456A2C"/>
                </a:solidFill>
                <a:latin typeface="Glacial Indifference"/>
              </a:rPr>
              <a:t> </a:t>
            </a:r>
            <a:r>
              <a:rPr lang="en-US" sz="2400" spc="120" dirty="0" err="1">
                <a:solidFill>
                  <a:srgbClr val="456A2C"/>
                </a:solidFill>
                <a:latin typeface="Glacial Indifference"/>
              </a:rPr>
              <a:t>garantiert</a:t>
            </a:r>
            <a:r>
              <a:rPr lang="en-US" sz="2400" spc="120" dirty="0">
                <a:solidFill>
                  <a:srgbClr val="456A2C"/>
                </a:solidFill>
                <a:latin typeface="Glacial Indifference"/>
              </a:rPr>
              <a:t>, </a:t>
            </a:r>
            <a:r>
              <a:rPr lang="en-US" sz="2400" spc="120" dirty="0" err="1">
                <a:solidFill>
                  <a:srgbClr val="456A2C"/>
                </a:solidFill>
                <a:latin typeface="Glacial Indifference"/>
              </a:rPr>
              <a:t>dass</a:t>
            </a:r>
            <a:r>
              <a:rPr lang="en-US" sz="2400" spc="120" dirty="0">
                <a:solidFill>
                  <a:srgbClr val="456A2C"/>
                </a:solidFill>
                <a:latin typeface="Glacial Indifference"/>
              </a:rPr>
              <a:t> </a:t>
            </a:r>
            <a:r>
              <a:rPr lang="en-US" sz="2400" spc="120" dirty="0" err="1">
                <a:solidFill>
                  <a:srgbClr val="456A2C"/>
                </a:solidFill>
                <a:latin typeface="Glacial Indifference"/>
              </a:rPr>
              <a:t>ein</a:t>
            </a:r>
            <a:r>
              <a:rPr lang="en-US" sz="2400" spc="120" dirty="0">
                <a:solidFill>
                  <a:srgbClr val="456A2C"/>
                </a:solidFill>
                <a:latin typeface="Glacial Indifference"/>
              </a:rPr>
              <a:t> </a:t>
            </a:r>
            <a:r>
              <a:rPr lang="en-US" sz="2400" spc="120" dirty="0" err="1">
                <a:solidFill>
                  <a:srgbClr val="456A2C"/>
                </a:solidFill>
                <a:latin typeface="Glacial Indifference"/>
              </a:rPr>
              <a:t>Bauprodukt</a:t>
            </a:r>
            <a:r>
              <a:rPr lang="en-US" sz="2400" spc="120" dirty="0">
                <a:solidFill>
                  <a:srgbClr val="456A2C"/>
                </a:solidFill>
                <a:latin typeface="Glacial Indifference"/>
              </a:rPr>
              <a:t> den </a:t>
            </a:r>
            <a:r>
              <a:rPr lang="en-US" sz="2400" spc="120" dirty="0" err="1">
                <a:solidFill>
                  <a:srgbClr val="456A2C"/>
                </a:solidFill>
                <a:latin typeface="Glacial Indifference"/>
              </a:rPr>
              <a:t>jeweiligen</a:t>
            </a:r>
            <a:r>
              <a:rPr lang="en-US" sz="2400" spc="120" dirty="0">
                <a:solidFill>
                  <a:srgbClr val="456A2C"/>
                </a:solidFill>
                <a:latin typeface="Glacial Indifference"/>
              </a:rPr>
              <a:t> </a:t>
            </a:r>
            <a:r>
              <a:rPr lang="en-US" sz="2400" spc="120" dirty="0" err="1">
                <a:solidFill>
                  <a:srgbClr val="456A2C"/>
                </a:solidFill>
                <a:latin typeface="Glacial Indifference"/>
              </a:rPr>
              <a:t>harmonisierten</a:t>
            </a:r>
            <a:r>
              <a:rPr lang="en-US" sz="2400" spc="120" dirty="0">
                <a:solidFill>
                  <a:srgbClr val="456A2C"/>
                </a:solidFill>
                <a:latin typeface="Glacial Indifference"/>
              </a:rPr>
              <a:t> </a:t>
            </a:r>
            <a:r>
              <a:rPr lang="en-US" sz="2400" spc="120" dirty="0" err="1">
                <a:solidFill>
                  <a:srgbClr val="456A2C"/>
                </a:solidFill>
                <a:latin typeface="Glacial Indifference"/>
              </a:rPr>
              <a:t>Produktstandards</a:t>
            </a:r>
            <a:r>
              <a:rPr lang="en-US" sz="2400" spc="120" dirty="0">
                <a:solidFill>
                  <a:srgbClr val="456A2C"/>
                </a:solidFill>
                <a:latin typeface="Glacial Indifference"/>
              </a:rPr>
              <a:t> und den </a:t>
            </a:r>
            <a:r>
              <a:rPr lang="en-US" sz="2400" spc="120" dirty="0" err="1">
                <a:solidFill>
                  <a:srgbClr val="456A2C"/>
                </a:solidFill>
                <a:latin typeface="Glacial Indifference"/>
              </a:rPr>
              <a:t>wichtigsten</a:t>
            </a:r>
            <a:r>
              <a:rPr lang="en-US" sz="2400" spc="120" dirty="0">
                <a:solidFill>
                  <a:srgbClr val="456A2C"/>
                </a:solidFill>
                <a:latin typeface="Glacial Indifference"/>
              </a:rPr>
              <a:t> </a:t>
            </a:r>
            <a:r>
              <a:rPr lang="en-US" sz="2400" spc="120" dirty="0" err="1">
                <a:solidFill>
                  <a:srgbClr val="456A2C"/>
                </a:solidFill>
                <a:latin typeface="Glacial Indifference"/>
              </a:rPr>
              <a:t>Sicherheits</a:t>
            </a:r>
            <a:r>
              <a:rPr lang="en-US" sz="2400" spc="120" dirty="0">
                <a:solidFill>
                  <a:srgbClr val="456A2C"/>
                </a:solidFill>
                <a:latin typeface="Glacial Indifference"/>
              </a:rPr>
              <a:t>- und </a:t>
            </a:r>
            <a:r>
              <a:rPr lang="en-US" sz="2400" spc="120" dirty="0" err="1">
                <a:solidFill>
                  <a:srgbClr val="456A2C"/>
                </a:solidFill>
                <a:latin typeface="Glacial Indifference"/>
              </a:rPr>
              <a:t>Gesundheitsanforderungen</a:t>
            </a:r>
            <a:r>
              <a:rPr lang="en-US" sz="2400" spc="120" dirty="0">
                <a:solidFill>
                  <a:srgbClr val="456A2C"/>
                </a:solidFill>
                <a:latin typeface="Glacial Indifference"/>
              </a:rPr>
              <a:t> </a:t>
            </a:r>
            <a:r>
              <a:rPr lang="en-US" sz="2400" spc="120" dirty="0" err="1">
                <a:solidFill>
                  <a:srgbClr val="456A2C"/>
                </a:solidFill>
                <a:latin typeface="Glacial Indifference"/>
              </a:rPr>
              <a:t>gemäß</a:t>
            </a:r>
            <a:r>
              <a:rPr lang="en-US" sz="2400" spc="120" dirty="0">
                <a:solidFill>
                  <a:srgbClr val="456A2C"/>
                </a:solidFill>
                <a:latin typeface="Glacial Indifference"/>
              </a:rPr>
              <a:t> </a:t>
            </a:r>
            <a:r>
              <a:rPr lang="en-US" sz="2400" spc="120" dirty="0" err="1">
                <a:solidFill>
                  <a:srgbClr val="456A2C"/>
                </a:solidFill>
                <a:latin typeface="Glacial Indifference"/>
              </a:rPr>
              <a:t>Bauproduktenrichtlinie</a:t>
            </a:r>
            <a:r>
              <a:rPr lang="en-US" sz="2400" spc="120" dirty="0">
                <a:solidFill>
                  <a:srgbClr val="456A2C"/>
                </a:solidFill>
                <a:latin typeface="Glacial Indifference"/>
              </a:rPr>
              <a:t> </a:t>
            </a:r>
            <a:r>
              <a:rPr lang="en-US" sz="2400" spc="120" dirty="0" err="1">
                <a:solidFill>
                  <a:srgbClr val="456A2C"/>
                </a:solidFill>
                <a:latin typeface="Glacial Indifference"/>
              </a:rPr>
              <a:t>entspricht</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Ein CE-</a:t>
            </a:r>
            <a:r>
              <a:rPr lang="en-US" sz="2400" spc="120" dirty="0" err="1">
                <a:solidFill>
                  <a:srgbClr val="456A2C"/>
                </a:solidFill>
                <a:latin typeface="Glacial Indifference"/>
              </a:rPr>
              <a:t>zertifiziertes</a:t>
            </a:r>
            <a:r>
              <a:rPr lang="en-US" sz="2400" spc="120" dirty="0">
                <a:solidFill>
                  <a:srgbClr val="456A2C"/>
                </a:solidFill>
                <a:latin typeface="Glacial Indifference"/>
              </a:rPr>
              <a:t> </a:t>
            </a:r>
            <a:r>
              <a:rPr lang="en-US" sz="2400" spc="120" dirty="0" err="1">
                <a:solidFill>
                  <a:srgbClr val="456A2C"/>
                </a:solidFill>
                <a:latin typeface="Glacial Indifference"/>
              </a:rPr>
              <a:t>Bauprodukt</a:t>
            </a:r>
            <a:r>
              <a:rPr lang="en-US" sz="2400" spc="120" dirty="0">
                <a:solidFill>
                  <a:srgbClr val="456A2C"/>
                </a:solidFill>
                <a:latin typeface="Glacial Indifference"/>
              </a:rPr>
              <a:t> </a:t>
            </a:r>
            <a:r>
              <a:rPr lang="en-US" sz="2400" spc="120" dirty="0" err="1">
                <a:solidFill>
                  <a:srgbClr val="456A2C"/>
                </a:solidFill>
                <a:latin typeface="Glacial Indifference"/>
              </a:rPr>
              <a:t>kann</a:t>
            </a:r>
            <a:r>
              <a:rPr lang="en-US" sz="2400" spc="120" dirty="0">
                <a:solidFill>
                  <a:srgbClr val="456A2C"/>
                </a:solidFill>
                <a:latin typeface="Glacial Indifference"/>
              </a:rPr>
              <a:t> </a:t>
            </a:r>
            <a:r>
              <a:rPr lang="en-US" sz="2400" spc="120" dirty="0" err="1">
                <a:solidFill>
                  <a:srgbClr val="456A2C"/>
                </a:solidFill>
                <a:latin typeface="Glacial Indifference"/>
              </a:rPr>
              <a:t>im</a:t>
            </a:r>
            <a:r>
              <a:rPr lang="en-US" sz="2400" spc="120" dirty="0">
                <a:solidFill>
                  <a:srgbClr val="456A2C"/>
                </a:solidFill>
                <a:latin typeface="Glacial Indifference"/>
              </a:rPr>
              <a:t> </a:t>
            </a:r>
            <a:r>
              <a:rPr lang="en-US" sz="2400" spc="120" dirty="0" err="1">
                <a:solidFill>
                  <a:srgbClr val="456A2C"/>
                </a:solidFill>
                <a:latin typeface="Glacial Indifference"/>
              </a:rPr>
              <a:t>Europäischen</a:t>
            </a:r>
            <a:r>
              <a:rPr lang="en-US" sz="2400" spc="120" dirty="0">
                <a:solidFill>
                  <a:srgbClr val="456A2C"/>
                </a:solidFill>
                <a:latin typeface="Glacial Indifference"/>
              </a:rPr>
              <a:t> </a:t>
            </a:r>
            <a:r>
              <a:rPr lang="en-US" sz="2400" spc="120" dirty="0" err="1">
                <a:solidFill>
                  <a:srgbClr val="456A2C"/>
                </a:solidFill>
                <a:latin typeface="Glacial Indifference"/>
              </a:rPr>
              <a:t>Binnenmarkt</a:t>
            </a:r>
            <a:r>
              <a:rPr lang="en-US" sz="2400" spc="120" dirty="0">
                <a:solidFill>
                  <a:srgbClr val="456A2C"/>
                </a:solidFill>
                <a:latin typeface="Glacial Indifference"/>
              </a:rPr>
              <a:t> </a:t>
            </a:r>
            <a:r>
              <a:rPr lang="en-US" sz="2400" spc="120" dirty="0" err="1">
                <a:solidFill>
                  <a:srgbClr val="456A2C"/>
                </a:solidFill>
                <a:latin typeface="Glacial Indifference"/>
              </a:rPr>
              <a:t>frei</a:t>
            </a:r>
            <a:r>
              <a:rPr lang="en-US" sz="2400" spc="120" dirty="0">
                <a:solidFill>
                  <a:srgbClr val="456A2C"/>
                </a:solidFill>
                <a:latin typeface="Glacial Indifference"/>
              </a:rPr>
              <a:t> </a:t>
            </a:r>
            <a:r>
              <a:rPr lang="en-US" sz="2400" spc="120" dirty="0" err="1">
                <a:solidFill>
                  <a:srgbClr val="456A2C"/>
                </a:solidFill>
                <a:latin typeface="Glacial Indifference"/>
              </a:rPr>
              <a:t>verkauft</a:t>
            </a:r>
            <a:r>
              <a:rPr lang="en-US" sz="2400" spc="120" dirty="0">
                <a:solidFill>
                  <a:srgbClr val="456A2C"/>
                </a:solidFill>
                <a:latin typeface="Glacial Indifference"/>
              </a:rPr>
              <a:t> und </a:t>
            </a:r>
            <a:r>
              <a:rPr lang="en-US" sz="2400" spc="120" dirty="0" err="1">
                <a:solidFill>
                  <a:srgbClr val="456A2C"/>
                </a:solidFill>
                <a:latin typeface="Glacial Indifference"/>
              </a:rPr>
              <a:t>exportiert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990600" y="957263"/>
            <a:ext cx="8385423" cy="1046440"/>
          </a:xfrm>
          <a:prstGeom prst="rect">
            <a:avLst/>
          </a:prstGeom>
        </p:spPr>
        <p:txBody>
          <a:bodyPr wrap="square" lIns="0" tIns="0" rIns="0" bIns="0" rtlCol="0" anchor="t">
            <a:spAutoFit/>
          </a:bodyPr>
          <a:lstStyle/>
          <a:p>
            <a:pPr>
              <a:lnSpc>
                <a:spcPts val="8370"/>
              </a:lnSpc>
            </a:pPr>
            <a:r>
              <a:rPr lang="en-US" sz="6200" spc="310" dirty="0">
                <a:solidFill>
                  <a:srgbClr val="FEFFF8"/>
                </a:solidFill>
                <a:latin typeface="League Spartan"/>
              </a:rPr>
              <a:t>CE-</a:t>
            </a:r>
            <a:r>
              <a:rPr lang="en-US" sz="6200" spc="310" dirty="0" err="1">
                <a:solidFill>
                  <a:srgbClr val="FEFFF8"/>
                </a:solidFill>
                <a:latin typeface="League Spartan"/>
              </a:rPr>
              <a:t>Kennzeichnung</a:t>
            </a:r>
            <a:endParaRPr lang="en-US" sz="6200" spc="310" dirty="0">
              <a:solidFill>
                <a:srgbClr val="FEFFF8"/>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19785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80770"/>
            <a:ext cx="13113296" cy="2308373"/>
            <a:chOff x="-104836" y="-3348201"/>
            <a:chExt cx="13227796" cy="1447380"/>
          </a:xfrm>
        </p:grpSpPr>
        <p:sp>
          <p:nvSpPr>
            <p:cNvPr id="5" name="TextBox 5"/>
            <p:cNvSpPr txBox="1"/>
            <p:nvPr/>
          </p:nvSpPr>
          <p:spPr>
            <a:xfrm>
              <a:off x="-53052" y="-3348201"/>
              <a:ext cx="13176012" cy="1331561"/>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Anwendungsbereiche</a:t>
              </a:r>
              <a:r>
                <a:rPr lang="en-US" sz="6200" spc="310" dirty="0">
                  <a:solidFill>
                    <a:srgbClr val="456A2C"/>
                  </a:solidFill>
                  <a:latin typeface="League Spartan"/>
                </a:rPr>
                <a:t> von </a:t>
              </a:r>
              <a:r>
                <a:rPr lang="en-US" sz="6200" spc="310" dirty="0" err="1">
                  <a:solidFill>
                    <a:srgbClr val="456A2C"/>
                  </a:solidFill>
                  <a:latin typeface="League Spartan"/>
                </a:rPr>
                <a:t>Schnittholz</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6123547" y="2107643"/>
            <a:ext cx="11880322" cy="7803418"/>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fi-FI" sz="2000" b="1" spc="120" dirty="0">
                <a:solidFill>
                  <a:srgbClr val="456A2C"/>
                </a:solidFill>
                <a:latin typeface="Glacial Indifference"/>
              </a:rPr>
              <a:t>Fenster und Türen: Kiefernhartholz weist eine Beständigkeit gegenüber Fäulnispilzen auf. Dadurch ist es ohne spezielle Behandlung widerstandsfähiger gegenüber Witterungseinflüssen, wodurch sich auch ein längerer Lebenszyklus für das Holzprodukt unter Witterung ergibt.</a:t>
            </a: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a:solidFill>
                  <a:srgbClr val="456A2C"/>
                </a:solidFill>
                <a:latin typeface="Glacial Indifference"/>
              </a:rPr>
              <a:t>Möbelindustrie: Sowohl Kiefern- als auch Fichtenstämme mit gesunden Ästen oder astlosen Abschnitten sind gängige Rohmaterialien für sichtbare Oberflächen von Massivholzmöbeln.</a:t>
            </a: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a:solidFill>
                  <a:srgbClr val="456A2C"/>
                </a:solidFill>
                <a:latin typeface="Glacial Indifference"/>
              </a:rPr>
              <a:t>Hobelware: Bauholz für verschiedene Anwendungen in Klassen sortiert </a:t>
            </a:r>
            <a:r>
              <a:rPr lang="en-US" sz="2000" spc="120" dirty="0">
                <a:solidFill>
                  <a:srgbClr val="456A2C"/>
                </a:solidFill>
                <a:latin typeface="Glacial Indifference"/>
              </a:rPr>
              <a:t>(US I, US II, US III, US IV, V, VI and VII), </a:t>
            </a:r>
            <a:r>
              <a:rPr lang="en-US" sz="2000" spc="120" dirty="0" err="1">
                <a:solidFill>
                  <a:srgbClr val="456A2C"/>
                </a:solidFill>
                <a:latin typeface="Glacial Indifference"/>
              </a:rPr>
              <a:t>dabei</a:t>
            </a:r>
            <a:r>
              <a:rPr lang="en-US" sz="2000" spc="120" dirty="0">
                <a:solidFill>
                  <a:srgbClr val="456A2C"/>
                </a:solidFill>
                <a:latin typeface="Glacial Indifference"/>
              </a:rPr>
              <a:t> </a:t>
            </a:r>
            <a:r>
              <a:rPr lang="en-US" sz="2000" spc="120" dirty="0" err="1">
                <a:solidFill>
                  <a:srgbClr val="456A2C"/>
                </a:solidFill>
                <a:latin typeface="Glacial Indifference"/>
              </a:rPr>
              <a:t>kann</a:t>
            </a:r>
            <a:r>
              <a:rPr lang="en-US" sz="2000" spc="120" dirty="0">
                <a:solidFill>
                  <a:srgbClr val="456A2C"/>
                </a:solidFill>
                <a:latin typeface="Glacial Indifference"/>
              </a:rPr>
              <a:t> der </a:t>
            </a:r>
            <a:r>
              <a:rPr lang="en-US" sz="2000" spc="120" dirty="0" err="1">
                <a:solidFill>
                  <a:srgbClr val="456A2C"/>
                </a:solidFill>
                <a:latin typeface="Glacial Indifference"/>
              </a:rPr>
              <a:t>Käufer</a:t>
            </a:r>
            <a:r>
              <a:rPr lang="en-US" sz="2000" spc="120" dirty="0">
                <a:solidFill>
                  <a:srgbClr val="456A2C"/>
                </a:solidFill>
                <a:latin typeface="Glacial Indifference"/>
              </a:rPr>
              <a:t> </a:t>
            </a:r>
            <a:r>
              <a:rPr lang="en-US" sz="2000" spc="120" dirty="0" err="1">
                <a:solidFill>
                  <a:srgbClr val="456A2C"/>
                </a:solidFill>
                <a:latin typeface="Glacial Indifference"/>
              </a:rPr>
              <a:t>z.B.</a:t>
            </a:r>
            <a:r>
              <a:rPr lang="en-US" sz="2000" spc="120" dirty="0">
                <a:solidFill>
                  <a:srgbClr val="456A2C"/>
                </a:solidFill>
                <a:latin typeface="Glacial Indifference"/>
              </a:rPr>
              <a:t> </a:t>
            </a:r>
            <a:r>
              <a:rPr lang="en-US" sz="2000" spc="120" dirty="0" err="1">
                <a:solidFill>
                  <a:srgbClr val="456A2C"/>
                </a:solidFill>
                <a:latin typeface="Glacial Indifference"/>
              </a:rPr>
              <a:t>Astgröße</a:t>
            </a:r>
            <a:r>
              <a:rPr lang="en-US" sz="2000" spc="120" dirty="0">
                <a:solidFill>
                  <a:srgbClr val="456A2C"/>
                </a:solidFill>
                <a:latin typeface="Glacial Indifference"/>
              </a:rPr>
              <a:t>, </a:t>
            </a:r>
            <a:r>
              <a:rPr lang="en-US" sz="2000" spc="120" dirty="0" err="1">
                <a:solidFill>
                  <a:srgbClr val="456A2C"/>
                </a:solidFill>
                <a:latin typeface="Glacial Indifference"/>
              </a:rPr>
              <a:t>Kanten</a:t>
            </a:r>
            <a:r>
              <a:rPr lang="en-US" sz="2000" spc="120" dirty="0">
                <a:solidFill>
                  <a:srgbClr val="456A2C"/>
                </a:solidFill>
                <a:latin typeface="Glacial Indifference"/>
              </a:rPr>
              <a:t> und </a:t>
            </a:r>
            <a:r>
              <a:rPr lang="en-US" sz="2000" spc="120" dirty="0" err="1">
                <a:solidFill>
                  <a:srgbClr val="456A2C"/>
                </a:solidFill>
                <a:latin typeface="Glacial Indifference"/>
              </a:rPr>
              <a:t>Geradheit</a:t>
            </a:r>
            <a:r>
              <a:rPr lang="en-US" sz="2000" spc="120" dirty="0">
                <a:solidFill>
                  <a:srgbClr val="456A2C"/>
                </a:solidFill>
                <a:latin typeface="Glacial Indifference"/>
              </a:rPr>
              <a:t> </a:t>
            </a:r>
            <a:r>
              <a:rPr lang="en-US" sz="2000" spc="120" dirty="0" err="1">
                <a:solidFill>
                  <a:srgbClr val="456A2C"/>
                </a:solidFill>
                <a:latin typeface="Glacial Indifference"/>
              </a:rPr>
              <a:t>festlegen</a:t>
            </a:r>
            <a:r>
              <a:rPr lang="en-US" sz="20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a:solidFill>
                  <a:srgbClr val="456A2C"/>
                </a:solidFill>
                <a:latin typeface="Glacial Indifference"/>
              </a:rPr>
              <a:t>Blockholzindustrie: Die Blockholzindustrie verwendet Schnittholz sowohl für nicht sichtbare als auch Kernstücke für sichtbare Oberflächen. Bei handgefertigten Strukturen handelt es sich dabei um Massivholz, bei industrieller Fertigung wird der Block verklebt und aus mehreren Holzkernen maschinell gefertigt.</a:t>
            </a:r>
          </a:p>
          <a:p>
            <a:pPr marL="342900" indent="-342900" algn="just">
              <a:lnSpc>
                <a:spcPts val="3359"/>
              </a:lnSpc>
              <a:buFont typeface="Arial" panose="020B0604020202020204" pitchFamily="34" charset="0"/>
              <a:buChar char="•"/>
            </a:pPr>
            <a:endParaRPr lang="en-US"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000" b="1" spc="120" dirty="0">
                <a:solidFill>
                  <a:srgbClr val="456A2C"/>
                </a:solidFill>
                <a:latin typeface="Glacial Indifference"/>
              </a:rPr>
              <a:t>Holzbinder: Für Holzbinder wird nur gehobeltes, festigkeitssortiertes Holz verwendet.</a:t>
            </a:r>
            <a:endParaRPr lang="en-US" sz="2000" spc="120" dirty="0">
              <a:solidFill>
                <a:srgbClr val="1E4D65"/>
              </a:solidFill>
              <a:latin typeface="Glacial Indifference"/>
            </a:endParaRPr>
          </a:p>
        </p:txBody>
      </p:sp>
      <p:grpSp>
        <p:nvGrpSpPr>
          <p:cNvPr id="23" name="Ryhmä 22">
            <a:extLst>
              <a:ext uri="{FF2B5EF4-FFF2-40B4-BE49-F238E27FC236}">
                <a16:creationId xmlns:a16="http://schemas.microsoft.com/office/drawing/2014/main" id="{08D9DE2C-61C6-4245-9E47-47F8B36220B4}"/>
              </a:ext>
            </a:extLst>
          </p:cNvPr>
          <p:cNvGrpSpPr/>
          <p:nvPr/>
        </p:nvGrpSpPr>
        <p:grpSpPr>
          <a:xfrm>
            <a:off x="-381000" y="3467100"/>
            <a:ext cx="6324600" cy="6674009"/>
            <a:chOff x="-381000" y="3467100"/>
            <a:chExt cx="6324600" cy="6674009"/>
          </a:xfrm>
        </p:grpSpPr>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grpSp>
          <p:nvGrpSpPr>
            <p:cNvPr id="16" name="Ryhmä 15">
              <a:extLst>
                <a:ext uri="{FF2B5EF4-FFF2-40B4-BE49-F238E27FC236}">
                  <a16:creationId xmlns:a16="http://schemas.microsoft.com/office/drawing/2014/main" id="{08B33E69-35FB-4218-AC1A-0EB85C9E6794}"/>
                </a:ext>
              </a:extLst>
            </p:cNvPr>
            <p:cNvGrpSpPr/>
            <p:nvPr/>
          </p:nvGrpSpPr>
          <p:grpSpPr>
            <a:xfrm>
              <a:off x="-76200" y="3467100"/>
              <a:ext cx="6019800" cy="4800600"/>
              <a:chOff x="76200" y="3467100"/>
              <a:chExt cx="6502400" cy="5229012"/>
            </a:xfrm>
          </p:grpSpPr>
          <p:pic>
            <p:nvPicPr>
              <p:cNvPr id="10" name="Kuva 9">
                <a:extLst>
                  <a:ext uri="{FF2B5EF4-FFF2-40B4-BE49-F238E27FC236}">
                    <a16:creationId xmlns:a16="http://schemas.microsoft.com/office/drawing/2014/main" id="{DC1DF90D-31A6-4FF1-96F6-16B1A46B5E1C}"/>
                  </a:ext>
                </a:extLst>
              </p:cNvPr>
              <p:cNvPicPr>
                <a:picLocks noChangeAspect="1"/>
              </p:cNvPicPr>
              <p:nvPr/>
            </p:nvPicPr>
            <p:blipFill>
              <a:blip r:embed="rId2"/>
              <a:stretch>
                <a:fillRect/>
              </a:stretch>
            </p:blipFill>
            <p:spPr>
              <a:xfrm>
                <a:off x="76200" y="3467100"/>
                <a:ext cx="6467690" cy="2528889"/>
              </a:xfrm>
              <a:prstGeom prst="rect">
                <a:avLst/>
              </a:prstGeom>
            </p:spPr>
          </p:pic>
          <p:pic>
            <p:nvPicPr>
              <p:cNvPr id="15" name="Kuva 14" descr="Kuva, joka sisältää kohteen puinen, kissa, pöytä&#10;&#10;Kuvaus luotu automaattisesti">
                <a:extLst>
                  <a:ext uri="{FF2B5EF4-FFF2-40B4-BE49-F238E27FC236}">
                    <a16:creationId xmlns:a16="http://schemas.microsoft.com/office/drawing/2014/main" id="{C0444C2C-CE5C-4811-AD6A-FD27EB3B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37062"/>
                <a:ext cx="6502400" cy="2559050"/>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7"/>
            <a:ext cx="13165888" cy="2174827"/>
            <a:chOff x="-104836" y="-3114570"/>
            <a:chExt cx="13280847" cy="1213749"/>
          </a:xfrm>
        </p:grpSpPr>
        <p:sp>
          <p:nvSpPr>
            <p:cNvPr id="5" name="TextBox 5"/>
            <p:cNvSpPr txBox="1"/>
            <p:nvPr/>
          </p:nvSpPr>
          <p:spPr>
            <a:xfrm>
              <a:off x="-1" y="-3114570"/>
              <a:ext cx="13176012" cy="584008"/>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Bauteile</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6190094" y="2466665"/>
            <a:ext cx="11880322" cy="5636158"/>
          </a:xfrm>
          <a:prstGeom prst="rect">
            <a:avLst/>
          </a:prstGeom>
        </p:spPr>
        <p:txBody>
          <a:bodyPr wrap="square" lIns="0" tIns="0" rIns="0" bIns="0" rtlCol="0" anchor="t">
            <a:spAutoFit/>
          </a:bodyPr>
          <a:lstStyle/>
          <a:p>
            <a:pPr algn="just">
              <a:lnSpc>
                <a:spcPts val="3359"/>
              </a:lnSpc>
            </a:pPr>
            <a:r>
              <a:rPr lang="fi-FI" sz="2400" b="1" spc="120" dirty="0">
                <a:solidFill>
                  <a:srgbClr val="456A2C"/>
                </a:solidFill>
                <a:latin typeface="Glacial Indifference"/>
              </a:rPr>
              <a:t>Brettschichtholz: </a:t>
            </a:r>
            <a:r>
              <a:rPr lang="fi-FI" sz="2400" spc="120" dirty="0">
                <a:solidFill>
                  <a:srgbClr val="456A2C"/>
                </a:solidFill>
                <a:latin typeface="Glacial Indifference"/>
              </a:rPr>
              <a:t>Meint in diesem Kontext horizontales Brettschichtholz für tragende Strukturen gemäß dem Standard SFS-EN 14080, das gemäß dem Standard SFS-EN 386 hergestellt wurde. Zusätzlich besteht das in diesem Kontext verwendete Brettschichtholz aus mindestens vier Schnittholz-Lamellen mit jeweils max. 45 mm Dicke, deren Faserung längs des Produkts verläuft.  </a:t>
            </a:r>
          </a:p>
          <a:p>
            <a:pPr algn="just">
              <a:lnSpc>
                <a:spcPts val="3359"/>
              </a:lnSpc>
            </a:pPr>
            <a:endParaRPr lang="en-US" sz="2400" spc="120" dirty="0">
              <a:solidFill>
                <a:srgbClr val="1E4D65"/>
              </a:solidFill>
              <a:latin typeface="Glacial Indifference"/>
            </a:endParaRPr>
          </a:p>
          <a:p>
            <a:pPr algn="just">
              <a:lnSpc>
                <a:spcPts val="3359"/>
              </a:lnSpc>
            </a:pPr>
            <a:r>
              <a:rPr lang="fi-FI" sz="2400" b="1" spc="120" dirty="0">
                <a:solidFill>
                  <a:srgbClr val="456A2C"/>
                </a:solidFill>
                <a:latin typeface="Glacial Indifference"/>
              </a:rPr>
              <a:t>Furnierschichtholz (LVL): </a:t>
            </a:r>
            <a:r>
              <a:rPr lang="fi-FI" sz="2400" spc="120" dirty="0">
                <a:solidFill>
                  <a:srgbClr val="456A2C"/>
                </a:solidFill>
                <a:latin typeface="Glacial Indifference"/>
              </a:rPr>
              <a:t>Meint in diesem Kontext Furniere für tragende Strukturen, die dem Standard SFS-EN 14374 entsprechen. Finnisches Furnier wird durch Verklebung von 3mm dicken Fichtenfurnieren hergestellt, deren Faserung längs des Produkts verläuft. </a:t>
            </a:r>
          </a:p>
          <a:p>
            <a:pPr algn="just">
              <a:lnSpc>
                <a:spcPts val="3359"/>
              </a:lnSpc>
            </a:pPr>
            <a:endParaRPr lang="fi-FI" sz="2400" spc="120" dirty="0">
              <a:solidFill>
                <a:srgbClr val="456A2C"/>
              </a:solidFill>
              <a:latin typeface="Glacial Indifference"/>
            </a:endParaRPr>
          </a:p>
          <a:p>
            <a:pPr algn="just">
              <a:lnSpc>
                <a:spcPts val="3359"/>
              </a:lnSpc>
            </a:pPr>
            <a:r>
              <a:rPr lang="fi-FI" sz="2400" b="1" spc="120" dirty="0">
                <a:solidFill>
                  <a:srgbClr val="456A2C"/>
                </a:solidFill>
                <a:latin typeface="Glacial Indifference"/>
              </a:rPr>
              <a:t>I-Träger: </a:t>
            </a:r>
            <a:r>
              <a:rPr lang="fi-FI" sz="2400" spc="120" dirty="0">
                <a:solidFill>
                  <a:srgbClr val="456A2C"/>
                </a:solidFill>
                <a:latin typeface="Glacial Indifference"/>
              </a:rPr>
              <a:t>Diese Produkte werden üblicherweise nach eigenem Plan hergestellt, I-Träger sind allerdings auch als Meterware erhältlich. </a:t>
            </a:r>
          </a:p>
        </p:txBody>
      </p:sp>
      <p:pic>
        <p:nvPicPr>
          <p:cNvPr id="9" name="Kuva 8">
            <a:extLst>
              <a:ext uri="{FF2B5EF4-FFF2-40B4-BE49-F238E27FC236}">
                <a16:creationId xmlns:a16="http://schemas.microsoft.com/office/drawing/2014/main" id="{D1B58CC3-033E-4312-8164-D69A17342619}"/>
              </a:ext>
            </a:extLst>
          </p:cNvPr>
          <p:cNvPicPr>
            <a:picLocks noChangeAspect="1"/>
          </p:cNvPicPr>
          <p:nvPr/>
        </p:nvPicPr>
        <p:blipFill rotWithShape="1">
          <a:blip r:embed="rId2"/>
          <a:srcRect l="49259"/>
          <a:stretch/>
        </p:blipFill>
        <p:spPr>
          <a:xfrm>
            <a:off x="3253385" y="2549441"/>
            <a:ext cx="2566305" cy="2438400"/>
          </a:xfrm>
          <a:prstGeom prst="rect">
            <a:avLst/>
          </a:prstGeom>
        </p:spPr>
      </p:pic>
      <p:sp>
        <p:nvSpPr>
          <p:cNvPr id="24" name="Tekstiruutu 23">
            <a:extLst>
              <a:ext uri="{FF2B5EF4-FFF2-40B4-BE49-F238E27FC236}">
                <a16:creationId xmlns:a16="http://schemas.microsoft.com/office/drawing/2014/main" id="{EFA3C9C7-48AD-4C70-ABBE-2840B0953F7B}"/>
              </a:ext>
            </a:extLst>
          </p:cNvPr>
          <p:cNvSpPr txBox="1"/>
          <p:nvPr/>
        </p:nvSpPr>
        <p:spPr>
          <a:xfrm>
            <a:off x="6190094" y="1307768"/>
            <a:ext cx="11335906" cy="830997"/>
          </a:xfrm>
          <a:prstGeom prst="rect">
            <a:avLst/>
          </a:prstGeom>
          <a:noFill/>
        </p:spPr>
        <p:txBody>
          <a:bodyPr wrap="square">
            <a:spAutoFit/>
          </a:bodyPr>
          <a:lstStyle/>
          <a:p>
            <a:r>
              <a:rPr lang="en-US" sz="2400" dirty="0" err="1">
                <a:solidFill>
                  <a:srgbClr val="456A2C"/>
                </a:solidFill>
                <a:latin typeface="Glacial Indifference" panose="020B0604020202020204" charset="0"/>
              </a:rPr>
              <a:t>Bauteile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sind</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verklebte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Holzwerkstoffe</a:t>
            </a:r>
            <a:r>
              <a:rPr lang="en-US" sz="2400" dirty="0">
                <a:solidFill>
                  <a:srgbClr val="456A2C"/>
                </a:solidFill>
                <a:latin typeface="Glacial Indifference" panose="020B0604020202020204" charset="0"/>
              </a:rPr>
              <a:t> (Engineered Wood Product, EWP). </a:t>
            </a:r>
            <a:r>
              <a:rPr lang="en-US" sz="2400" dirty="0" err="1">
                <a:solidFill>
                  <a:srgbClr val="456A2C"/>
                </a:solidFill>
                <a:latin typeface="Glacial Indifference" panose="020B0604020202020204" charset="0"/>
              </a:rPr>
              <a:t>Gängige</a:t>
            </a:r>
            <a:r>
              <a:rPr lang="en-US" sz="2400" dirty="0">
                <a:solidFill>
                  <a:srgbClr val="456A2C"/>
                </a:solidFill>
                <a:latin typeface="Glacial Indifference" panose="020B0604020202020204" charset="0"/>
              </a:rPr>
              <a:t> EWP-</a:t>
            </a:r>
            <a:r>
              <a:rPr lang="en-US" sz="2400" dirty="0" err="1">
                <a:solidFill>
                  <a:srgbClr val="456A2C"/>
                </a:solidFill>
                <a:latin typeface="Glacial Indifference" panose="020B0604020202020204" charset="0"/>
              </a:rPr>
              <a:t>Produkte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sind</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Brettschichtholz</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Furnier</a:t>
            </a:r>
            <a:r>
              <a:rPr lang="en-US" sz="2400" dirty="0">
                <a:solidFill>
                  <a:srgbClr val="456A2C"/>
                </a:solidFill>
                <a:latin typeface="Glacial Indifference" panose="020B0604020202020204" charset="0"/>
              </a:rPr>
              <a:t> und I-</a:t>
            </a:r>
            <a:r>
              <a:rPr lang="en-US" sz="2400" dirty="0" err="1">
                <a:solidFill>
                  <a:srgbClr val="456A2C"/>
                </a:solidFill>
                <a:latin typeface="Glacial Indifference" panose="020B0604020202020204" charset="0"/>
              </a:rPr>
              <a:t>Träger</a:t>
            </a:r>
            <a:r>
              <a:rPr lang="en-US" sz="2400" dirty="0">
                <a:solidFill>
                  <a:srgbClr val="456A2C"/>
                </a:solidFill>
                <a:latin typeface="Glacial Indifference" panose="020B0604020202020204" charset="0"/>
              </a:rPr>
              <a:t>.</a:t>
            </a:r>
            <a:endParaRPr lang="fi-FI" sz="2400" dirty="0">
              <a:solidFill>
                <a:srgbClr val="456A2C"/>
              </a:solidFill>
              <a:latin typeface="Glacial Indifference" panose="020B0604020202020204" charset="0"/>
            </a:endParaRPr>
          </a:p>
        </p:txBody>
      </p:sp>
      <p:pic>
        <p:nvPicPr>
          <p:cNvPr id="25" name="Kuva 24">
            <a:extLst>
              <a:ext uri="{FF2B5EF4-FFF2-40B4-BE49-F238E27FC236}">
                <a16:creationId xmlns:a16="http://schemas.microsoft.com/office/drawing/2014/main" id="{CEB74459-ECFA-430E-B96B-00011A51D417}"/>
              </a:ext>
            </a:extLst>
          </p:cNvPr>
          <p:cNvPicPr>
            <a:picLocks noChangeAspect="1"/>
          </p:cNvPicPr>
          <p:nvPr/>
        </p:nvPicPr>
        <p:blipFill>
          <a:blip r:embed="rId3"/>
          <a:stretch>
            <a:fillRect/>
          </a:stretch>
        </p:blipFill>
        <p:spPr>
          <a:xfrm>
            <a:off x="3248579" y="5215614"/>
            <a:ext cx="2541724" cy="2065631"/>
          </a:xfrm>
          <a:prstGeom prst="rect">
            <a:avLst/>
          </a:prstGeom>
        </p:spPr>
      </p:pic>
      <p:pic>
        <p:nvPicPr>
          <p:cNvPr id="27" name="Kuva 26">
            <a:extLst>
              <a:ext uri="{FF2B5EF4-FFF2-40B4-BE49-F238E27FC236}">
                <a16:creationId xmlns:a16="http://schemas.microsoft.com/office/drawing/2014/main" id="{8CC08CAF-3562-492E-A16A-0CC8C21E6872}"/>
              </a:ext>
            </a:extLst>
          </p:cNvPr>
          <p:cNvPicPr>
            <a:picLocks noChangeAspect="1"/>
          </p:cNvPicPr>
          <p:nvPr/>
        </p:nvPicPr>
        <p:blipFill rotWithShape="1">
          <a:blip r:embed="rId4"/>
          <a:srcRect l="22476" r="19785"/>
          <a:stretch/>
        </p:blipFill>
        <p:spPr>
          <a:xfrm>
            <a:off x="4956909" y="7509019"/>
            <a:ext cx="838200" cy="2010059"/>
          </a:xfrm>
          <a:prstGeom prst="rect">
            <a:avLst/>
          </a:prstGeom>
        </p:spPr>
      </p:pic>
    </p:spTree>
    <p:extLst>
      <p:ext uri="{BB962C8B-B14F-4D97-AF65-F5344CB8AC3E}">
        <p14:creationId xmlns:p14="http://schemas.microsoft.com/office/powerpoint/2010/main" val="370898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Die </a:t>
            </a:r>
            <a:r>
              <a:rPr lang="en-US" sz="5000" spc="100" dirty="0" err="1">
                <a:solidFill>
                  <a:srgbClr val="456A2C"/>
                </a:solidFill>
                <a:latin typeface="League Spartan"/>
              </a:rPr>
              <a:t>Verwendung</a:t>
            </a:r>
            <a:r>
              <a:rPr lang="en-US" sz="5000" spc="100" dirty="0">
                <a:solidFill>
                  <a:srgbClr val="456A2C"/>
                </a:solidFill>
                <a:latin typeface="League Spartan"/>
              </a:rPr>
              <a:t> von </a:t>
            </a:r>
            <a:r>
              <a:rPr lang="en-US" sz="5000" spc="100" dirty="0" err="1">
                <a:solidFill>
                  <a:srgbClr val="456A2C"/>
                </a:solidFill>
                <a:latin typeface="League Spartan"/>
              </a:rPr>
              <a:t>Holz</a:t>
            </a:r>
            <a:r>
              <a:rPr lang="en-US" sz="5000" spc="100" dirty="0">
                <a:solidFill>
                  <a:srgbClr val="456A2C"/>
                </a:solidFill>
                <a:latin typeface="League Spartan"/>
              </a:rPr>
              <a:t> </a:t>
            </a:r>
            <a:r>
              <a:rPr lang="en-US" sz="5000" spc="100" dirty="0" err="1">
                <a:solidFill>
                  <a:srgbClr val="456A2C"/>
                </a:solidFill>
                <a:latin typeface="League Spartan"/>
              </a:rPr>
              <a:t>im</a:t>
            </a:r>
            <a:r>
              <a:rPr lang="en-US" sz="5000" spc="100" dirty="0">
                <a:solidFill>
                  <a:srgbClr val="456A2C"/>
                </a:solidFill>
                <a:latin typeface="League Spartan"/>
              </a:rPr>
              <a:t> </a:t>
            </a:r>
            <a:r>
              <a:rPr lang="en-US" sz="5000" spc="100" dirty="0" err="1">
                <a:solidFill>
                  <a:srgbClr val="456A2C"/>
                </a:solidFill>
                <a:latin typeface="League Spartan"/>
              </a:rPr>
              <a:t>Bauwesen</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UMWELT</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Der </a:t>
              </a:r>
              <a:r>
                <a:rPr lang="en-US" sz="2400" spc="120" dirty="0" err="1">
                  <a:solidFill>
                    <a:srgbClr val="456A2C"/>
                  </a:solidFill>
                  <a:latin typeface="Glacial Indifference"/>
                </a:rPr>
                <a:t>Produktlebenszyklus</a:t>
              </a:r>
              <a:r>
                <a:rPr lang="en-US" sz="2400" spc="120" dirty="0">
                  <a:solidFill>
                    <a:srgbClr val="456A2C"/>
                  </a:solidFill>
                  <a:latin typeface="Glacial Indifference"/>
                </a:rPr>
                <a:t> von </a:t>
              </a:r>
              <a:r>
                <a:rPr lang="en-US" sz="2400" spc="120" dirty="0" err="1">
                  <a:solidFill>
                    <a:srgbClr val="456A2C"/>
                  </a:solidFill>
                  <a:latin typeface="Glacial Indifference"/>
                </a:rPr>
                <a:t>Holz</a:t>
              </a:r>
              <a:r>
                <a:rPr lang="en-US" sz="2400" spc="120" dirty="0">
                  <a:solidFill>
                    <a:srgbClr val="456A2C"/>
                  </a:solidFill>
                  <a:latin typeface="Glacial Indifference"/>
                </a:rPr>
                <a:t> </a:t>
              </a:r>
              <a:r>
                <a:rPr lang="en-US" sz="2400" spc="120" dirty="0" err="1">
                  <a:solidFill>
                    <a:srgbClr val="456A2C"/>
                  </a:solidFill>
                  <a:latin typeface="Glacial Indifference"/>
                </a:rPr>
                <a:t>kann</a:t>
              </a:r>
              <a:r>
                <a:rPr lang="en-US" sz="2400" spc="120" dirty="0">
                  <a:solidFill>
                    <a:srgbClr val="456A2C"/>
                  </a:solidFill>
                  <a:latin typeface="Glacial Indifference"/>
                </a:rPr>
                <a:t> in gut </a:t>
              </a:r>
              <a:r>
                <a:rPr lang="en-US" sz="2400" spc="120" dirty="0" err="1">
                  <a:solidFill>
                    <a:srgbClr val="456A2C"/>
                  </a:solidFill>
                  <a:latin typeface="Glacial Indifference"/>
                </a:rPr>
                <a:t>geschützter</a:t>
              </a:r>
              <a:r>
                <a:rPr lang="en-US" sz="2400" spc="120" dirty="0">
                  <a:solidFill>
                    <a:srgbClr val="456A2C"/>
                  </a:solidFill>
                  <a:latin typeface="Glacial Indifference"/>
                </a:rPr>
                <a:t> </a:t>
              </a:r>
              <a:r>
                <a:rPr lang="en-US" sz="2400" spc="120" dirty="0" err="1">
                  <a:solidFill>
                    <a:srgbClr val="456A2C"/>
                  </a:solidFill>
                  <a:latin typeface="Glacial Indifference"/>
                </a:rPr>
                <a:t>Umgebung</a:t>
              </a:r>
              <a:r>
                <a:rPr lang="en-US" sz="2400" spc="120" dirty="0">
                  <a:solidFill>
                    <a:srgbClr val="456A2C"/>
                  </a:solidFill>
                  <a:latin typeface="Glacial Indifference"/>
                </a:rPr>
                <a:t> </a:t>
              </a:r>
              <a:r>
                <a:rPr lang="en-US" sz="2400" spc="120" dirty="0" err="1">
                  <a:solidFill>
                    <a:srgbClr val="456A2C"/>
                  </a:solidFill>
                  <a:latin typeface="Glacial Indifference"/>
                </a:rPr>
                <a:t>hunderte</a:t>
              </a:r>
              <a:r>
                <a:rPr lang="en-US" sz="2400" spc="120" dirty="0">
                  <a:solidFill>
                    <a:srgbClr val="456A2C"/>
                  </a:solidFill>
                  <a:latin typeface="Glacial Indifference"/>
                </a:rPr>
                <a:t> von Jahren </a:t>
              </a:r>
              <a:r>
                <a:rPr lang="en-US" sz="2400" spc="120" dirty="0" err="1">
                  <a:solidFill>
                    <a:srgbClr val="456A2C"/>
                  </a:solidFill>
                  <a:latin typeface="Glacial Indifference"/>
                </a:rPr>
                <a:t>betragen</a:t>
              </a:r>
              <a:r>
                <a:rPr lang="en-US" sz="2400" spc="120" dirty="0">
                  <a:solidFill>
                    <a:srgbClr val="456A2C"/>
                  </a:solidFill>
                  <a:latin typeface="Glacial Indifference"/>
                </a:rPr>
                <a:t> und die </a:t>
              </a:r>
              <a:r>
                <a:rPr lang="en-US" sz="2400" spc="120" dirty="0" err="1">
                  <a:solidFill>
                    <a:srgbClr val="456A2C"/>
                  </a:solidFill>
                  <a:latin typeface="Glacial Indifference"/>
                </a:rPr>
                <a:t>Abfallmaterialien</a:t>
              </a:r>
              <a:r>
                <a:rPr lang="en-US" sz="2400" spc="120" dirty="0">
                  <a:solidFill>
                    <a:srgbClr val="456A2C"/>
                  </a:solidFill>
                  <a:latin typeface="Glacial Indifference"/>
                </a:rPr>
                <a:t> am Ende des </a:t>
              </a:r>
              <a:r>
                <a:rPr lang="en-US" sz="2400" spc="120" dirty="0" err="1">
                  <a:solidFill>
                    <a:srgbClr val="456A2C"/>
                  </a:solidFill>
                  <a:latin typeface="Glacial Indifference"/>
                </a:rPr>
                <a:t>Lebenszyklus</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a:t>
              </a:r>
              <a:r>
                <a:rPr lang="en-US" sz="2400" spc="120" dirty="0" err="1">
                  <a:solidFill>
                    <a:srgbClr val="456A2C"/>
                  </a:solidFill>
                  <a:latin typeface="Glacial Indifference"/>
                </a:rPr>
                <a:t>recycelbar</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PRODUKTIVITÄT</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Holzmaterial</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a:t>
              </a:r>
              <a:r>
                <a:rPr lang="en-US" sz="2400" spc="120" dirty="0" err="1">
                  <a:solidFill>
                    <a:srgbClr val="456A2C"/>
                  </a:solidFill>
                  <a:latin typeface="Glacial Indifference"/>
                </a:rPr>
                <a:t>leicht</a:t>
              </a:r>
              <a:r>
                <a:rPr lang="en-US" sz="2400" spc="120" dirty="0">
                  <a:solidFill>
                    <a:srgbClr val="456A2C"/>
                  </a:solidFill>
                  <a:latin typeface="Glacial Indifference"/>
                </a:rPr>
                <a:t>, </a:t>
              </a:r>
              <a:r>
                <a:rPr lang="en-US" sz="2400" spc="120" dirty="0" err="1">
                  <a:solidFill>
                    <a:srgbClr val="456A2C"/>
                  </a:solidFill>
                  <a:latin typeface="Glacial Indifference"/>
                </a:rPr>
                <a:t>aber</a:t>
              </a:r>
              <a:r>
                <a:rPr lang="en-US" sz="2400" spc="120" dirty="0">
                  <a:solidFill>
                    <a:srgbClr val="456A2C"/>
                  </a:solidFill>
                  <a:latin typeface="Glacial Indifference"/>
                </a:rPr>
                <a:t> </a:t>
              </a:r>
              <a:r>
                <a:rPr lang="en-US" sz="2400" spc="120" dirty="0" err="1">
                  <a:solidFill>
                    <a:srgbClr val="456A2C"/>
                  </a:solidFill>
                  <a:latin typeface="Glacial Indifference"/>
                </a:rPr>
                <a:t>belastbar</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sein </a:t>
              </a:r>
              <a:r>
                <a:rPr lang="en-US" sz="2400" spc="120" dirty="0" err="1">
                  <a:solidFill>
                    <a:srgbClr val="456A2C"/>
                  </a:solidFill>
                  <a:latin typeface="Glacial Indifference"/>
                </a:rPr>
                <a:t>geringes</a:t>
              </a:r>
              <a:r>
                <a:rPr lang="en-US" sz="2400" spc="120" dirty="0">
                  <a:solidFill>
                    <a:srgbClr val="456A2C"/>
                  </a:solidFill>
                  <a:latin typeface="Glacial Indifference"/>
                </a:rPr>
                <a:t> </a:t>
              </a:r>
              <a:r>
                <a:rPr lang="en-US" sz="2400" spc="120" dirty="0" err="1">
                  <a:solidFill>
                    <a:srgbClr val="456A2C"/>
                  </a:solidFill>
                  <a:latin typeface="Glacial Indifference"/>
                </a:rPr>
                <a:t>Gewicht</a:t>
              </a:r>
              <a:r>
                <a:rPr lang="en-US" sz="2400" spc="120" dirty="0">
                  <a:solidFill>
                    <a:srgbClr val="456A2C"/>
                  </a:solidFill>
                  <a:latin typeface="Glacial Indifference"/>
                </a:rPr>
                <a:t>, und </a:t>
              </a:r>
              <a:r>
                <a:rPr lang="en-US" sz="2400" spc="120" dirty="0" err="1">
                  <a:solidFill>
                    <a:srgbClr val="456A2C"/>
                  </a:solidFill>
                  <a:latin typeface="Glacial Indifference"/>
                </a:rPr>
                <a:t>kann</a:t>
              </a:r>
              <a:r>
                <a:rPr lang="en-US" sz="2400" spc="120" dirty="0">
                  <a:solidFill>
                    <a:srgbClr val="456A2C"/>
                  </a:solidFill>
                  <a:latin typeface="Glacial Indifference"/>
                </a:rPr>
                <a:t> auf </a:t>
              </a:r>
              <a:r>
                <a:rPr lang="en-US" sz="2400" spc="120" dirty="0" err="1">
                  <a:solidFill>
                    <a:srgbClr val="456A2C"/>
                  </a:solidFill>
                  <a:latin typeface="Glacial Indifference"/>
                </a:rPr>
                <a:t>vielfältige</a:t>
              </a:r>
              <a:r>
                <a:rPr lang="en-US" sz="2400" spc="120" dirty="0">
                  <a:solidFill>
                    <a:srgbClr val="456A2C"/>
                  </a:solidFill>
                  <a:latin typeface="Glacial Indifference"/>
                </a:rPr>
                <a:t> </a:t>
              </a:r>
              <a:r>
                <a:rPr lang="en-US" sz="2400" spc="120" dirty="0" err="1">
                  <a:solidFill>
                    <a:srgbClr val="456A2C"/>
                  </a:solidFill>
                  <a:latin typeface="Glacial Indifference"/>
                </a:rPr>
                <a:t>Arten</a:t>
              </a:r>
              <a:r>
                <a:rPr lang="en-US" sz="2400" spc="120" dirty="0">
                  <a:solidFill>
                    <a:srgbClr val="456A2C"/>
                  </a:solidFill>
                  <a:latin typeface="Glacial Indifference"/>
                </a:rPr>
                <a:t> </a:t>
              </a:r>
              <a:r>
                <a:rPr lang="en-US" sz="2400" spc="120" dirty="0" err="1">
                  <a:solidFill>
                    <a:srgbClr val="456A2C"/>
                  </a:solidFill>
                  <a:latin typeface="Glacial Indifference"/>
                </a:rPr>
                <a:t>verbunden</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EFFIZIENZ</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Vorgeformte</a:t>
              </a:r>
              <a:r>
                <a:rPr lang="en-US" sz="2400" spc="120" dirty="0">
                  <a:solidFill>
                    <a:srgbClr val="456A2C"/>
                  </a:solidFill>
                  <a:latin typeface="Glacial Indifference"/>
                </a:rPr>
                <a:t> </a:t>
              </a:r>
              <a:r>
                <a:rPr lang="en-US" sz="2400" spc="120" dirty="0" err="1">
                  <a:solidFill>
                    <a:srgbClr val="456A2C"/>
                  </a:solidFill>
                  <a:latin typeface="Glacial Indifference"/>
                </a:rPr>
                <a:t>Holzstrukturen</a:t>
              </a:r>
              <a:r>
                <a:rPr lang="en-US" sz="2400" spc="120" dirty="0">
                  <a:solidFill>
                    <a:srgbClr val="456A2C"/>
                  </a:solidFill>
                  <a:latin typeface="Glacial Indifference"/>
                </a:rPr>
                <a:t> </a:t>
              </a:r>
              <a:r>
                <a:rPr lang="en-US" sz="2400" spc="120" dirty="0" err="1">
                  <a:solidFill>
                    <a:srgbClr val="456A2C"/>
                  </a:solidFill>
                  <a:latin typeface="Glacial Indifference"/>
                </a:rPr>
                <a:t>können</a:t>
              </a:r>
              <a:r>
                <a:rPr lang="en-US" sz="2400" spc="120" dirty="0">
                  <a:solidFill>
                    <a:srgbClr val="456A2C"/>
                  </a:solidFill>
                  <a:latin typeface="Glacial Indifference"/>
                </a:rPr>
                <a:t> schnell und </a:t>
              </a:r>
              <a:r>
                <a:rPr lang="en-US" sz="2400" spc="120" dirty="0" err="1">
                  <a:solidFill>
                    <a:srgbClr val="456A2C"/>
                  </a:solidFill>
                  <a:latin typeface="Glacial Indifference"/>
                </a:rPr>
                <a:t>mithilfe</a:t>
              </a:r>
              <a:r>
                <a:rPr lang="en-US" sz="2400" spc="120" dirty="0">
                  <a:solidFill>
                    <a:srgbClr val="456A2C"/>
                  </a:solidFill>
                  <a:latin typeface="Glacial Indifference"/>
                </a:rPr>
                <a:t> von </a:t>
              </a:r>
              <a:r>
                <a:rPr lang="en-US" sz="2400" spc="120" dirty="0" err="1">
                  <a:solidFill>
                    <a:srgbClr val="456A2C"/>
                  </a:solidFill>
                  <a:latin typeface="Glacial Indifference"/>
                </a:rPr>
                <a:t>gängigen</a:t>
              </a:r>
              <a:r>
                <a:rPr lang="en-US" sz="2400" spc="120" dirty="0">
                  <a:solidFill>
                    <a:srgbClr val="456A2C"/>
                  </a:solidFill>
                  <a:latin typeface="Glacial Indifference"/>
                </a:rPr>
                <a:t> </a:t>
              </a:r>
              <a:r>
                <a:rPr lang="en-US" sz="2400" spc="120" dirty="0" err="1">
                  <a:solidFill>
                    <a:srgbClr val="456A2C"/>
                  </a:solidFill>
                  <a:latin typeface="Glacial Indifference"/>
                </a:rPr>
                <a:t>Werkzeugen</a:t>
              </a:r>
              <a:r>
                <a:rPr lang="en-US" sz="2400" spc="120" dirty="0">
                  <a:solidFill>
                    <a:srgbClr val="456A2C"/>
                  </a:solidFill>
                  <a:latin typeface="Glacial Indifference"/>
                </a:rPr>
                <a:t> und </a:t>
              </a:r>
              <a:r>
                <a:rPr lang="en-US" sz="2400" spc="120" dirty="0" err="1">
                  <a:solidFill>
                    <a:srgbClr val="456A2C"/>
                  </a:solidFill>
                  <a:latin typeface="Glacial Indifference"/>
                </a:rPr>
                <a:t>Verbindungselementen</a:t>
              </a:r>
              <a:r>
                <a:rPr lang="en-US" sz="2400" spc="120" dirty="0">
                  <a:solidFill>
                    <a:srgbClr val="456A2C"/>
                  </a:solidFill>
                  <a:latin typeface="Glacial Indifference"/>
                </a:rPr>
                <a:t> </a:t>
              </a:r>
              <a:r>
                <a:rPr lang="en-US" sz="2400" spc="120" dirty="0" err="1">
                  <a:solidFill>
                    <a:srgbClr val="456A2C"/>
                  </a:solidFill>
                  <a:latin typeface="Glacial Indifference"/>
                </a:rPr>
                <a:t>montiert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32177" y="6672746"/>
            <a:ext cx="6798517" cy="2447340"/>
            <a:chOff x="-50800" y="-19050"/>
            <a:chExt cx="9064689" cy="2637285"/>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KOSTEN</a:t>
              </a:r>
            </a:p>
          </p:txBody>
        </p:sp>
        <p:sp>
          <p:nvSpPr>
            <p:cNvPr id="18" name="TextBox 18"/>
            <p:cNvSpPr txBox="1"/>
            <p:nvPr/>
          </p:nvSpPr>
          <p:spPr>
            <a:xfrm>
              <a:off x="-50800" y="773354"/>
              <a:ext cx="9013889" cy="1844881"/>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err="1">
                  <a:solidFill>
                    <a:srgbClr val="456A2C"/>
                  </a:solidFill>
                  <a:latin typeface="Glacial Indifference" panose="020B0604020202020204" charset="0"/>
                </a:rPr>
                <a:t>Holzkonstruktionen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können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kostengünstig</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transportiert</a:t>
              </a:r>
              <a:r>
                <a:rPr lang="en-US" altLang="fi-FI" sz="2400" dirty="0">
                  <a:solidFill>
                    <a:srgbClr val="456A2C"/>
                  </a:solidFill>
                  <a:latin typeface="Glacial Indifference" panose="020B0604020202020204" charset="0"/>
                </a:rPr>
                <a:t> und </a:t>
              </a:r>
              <a:r>
                <a:rPr lang="en-US" altLang="fi-FI" sz="2400" dirty="0" err="1">
                  <a:solidFill>
                    <a:srgbClr val="456A2C"/>
                  </a:solidFill>
                  <a:latin typeface="Glacial Indifference" panose="020B0604020202020204" charset="0"/>
                </a:rPr>
                <a:t>mit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gängigen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Werkzeugen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weiterverarbeitet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werden</a:t>
              </a:r>
              <a:r>
                <a:rPr lang="en-US" altLang="fi-FI" sz="2400" dirty="0">
                  <a:solidFill>
                    <a:srgbClr val="456A2C"/>
                  </a:solidFill>
                  <a:latin typeface="Glacial Indifference" panose="020B0604020202020204" charset="0"/>
                </a:rPr>
                <a:t>. Bei- </a:t>
              </a:r>
              <a:r>
                <a:rPr lang="en-US" altLang="fi-FI" sz="2400" dirty="0" err="1">
                  <a:solidFill>
                    <a:srgbClr val="456A2C"/>
                  </a:solidFill>
                  <a:latin typeface="Glacial Indifference" panose="020B0604020202020204" charset="0"/>
                </a:rPr>
                <a:t>oder</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Abfallprodukte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bei</a:t>
              </a:r>
              <a:r>
                <a:rPr lang="en-US" altLang="fi-FI" sz="2400" dirty="0">
                  <a:solidFill>
                    <a:srgbClr val="456A2C"/>
                  </a:solidFill>
                  <a:latin typeface="Glacial Indifference" panose="020B0604020202020204" charset="0"/>
                </a:rPr>
                <a:t> der </a:t>
              </a:r>
              <a:r>
                <a:rPr lang="en-US" altLang="fi-FI" sz="2400" dirty="0" err="1">
                  <a:solidFill>
                    <a:srgbClr val="456A2C"/>
                  </a:solidFill>
                  <a:latin typeface="Glacial Indifference" panose="020B0604020202020204" charset="0"/>
                </a:rPr>
                <a:t>Verarbeitung</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sind</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recycelbar</a:t>
              </a:r>
              <a:r>
                <a:rPr lang="en-US" altLang="fi-FI" sz="2400" dirty="0">
                  <a:solidFill>
                    <a:srgbClr val="456A2C"/>
                  </a:solidFill>
                  <a:latin typeface="Glacial Indifference" panose="020B0604020202020204" charset="0"/>
                </a:rPr>
                <a:t>.</a:t>
              </a:r>
              <a:endParaRPr lang="fi-FI" altLang="fi-FI" sz="240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811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Lagerung</a:t>
            </a:r>
            <a:r>
              <a:rPr lang="en-US" sz="5000" spc="100" dirty="0">
                <a:solidFill>
                  <a:srgbClr val="456A2C"/>
                </a:solidFill>
                <a:latin typeface="League Spartan"/>
              </a:rPr>
              <a:t> und </a:t>
            </a:r>
            <a:r>
              <a:rPr lang="en-US" sz="5000" spc="100" dirty="0" err="1">
                <a:solidFill>
                  <a:srgbClr val="456A2C"/>
                </a:solidFill>
                <a:latin typeface="League Spartan"/>
              </a:rPr>
              <a:t>Handhabung</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676400" y="2552700"/>
            <a:ext cx="15087600" cy="4695196"/>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n-US" sz="2400" spc="120" dirty="0" err="1">
                <a:solidFill>
                  <a:srgbClr val="456A2C"/>
                </a:solidFill>
                <a:latin typeface="Glacial Indifference"/>
              </a:rPr>
              <a:t>Bauholz</a:t>
            </a:r>
            <a:r>
              <a:rPr lang="en-US" sz="2400" spc="120" dirty="0">
                <a:solidFill>
                  <a:srgbClr val="456A2C"/>
                </a:solidFill>
                <a:latin typeface="Glacial Indifference"/>
              </a:rPr>
              <a:t> muss auf der </a:t>
            </a:r>
            <a:r>
              <a:rPr lang="en-US" sz="2400" spc="120" dirty="0" err="1">
                <a:solidFill>
                  <a:srgbClr val="456A2C"/>
                </a:solidFill>
                <a:latin typeface="Glacial Indifference"/>
              </a:rPr>
              <a:t>Baustelle</a:t>
            </a:r>
            <a:r>
              <a:rPr lang="en-US" sz="2400" spc="120" dirty="0">
                <a:solidFill>
                  <a:srgbClr val="456A2C"/>
                </a:solidFill>
                <a:latin typeface="Glacial Indifference"/>
              </a:rPr>
              <a:t> </a:t>
            </a:r>
            <a:r>
              <a:rPr lang="en-US" sz="2400" spc="120" dirty="0" err="1">
                <a:solidFill>
                  <a:srgbClr val="456A2C"/>
                </a:solidFill>
                <a:latin typeface="Glacial Indifference"/>
              </a:rPr>
              <a:t>immer</a:t>
            </a:r>
            <a:r>
              <a:rPr lang="en-US" sz="2400" spc="120" dirty="0">
                <a:solidFill>
                  <a:srgbClr val="456A2C"/>
                </a:solidFill>
                <a:latin typeface="Glacial Indifference"/>
              </a:rPr>
              <a:t> auf </a:t>
            </a:r>
            <a:r>
              <a:rPr lang="en-US" sz="2400" spc="120" dirty="0" err="1">
                <a:solidFill>
                  <a:srgbClr val="456A2C"/>
                </a:solidFill>
                <a:latin typeface="Glacial Indifference"/>
              </a:rPr>
              <a:t>einer</a:t>
            </a:r>
            <a:r>
              <a:rPr lang="en-US" sz="2400" spc="120" dirty="0">
                <a:solidFill>
                  <a:srgbClr val="456A2C"/>
                </a:solidFill>
                <a:latin typeface="Glacial Indifference"/>
              </a:rPr>
              <a:t> </a:t>
            </a:r>
            <a:r>
              <a:rPr lang="en-US" sz="2400" spc="120" dirty="0" err="1">
                <a:solidFill>
                  <a:srgbClr val="456A2C"/>
                </a:solidFill>
                <a:latin typeface="Glacial Indifference"/>
              </a:rPr>
              <a:t>trockenen</a:t>
            </a:r>
            <a:r>
              <a:rPr lang="en-US" sz="2400" spc="120" dirty="0">
                <a:solidFill>
                  <a:srgbClr val="456A2C"/>
                </a:solidFill>
                <a:latin typeface="Glacial Indifference"/>
              </a:rPr>
              <a:t>, </a:t>
            </a:r>
            <a:r>
              <a:rPr lang="en-US" sz="2400" spc="120" dirty="0" err="1">
                <a:solidFill>
                  <a:srgbClr val="456A2C"/>
                </a:solidFill>
                <a:latin typeface="Glacial Indifference"/>
              </a:rPr>
              <a:t>stabilen</a:t>
            </a:r>
            <a:r>
              <a:rPr lang="en-US" sz="2400" spc="120" dirty="0">
                <a:solidFill>
                  <a:srgbClr val="456A2C"/>
                </a:solidFill>
                <a:latin typeface="Glacial Indifference"/>
              </a:rPr>
              <a:t> und </a:t>
            </a:r>
            <a:r>
              <a:rPr lang="en-US" sz="2400" spc="120" dirty="0" err="1">
                <a:solidFill>
                  <a:srgbClr val="456A2C"/>
                </a:solidFill>
                <a:latin typeface="Glacial Indifference"/>
              </a:rPr>
              <a:t>geraden</a:t>
            </a:r>
            <a:r>
              <a:rPr lang="en-US" sz="2400" spc="120" dirty="0">
                <a:solidFill>
                  <a:srgbClr val="456A2C"/>
                </a:solidFill>
                <a:latin typeface="Glacial Indifference"/>
              </a:rPr>
              <a:t> </a:t>
            </a:r>
            <a:r>
              <a:rPr lang="en-US" sz="2400" spc="120" dirty="0" err="1">
                <a:solidFill>
                  <a:srgbClr val="456A2C"/>
                </a:solidFill>
                <a:latin typeface="Glacial Indifference"/>
              </a:rPr>
              <a:t>Oberfläche</a:t>
            </a:r>
            <a:r>
              <a:rPr lang="en-US" sz="2400" spc="120" dirty="0">
                <a:solidFill>
                  <a:srgbClr val="456A2C"/>
                </a:solidFill>
                <a:latin typeface="Glacial Indifference"/>
              </a:rPr>
              <a:t> </a:t>
            </a:r>
            <a:r>
              <a:rPr lang="en-US" sz="2400" spc="120" dirty="0" err="1">
                <a:solidFill>
                  <a:srgbClr val="456A2C"/>
                </a:solidFill>
                <a:latin typeface="Glacial Indifference"/>
              </a:rPr>
              <a:t>gelagert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r>
              <a:rPr lang="en-US" sz="2400" spc="120" dirty="0" err="1">
                <a:solidFill>
                  <a:srgbClr val="456A2C"/>
                </a:solidFill>
                <a:latin typeface="Glacial Indifference"/>
              </a:rPr>
              <a:t>sodass</a:t>
            </a:r>
            <a:r>
              <a:rPr lang="en-US" sz="2400" spc="120" dirty="0">
                <a:solidFill>
                  <a:srgbClr val="456A2C"/>
                </a:solidFill>
                <a:latin typeface="Glacial Indifference"/>
              </a:rPr>
              <a:t> es </a:t>
            </a:r>
            <a:r>
              <a:rPr lang="en-US" sz="2400" spc="120" dirty="0" err="1">
                <a:solidFill>
                  <a:srgbClr val="456A2C"/>
                </a:solidFill>
                <a:latin typeface="Glacial Indifference"/>
              </a:rPr>
              <a:t>nicht</a:t>
            </a:r>
            <a:r>
              <a:rPr lang="en-US" sz="2400" spc="120" dirty="0">
                <a:solidFill>
                  <a:srgbClr val="456A2C"/>
                </a:solidFill>
                <a:latin typeface="Glacial Indifference"/>
              </a:rPr>
              <a:t> </a:t>
            </a:r>
            <a:r>
              <a:rPr lang="en-US" sz="2400" spc="120" dirty="0" err="1">
                <a:solidFill>
                  <a:srgbClr val="456A2C"/>
                </a:solidFill>
                <a:latin typeface="Glacial Indifference"/>
              </a:rPr>
              <a:t>mit</a:t>
            </a:r>
            <a:r>
              <a:rPr lang="en-US" sz="2400" spc="120" dirty="0">
                <a:solidFill>
                  <a:srgbClr val="456A2C"/>
                </a:solidFill>
                <a:latin typeface="Glacial Indifference"/>
              </a:rPr>
              <a:t> dem Boden in </a:t>
            </a:r>
            <a:r>
              <a:rPr lang="en-US" sz="2400" spc="120" dirty="0" err="1">
                <a:solidFill>
                  <a:srgbClr val="456A2C"/>
                </a:solidFill>
                <a:latin typeface="Glacial Indifference"/>
              </a:rPr>
              <a:t>Berührung</a:t>
            </a:r>
            <a:r>
              <a:rPr lang="en-US" sz="2400" spc="120" dirty="0">
                <a:solidFill>
                  <a:srgbClr val="456A2C"/>
                </a:solidFill>
                <a:latin typeface="Glacial Indifference"/>
              </a:rPr>
              <a:t> </a:t>
            </a:r>
            <a:r>
              <a:rPr lang="en-US" sz="2400" spc="120" dirty="0" err="1">
                <a:solidFill>
                  <a:srgbClr val="456A2C"/>
                </a:solidFill>
                <a:latin typeface="Glacial Indifference"/>
              </a:rPr>
              <a:t>kommt</a:t>
            </a:r>
            <a:r>
              <a:rPr lang="en-US" sz="2400" spc="120" dirty="0">
                <a:solidFill>
                  <a:srgbClr val="456A2C"/>
                </a:solidFill>
                <a:latin typeface="Glacial Indifference"/>
              </a:rPr>
              <a:t> und </a:t>
            </a:r>
            <a:r>
              <a:rPr lang="en-US" sz="2400" spc="120" dirty="0" err="1">
                <a:solidFill>
                  <a:srgbClr val="456A2C"/>
                </a:solidFill>
                <a:latin typeface="Glacial Indifference"/>
              </a:rPr>
              <a:t>Verformungen</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Beschädigungen</a:t>
            </a:r>
            <a:r>
              <a:rPr lang="en-US" sz="2400" spc="120" dirty="0">
                <a:solidFill>
                  <a:srgbClr val="456A2C"/>
                </a:solidFill>
                <a:latin typeface="Glacial Indifference"/>
              </a:rPr>
              <a:t>, die das </a:t>
            </a:r>
            <a:r>
              <a:rPr lang="en-US" sz="2400" spc="120" dirty="0" err="1">
                <a:solidFill>
                  <a:srgbClr val="456A2C"/>
                </a:solidFill>
                <a:latin typeface="Glacial Indifference"/>
              </a:rPr>
              <a:t>Aussehen</a:t>
            </a:r>
            <a:r>
              <a:rPr lang="en-US" sz="2400" spc="120" dirty="0">
                <a:solidFill>
                  <a:srgbClr val="456A2C"/>
                </a:solidFill>
                <a:latin typeface="Glacial Indifference"/>
              </a:rPr>
              <a:t> des </a:t>
            </a:r>
            <a:r>
              <a:rPr lang="en-US" sz="2400" spc="120" dirty="0" err="1">
                <a:solidFill>
                  <a:srgbClr val="456A2C"/>
                </a:solidFill>
                <a:latin typeface="Glacial Indifference"/>
              </a:rPr>
              <a:t>Holzes</a:t>
            </a:r>
            <a:r>
              <a:rPr lang="en-US" sz="2400" spc="120" dirty="0">
                <a:solidFill>
                  <a:srgbClr val="456A2C"/>
                </a:solidFill>
                <a:latin typeface="Glacial Indifference"/>
              </a:rPr>
              <a:t> </a:t>
            </a:r>
            <a:r>
              <a:rPr lang="en-US" sz="2400" spc="120" dirty="0" err="1">
                <a:solidFill>
                  <a:srgbClr val="456A2C"/>
                </a:solidFill>
                <a:latin typeface="Glacial Indifference"/>
              </a:rPr>
              <a:t>beeinträchtigen</a:t>
            </a:r>
            <a:r>
              <a:rPr lang="en-US" sz="2400" spc="120" dirty="0">
                <a:solidFill>
                  <a:srgbClr val="456A2C"/>
                </a:solidFill>
                <a:latin typeface="Glacial Indifference"/>
              </a:rPr>
              <a:t>, </a:t>
            </a:r>
            <a:r>
              <a:rPr lang="en-US" sz="2400" spc="120" dirty="0" err="1">
                <a:solidFill>
                  <a:srgbClr val="456A2C"/>
                </a:solidFill>
                <a:latin typeface="Glacial Indifference"/>
              </a:rPr>
              <a:t>vermieden</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Die Ware muss so </a:t>
            </a:r>
            <a:r>
              <a:rPr lang="en-US" sz="2400" spc="120" dirty="0" err="1">
                <a:solidFill>
                  <a:srgbClr val="456A2C"/>
                </a:solidFill>
                <a:latin typeface="Glacial Indifference"/>
              </a:rPr>
              <a:t>verpackt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r>
              <a:rPr lang="en-US" sz="2400" spc="120" dirty="0" err="1">
                <a:solidFill>
                  <a:srgbClr val="456A2C"/>
                </a:solidFill>
                <a:latin typeface="Glacial Indifference"/>
              </a:rPr>
              <a:t>dass</a:t>
            </a:r>
            <a:r>
              <a:rPr lang="en-US" sz="2400" spc="120" dirty="0">
                <a:solidFill>
                  <a:srgbClr val="456A2C"/>
                </a:solidFill>
                <a:latin typeface="Glacial Indifference"/>
              </a:rPr>
              <a:t> </a:t>
            </a:r>
            <a:r>
              <a:rPr lang="en-US" sz="2400" spc="120" dirty="0" err="1">
                <a:solidFill>
                  <a:srgbClr val="456A2C"/>
                </a:solidFill>
                <a:latin typeface="Glacial Indifference"/>
              </a:rPr>
              <a:t>sie</a:t>
            </a:r>
            <a:r>
              <a:rPr lang="en-US" sz="2400" spc="120" dirty="0">
                <a:solidFill>
                  <a:srgbClr val="456A2C"/>
                </a:solidFill>
                <a:latin typeface="Glacial Indifference"/>
              </a:rPr>
              <a:t> </a:t>
            </a:r>
            <a:r>
              <a:rPr lang="en-US" sz="2400" spc="120" dirty="0" err="1">
                <a:solidFill>
                  <a:srgbClr val="456A2C"/>
                </a:solidFill>
                <a:latin typeface="Glacial Indifference"/>
              </a:rPr>
              <a:t>vor</a:t>
            </a:r>
            <a:r>
              <a:rPr lang="en-US" sz="2400" spc="120" dirty="0">
                <a:solidFill>
                  <a:srgbClr val="456A2C"/>
                </a:solidFill>
                <a:latin typeface="Glacial Indifference"/>
              </a:rPr>
              <a:t> Regen und Schnee </a:t>
            </a:r>
            <a:r>
              <a:rPr lang="en-US" sz="2400" spc="120" dirty="0" err="1">
                <a:solidFill>
                  <a:srgbClr val="456A2C"/>
                </a:solidFill>
                <a:latin typeface="Glacial Indifference"/>
              </a:rPr>
              <a:t>geschützt</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a:t>
            </a:r>
          </a:p>
          <a:p>
            <a:pPr marL="342900" indent="-342900" algn="just">
              <a:lnSpc>
                <a:spcPct val="114000"/>
              </a:lnSpc>
              <a:buFont typeface="Arial" panose="020B0604020202020204" pitchFamily="34" charset="0"/>
              <a:buChar char="•"/>
            </a:pPr>
            <a:endParaRPr lang="en-US"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Die </a:t>
            </a:r>
            <a:r>
              <a:rPr lang="en-US" sz="2400" spc="120" dirty="0" err="1">
                <a:solidFill>
                  <a:srgbClr val="456A2C"/>
                </a:solidFill>
                <a:latin typeface="Glacial Indifference"/>
              </a:rPr>
              <a:t>Lagerung</a:t>
            </a:r>
            <a:r>
              <a:rPr lang="en-US" sz="2400" spc="120" dirty="0">
                <a:solidFill>
                  <a:srgbClr val="456A2C"/>
                </a:solidFill>
                <a:latin typeface="Glacial Indifference"/>
              </a:rPr>
              <a:t> von </a:t>
            </a:r>
            <a:r>
              <a:rPr lang="en-US" sz="2400" spc="120" dirty="0" err="1">
                <a:solidFill>
                  <a:srgbClr val="456A2C"/>
                </a:solidFill>
                <a:latin typeface="Glacial Indifference"/>
              </a:rPr>
              <a:t>Bauholz</a:t>
            </a:r>
            <a:r>
              <a:rPr lang="en-US" sz="2400" spc="120" dirty="0">
                <a:solidFill>
                  <a:srgbClr val="456A2C"/>
                </a:solidFill>
                <a:latin typeface="Glacial Indifference"/>
              </a:rPr>
              <a:t> </a:t>
            </a:r>
            <a:r>
              <a:rPr lang="en-US" sz="2400" spc="120" dirty="0" err="1">
                <a:solidFill>
                  <a:srgbClr val="456A2C"/>
                </a:solidFill>
                <a:latin typeface="Glacial Indifference"/>
              </a:rPr>
              <a:t>sollte</a:t>
            </a:r>
            <a:r>
              <a:rPr lang="en-US" sz="2400" spc="120" dirty="0">
                <a:solidFill>
                  <a:srgbClr val="456A2C"/>
                </a:solidFill>
                <a:latin typeface="Glacial Indifference"/>
              </a:rPr>
              <a:t> </a:t>
            </a:r>
            <a:r>
              <a:rPr lang="en-US" sz="2400" spc="120" dirty="0" err="1">
                <a:solidFill>
                  <a:srgbClr val="456A2C"/>
                </a:solidFill>
                <a:latin typeface="Glacial Indifference"/>
              </a:rPr>
              <a:t>unter</a:t>
            </a:r>
            <a:r>
              <a:rPr lang="en-US" sz="2400" spc="120" dirty="0">
                <a:solidFill>
                  <a:srgbClr val="456A2C"/>
                </a:solidFill>
                <a:latin typeface="Glacial Indifference"/>
              </a:rPr>
              <a:t> </a:t>
            </a:r>
            <a:r>
              <a:rPr lang="en-US" sz="2400" spc="120" dirty="0" err="1">
                <a:solidFill>
                  <a:srgbClr val="456A2C"/>
                </a:solidFill>
                <a:latin typeface="Glacial Indifference"/>
              </a:rPr>
              <a:t>Feuchtigkeitsbedingungen</a:t>
            </a:r>
            <a:r>
              <a:rPr lang="en-US" sz="2400" spc="120" dirty="0">
                <a:solidFill>
                  <a:srgbClr val="456A2C"/>
                </a:solidFill>
                <a:latin typeface="Glacial Indifference"/>
              </a:rPr>
              <a:t> </a:t>
            </a:r>
            <a:r>
              <a:rPr lang="en-US" sz="2400" spc="120" dirty="0" err="1">
                <a:solidFill>
                  <a:srgbClr val="456A2C"/>
                </a:solidFill>
                <a:latin typeface="Glacial Indifference"/>
              </a:rPr>
              <a:t>erfolgen</a:t>
            </a:r>
            <a:r>
              <a:rPr lang="en-US" sz="2400" spc="120" dirty="0">
                <a:solidFill>
                  <a:srgbClr val="456A2C"/>
                </a:solidFill>
                <a:latin typeface="Glacial Indifference"/>
              </a:rPr>
              <a:t>, die den </a:t>
            </a:r>
            <a:r>
              <a:rPr lang="en-US" sz="2400" spc="120" dirty="0" err="1">
                <a:solidFill>
                  <a:srgbClr val="456A2C"/>
                </a:solidFill>
                <a:latin typeface="Glacial Indifference"/>
              </a:rPr>
              <a:t>späteren</a:t>
            </a:r>
            <a:r>
              <a:rPr lang="en-US" sz="2400" spc="120" dirty="0">
                <a:solidFill>
                  <a:srgbClr val="456A2C"/>
                </a:solidFill>
                <a:latin typeface="Glacial Indifference"/>
              </a:rPr>
              <a:t> </a:t>
            </a:r>
            <a:r>
              <a:rPr lang="en-US" sz="2400" spc="120" dirty="0" err="1">
                <a:solidFill>
                  <a:srgbClr val="456A2C"/>
                </a:solidFill>
                <a:latin typeface="Glacial Indifference"/>
              </a:rPr>
              <a:t>Feuchtigkeitsbedingungen</a:t>
            </a:r>
            <a:r>
              <a:rPr lang="en-US" sz="2400" spc="120" dirty="0">
                <a:solidFill>
                  <a:srgbClr val="456A2C"/>
                </a:solidFill>
                <a:latin typeface="Glacial Indifference"/>
              </a:rPr>
              <a:t> am </a:t>
            </a:r>
            <a:r>
              <a:rPr lang="en-US" sz="2400" spc="120" dirty="0" err="1">
                <a:solidFill>
                  <a:srgbClr val="456A2C"/>
                </a:solidFill>
                <a:latin typeface="Glacial Indifference"/>
              </a:rPr>
              <a:t>Verwendungsort</a:t>
            </a:r>
            <a:r>
              <a:rPr lang="en-US" sz="2400" spc="120" dirty="0">
                <a:solidFill>
                  <a:srgbClr val="456A2C"/>
                </a:solidFill>
                <a:latin typeface="Glacial Indifference"/>
              </a:rPr>
              <a:t> so </a:t>
            </a:r>
            <a:r>
              <a:rPr lang="en-US" sz="2400" spc="120" dirty="0" err="1">
                <a:solidFill>
                  <a:srgbClr val="456A2C"/>
                </a:solidFill>
                <a:latin typeface="Glacial Indifference"/>
              </a:rPr>
              <a:t>ähnlich</a:t>
            </a:r>
            <a:r>
              <a:rPr lang="en-US" sz="2400" spc="120" dirty="0">
                <a:solidFill>
                  <a:srgbClr val="456A2C"/>
                </a:solidFill>
                <a:latin typeface="Glacial Indifference"/>
              </a:rPr>
              <a:t> </a:t>
            </a:r>
            <a:r>
              <a:rPr lang="en-US" sz="2400" spc="120" dirty="0" err="1">
                <a:solidFill>
                  <a:srgbClr val="456A2C"/>
                </a:solidFill>
                <a:latin typeface="Glacial Indifference"/>
              </a:rPr>
              <a:t>wie</a:t>
            </a:r>
            <a:r>
              <a:rPr lang="en-US" sz="2400" spc="120" dirty="0">
                <a:solidFill>
                  <a:srgbClr val="456A2C"/>
                </a:solidFill>
                <a:latin typeface="Glacial Indifference"/>
              </a:rPr>
              <a:t> </a:t>
            </a:r>
            <a:r>
              <a:rPr lang="en-US" sz="2400" spc="120" dirty="0" err="1">
                <a:solidFill>
                  <a:srgbClr val="456A2C"/>
                </a:solidFill>
                <a:latin typeface="Glacial Indifference"/>
              </a:rPr>
              <a:t>möglich</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n-US" sz="2400" spc="120" dirty="0">
                <a:solidFill>
                  <a:srgbClr val="456A2C"/>
                </a:solidFill>
                <a:latin typeface="Glacial Indifference"/>
              </a:rPr>
              <a:t>Bei der </a:t>
            </a:r>
            <a:r>
              <a:rPr lang="en-US" sz="2400" spc="120" dirty="0" err="1">
                <a:solidFill>
                  <a:srgbClr val="456A2C"/>
                </a:solidFill>
                <a:latin typeface="Glacial Indifference"/>
              </a:rPr>
              <a:t>Lagerung</a:t>
            </a:r>
            <a:r>
              <a:rPr lang="en-US" sz="2400" spc="120" dirty="0">
                <a:solidFill>
                  <a:srgbClr val="456A2C"/>
                </a:solidFill>
                <a:latin typeface="Glacial Indifference"/>
              </a:rPr>
              <a:t> von </a:t>
            </a:r>
            <a:r>
              <a:rPr lang="en-US" sz="2400" spc="120" dirty="0" err="1">
                <a:solidFill>
                  <a:srgbClr val="456A2C"/>
                </a:solidFill>
                <a:latin typeface="Glacial Indifference"/>
              </a:rPr>
              <a:t>Bauholz</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Innenverkleidungen</a:t>
            </a:r>
            <a:r>
              <a:rPr lang="en-US" sz="2400" spc="120" dirty="0">
                <a:solidFill>
                  <a:srgbClr val="456A2C"/>
                </a:solidFill>
                <a:latin typeface="Glacial Indifference"/>
              </a:rPr>
              <a:t>, </a:t>
            </a:r>
            <a:r>
              <a:rPr lang="en-US" sz="2400" spc="120" dirty="0" err="1">
                <a:solidFill>
                  <a:srgbClr val="456A2C"/>
                </a:solidFill>
                <a:latin typeface="Glacial Indifference"/>
              </a:rPr>
              <a:t>beim</a:t>
            </a:r>
            <a:r>
              <a:rPr lang="en-US" sz="2400" spc="120" dirty="0">
                <a:solidFill>
                  <a:srgbClr val="456A2C"/>
                </a:solidFill>
                <a:latin typeface="Glacial Indifference"/>
              </a:rPr>
              <a:t> </a:t>
            </a:r>
            <a:r>
              <a:rPr lang="en-US" sz="2400" spc="120" dirty="0" err="1">
                <a:solidFill>
                  <a:srgbClr val="456A2C"/>
                </a:solidFill>
                <a:latin typeface="Glacial Indifference"/>
              </a:rPr>
              <a:t>Entfernen</a:t>
            </a:r>
            <a:r>
              <a:rPr lang="en-US" sz="2400" spc="120" dirty="0">
                <a:solidFill>
                  <a:srgbClr val="456A2C"/>
                </a:solidFill>
                <a:latin typeface="Glacial Indifference"/>
              </a:rPr>
              <a:t> von </a:t>
            </a:r>
            <a:r>
              <a:rPr lang="en-US" sz="2400" spc="120" dirty="0" err="1">
                <a:solidFill>
                  <a:srgbClr val="456A2C"/>
                </a:solidFill>
                <a:latin typeface="Glacial Indifference"/>
              </a:rPr>
              <a:t>Schutzfolien</a:t>
            </a:r>
            <a:r>
              <a:rPr lang="en-US" sz="2400" spc="120" dirty="0">
                <a:solidFill>
                  <a:srgbClr val="456A2C"/>
                </a:solidFill>
                <a:latin typeface="Glacial Indifference"/>
              </a:rPr>
              <a:t> und </a:t>
            </a:r>
            <a:r>
              <a:rPr lang="en-US" sz="2400" spc="120" dirty="0" err="1">
                <a:solidFill>
                  <a:srgbClr val="456A2C"/>
                </a:solidFill>
                <a:latin typeface="Glacial Indifference"/>
              </a:rPr>
              <a:t>bei</a:t>
            </a:r>
            <a:r>
              <a:rPr lang="en-US" sz="2400" spc="120" dirty="0">
                <a:solidFill>
                  <a:srgbClr val="456A2C"/>
                </a:solidFill>
                <a:latin typeface="Glacial Indifference"/>
              </a:rPr>
              <a:t> der </a:t>
            </a:r>
            <a:r>
              <a:rPr lang="en-US" sz="2400" spc="120" dirty="0" err="1">
                <a:solidFill>
                  <a:srgbClr val="456A2C"/>
                </a:solidFill>
                <a:latin typeface="Glacial Indifference"/>
              </a:rPr>
              <a:t>Belüftung</a:t>
            </a:r>
            <a:r>
              <a:rPr lang="en-US" sz="2400" spc="120" dirty="0">
                <a:solidFill>
                  <a:srgbClr val="456A2C"/>
                </a:solidFill>
                <a:latin typeface="Glacial Indifference"/>
              </a:rPr>
              <a:t> des </a:t>
            </a:r>
            <a:r>
              <a:rPr lang="en-US" sz="2400" spc="120" dirty="0" err="1">
                <a:solidFill>
                  <a:srgbClr val="456A2C"/>
                </a:solidFill>
                <a:latin typeface="Glacial Indifference"/>
              </a:rPr>
              <a:t>Produkts</a:t>
            </a:r>
            <a:r>
              <a:rPr lang="en-US" sz="2400" spc="120" dirty="0">
                <a:solidFill>
                  <a:srgbClr val="456A2C"/>
                </a:solidFill>
                <a:latin typeface="Glacial Indifference"/>
              </a:rPr>
              <a:t> </a:t>
            </a:r>
            <a:r>
              <a:rPr lang="en-US" sz="2400" spc="120" dirty="0" err="1">
                <a:solidFill>
                  <a:srgbClr val="456A2C"/>
                </a:solidFill>
                <a:latin typeface="Glacial Indifference"/>
              </a:rPr>
              <a:t>müssen</a:t>
            </a:r>
            <a:r>
              <a:rPr lang="en-US" sz="2400" spc="120" dirty="0">
                <a:solidFill>
                  <a:srgbClr val="456A2C"/>
                </a:solidFill>
                <a:latin typeface="Glacial Indifference"/>
              </a:rPr>
              <a:t> die </a:t>
            </a:r>
            <a:r>
              <a:rPr lang="en-US" sz="2400" spc="120" dirty="0" err="1">
                <a:solidFill>
                  <a:srgbClr val="456A2C"/>
                </a:solidFill>
                <a:latin typeface="Glacial Indifference"/>
              </a:rPr>
              <a:t>Anweisungen</a:t>
            </a:r>
            <a:r>
              <a:rPr lang="en-US" sz="2400" spc="120" dirty="0">
                <a:solidFill>
                  <a:srgbClr val="456A2C"/>
                </a:solidFill>
                <a:latin typeface="Glacial Indifference"/>
              </a:rPr>
              <a:t> des </a:t>
            </a:r>
            <a:r>
              <a:rPr lang="en-US" sz="2400" spc="120" dirty="0" err="1">
                <a:solidFill>
                  <a:srgbClr val="456A2C"/>
                </a:solidFill>
                <a:latin typeface="Glacial Indifference"/>
              </a:rPr>
              <a:t>Herstellers</a:t>
            </a:r>
            <a:r>
              <a:rPr lang="en-US" sz="2400" spc="120" dirty="0">
                <a:solidFill>
                  <a:srgbClr val="456A2C"/>
                </a:solidFill>
                <a:latin typeface="Glacial Indifference"/>
              </a:rPr>
              <a:t> </a:t>
            </a:r>
            <a:r>
              <a:rPr lang="en-US" sz="2400" spc="120" dirty="0" err="1">
                <a:solidFill>
                  <a:srgbClr val="456A2C"/>
                </a:solidFill>
                <a:latin typeface="Glacial Indifference"/>
              </a:rPr>
              <a:t>beachtet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229180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8873877" y="-335920"/>
            <a:ext cx="9185523" cy="10958840"/>
          </a:xfrm>
          <a:prstGeom prst="rect">
            <a:avLst/>
          </a:prstGeom>
          <a:solidFill>
            <a:srgbClr val="52584D"/>
          </a:solidFill>
        </p:spPr>
      </p:sp>
      <p:sp>
        <p:nvSpPr>
          <p:cNvPr id="4" name="TextBox 4"/>
          <p:cNvSpPr txBox="1"/>
          <p:nvPr/>
        </p:nvSpPr>
        <p:spPr>
          <a:xfrm>
            <a:off x="9610382" y="952500"/>
            <a:ext cx="6912414" cy="1921039"/>
          </a:xfrm>
          <a:prstGeom prst="rect">
            <a:avLst/>
          </a:prstGeom>
        </p:spPr>
        <p:txBody>
          <a:bodyPr lIns="0" tIns="0" rIns="0" bIns="0" rtlCol="0" anchor="t">
            <a:spAutoFit/>
          </a:bodyPr>
          <a:lstStyle/>
          <a:p>
            <a:pPr algn="l">
              <a:lnSpc>
                <a:spcPts val="7560"/>
              </a:lnSpc>
            </a:pPr>
            <a:r>
              <a:rPr lang="en-US" sz="5600" spc="280" dirty="0" err="1">
                <a:solidFill>
                  <a:srgbClr val="D9D9D9"/>
                </a:solidFill>
                <a:latin typeface="League Spartan"/>
              </a:rPr>
              <a:t>Häufig</a:t>
            </a:r>
            <a:r>
              <a:rPr lang="en-US" sz="5600" spc="280" dirty="0">
                <a:solidFill>
                  <a:srgbClr val="D9D9D9"/>
                </a:solidFill>
                <a:latin typeface="League Spartan"/>
              </a:rPr>
              <a:t> </a:t>
            </a:r>
            <a:r>
              <a:rPr lang="en-US" sz="5600" spc="280" dirty="0" err="1">
                <a:solidFill>
                  <a:srgbClr val="D9D9D9"/>
                </a:solidFill>
                <a:latin typeface="League Spartan"/>
              </a:rPr>
              <a:t>gestellte</a:t>
            </a:r>
            <a:r>
              <a:rPr lang="en-US" sz="5600" spc="280" dirty="0">
                <a:solidFill>
                  <a:srgbClr val="D9D9D9"/>
                </a:solidFill>
                <a:latin typeface="League Spartan"/>
              </a:rPr>
              <a:t> </a:t>
            </a:r>
            <a:r>
              <a:rPr lang="en-US" sz="5600" spc="280" dirty="0" err="1">
                <a:solidFill>
                  <a:srgbClr val="D9D9D9"/>
                </a:solidFill>
                <a:latin typeface="League Spartan"/>
              </a:rPr>
              <a:t>Fragen</a:t>
            </a:r>
            <a:endParaRPr lang="en-US" sz="5600" spc="280" dirty="0">
              <a:solidFill>
                <a:srgbClr val="D9D9D9"/>
              </a:solidFill>
              <a:latin typeface="League Spartan"/>
            </a:endParaRPr>
          </a:p>
        </p:txBody>
      </p:sp>
      <p:grpSp>
        <p:nvGrpSpPr>
          <p:cNvPr id="5" name="Group 5"/>
          <p:cNvGrpSpPr/>
          <p:nvPr/>
        </p:nvGrpSpPr>
        <p:grpSpPr>
          <a:xfrm>
            <a:off x="1028700" y="571500"/>
            <a:ext cx="7171191" cy="7066057"/>
            <a:chOff x="0" y="-19050"/>
            <a:chExt cx="9561589" cy="8244762"/>
          </a:xfrm>
        </p:grpSpPr>
        <p:sp>
          <p:nvSpPr>
            <p:cNvPr id="6" name="TextBox 6"/>
            <p:cNvSpPr txBox="1"/>
            <p:nvPr/>
          </p:nvSpPr>
          <p:spPr>
            <a:xfrm>
              <a:off x="71119" y="631874"/>
              <a:ext cx="9490470" cy="7593838"/>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Welche Unterschiede bestehen zwischen Qualitäts- und Festigkeitssortierung?</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Die </a:t>
              </a:r>
              <a:r>
                <a:rPr lang="en-US" sz="2400" spc="120" dirty="0" err="1">
                  <a:solidFill>
                    <a:srgbClr val="456A2C"/>
                  </a:solidFill>
                  <a:latin typeface="Glacial Indifference"/>
                </a:rPr>
                <a:t>Qualitätsklasse</a:t>
              </a:r>
              <a:r>
                <a:rPr lang="en-US" sz="2400" spc="120" dirty="0">
                  <a:solidFill>
                    <a:srgbClr val="456A2C"/>
                  </a:solidFill>
                  <a:latin typeface="Glacial Indifference"/>
                </a:rPr>
                <a:t> </a:t>
              </a:r>
              <a:r>
                <a:rPr lang="en-US" sz="2400" spc="120" dirty="0" err="1">
                  <a:solidFill>
                    <a:srgbClr val="456A2C"/>
                  </a:solidFill>
                  <a:latin typeface="Glacial Indifference"/>
                </a:rPr>
                <a:t>wird</a:t>
              </a:r>
              <a:r>
                <a:rPr lang="en-US" sz="2400" spc="120" dirty="0">
                  <a:solidFill>
                    <a:srgbClr val="456A2C"/>
                  </a:solidFill>
                  <a:latin typeface="Glacial Indifference"/>
                </a:rPr>
                <a:t> </a:t>
              </a:r>
              <a:r>
                <a:rPr lang="en-US" sz="2400" spc="120" dirty="0" err="1">
                  <a:solidFill>
                    <a:srgbClr val="456A2C"/>
                  </a:solidFill>
                  <a:latin typeface="Glacial Indifference"/>
                </a:rPr>
                <a:t>durch</a:t>
              </a:r>
              <a:r>
                <a:rPr lang="en-US" sz="2400" spc="120" dirty="0">
                  <a:solidFill>
                    <a:srgbClr val="456A2C"/>
                  </a:solidFill>
                  <a:latin typeface="Glacial Indifference"/>
                </a:rPr>
                <a:t> das </a:t>
              </a:r>
              <a:r>
                <a:rPr lang="en-US" sz="2400" spc="120" dirty="0" err="1">
                  <a:solidFill>
                    <a:srgbClr val="456A2C"/>
                  </a:solidFill>
                  <a:latin typeface="Glacial Indifference"/>
                </a:rPr>
                <a:t>äußere</a:t>
              </a:r>
              <a:r>
                <a:rPr lang="en-US" sz="2400" spc="120" dirty="0">
                  <a:solidFill>
                    <a:srgbClr val="456A2C"/>
                  </a:solidFill>
                  <a:latin typeface="Glacial Indifference"/>
                </a:rPr>
                <a:t> </a:t>
              </a:r>
              <a:r>
                <a:rPr lang="en-US" sz="2400" spc="120" dirty="0" err="1">
                  <a:solidFill>
                    <a:srgbClr val="456A2C"/>
                  </a:solidFill>
                  <a:latin typeface="Glacial Indifference"/>
                </a:rPr>
                <a:t>Erscheinungsbild</a:t>
              </a:r>
              <a:r>
                <a:rPr lang="en-US" sz="2400" spc="120" dirty="0">
                  <a:solidFill>
                    <a:srgbClr val="456A2C"/>
                  </a:solidFill>
                  <a:latin typeface="Glacial Indifference"/>
                </a:rPr>
                <a:t> des </a:t>
              </a:r>
              <a:r>
                <a:rPr lang="en-US" sz="2400" spc="120" dirty="0" err="1">
                  <a:solidFill>
                    <a:srgbClr val="456A2C"/>
                  </a:solidFill>
                  <a:latin typeface="Glacial Indifference"/>
                </a:rPr>
                <a:t>Schnittholzes</a:t>
              </a:r>
              <a:r>
                <a:rPr lang="en-US" sz="2400" spc="120" dirty="0">
                  <a:solidFill>
                    <a:srgbClr val="456A2C"/>
                  </a:solidFill>
                  <a:latin typeface="Glacial Indifference"/>
                </a:rPr>
                <a:t> </a:t>
              </a:r>
              <a:r>
                <a:rPr lang="en-US" sz="2400" spc="120" dirty="0" err="1">
                  <a:solidFill>
                    <a:srgbClr val="456A2C"/>
                  </a:solidFill>
                  <a:latin typeface="Glacial Indifference"/>
                </a:rPr>
                <a:t>bestimmt</a:t>
              </a:r>
              <a:r>
                <a:rPr lang="en-US" sz="2400" spc="120" dirty="0">
                  <a:solidFill>
                    <a:srgbClr val="456A2C"/>
                  </a:solidFill>
                  <a:latin typeface="Glacial Indifference"/>
                </a:rPr>
                <a:t>, die </a:t>
              </a:r>
              <a:r>
                <a:rPr lang="en-US" sz="2400" spc="120" dirty="0" err="1">
                  <a:solidFill>
                    <a:srgbClr val="456A2C"/>
                  </a:solidFill>
                  <a:latin typeface="Glacial Indifference"/>
                </a:rPr>
                <a:t>Festigkeitsklasse</a:t>
              </a:r>
              <a:r>
                <a:rPr lang="en-US" sz="2400" spc="120" dirty="0">
                  <a:solidFill>
                    <a:srgbClr val="456A2C"/>
                  </a:solidFill>
                  <a:latin typeface="Glacial Indifference"/>
                </a:rPr>
                <a:t> </a:t>
              </a:r>
              <a:r>
                <a:rPr lang="en-US" sz="2400" spc="120" dirty="0" err="1">
                  <a:solidFill>
                    <a:srgbClr val="456A2C"/>
                  </a:solidFill>
                  <a:latin typeface="Glacial Indifference"/>
                </a:rPr>
                <a:t>durch</a:t>
              </a:r>
              <a:r>
                <a:rPr lang="en-US" sz="2400" spc="120" dirty="0">
                  <a:solidFill>
                    <a:srgbClr val="456A2C"/>
                  </a:solidFill>
                  <a:latin typeface="Glacial Indifference"/>
                </a:rPr>
                <a:t> die </a:t>
              </a:r>
              <a:r>
                <a:rPr lang="en-US" sz="2400" spc="120" dirty="0" err="1">
                  <a:solidFill>
                    <a:srgbClr val="456A2C"/>
                  </a:solidFill>
                  <a:latin typeface="Glacial Indifference"/>
                </a:rPr>
                <a:t>Festigkeitseigenschaften</a:t>
              </a:r>
              <a:r>
                <a:rPr lang="en-US" sz="2400" spc="120" dirty="0">
                  <a:solidFill>
                    <a:srgbClr val="456A2C"/>
                  </a:solidFill>
                  <a:latin typeface="Glacial Indifference"/>
                </a:rPr>
                <a:t> des </a:t>
              </a:r>
              <a:r>
                <a:rPr lang="en-US" sz="2400" spc="120" dirty="0" err="1">
                  <a:solidFill>
                    <a:srgbClr val="456A2C"/>
                  </a:solidFill>
                  <a:latin typeface="Glacial Indifference"/>
                </a:rPr>
                <a:t>Holzes</a:t>
              </a:r>
              <a:r>
                <a:rPr lang="en-US" sz="2400" spc="120" dirty="0">
                  <a:solidFill>
                    <a:srgbClr val="456A2C"/>
                  </a:solidFill>
                  <a:latin typeface="Glacial Indifference"/>
                </a:rPr>
                <a:t>, die </a:t>
              </a:r>
              <a:r>
                <a:rPr lang="en-US" sz="2400" spc="120" dirty="0" err="1">
                  <a:solidFill>
                    <a:srgbClr val="456A2C"/>
                  </a:solidFill>
                  <a:latin typeface="Glacial Indifference"/>
                </a:rPr>
                <a:t>häufig</a:t>
              </a:r>
              <a:r>
                <a:rPr lang="en-US" sz="2400" spc="120" dirty="0">
                  <a:solidFill>
                    <a:srgbClr val="456A2C"/>
                  </a:solidFill>
                  <a:latin typeface="Glacial Indifference"/>
                </a:rPr>
                <a:t> </a:t>
              </a:r>
              <a:r>
                <a:rPr lang="en-US" sz="2400" spc="120" dirty="0" err="1">
                  <a:solidFill>
                    <a:srgbClr val="456A2C"/>
                  </a:solidFill>
                  <a:latin typeface="Glacial Indifference"/>
                </a:rPr>
                <a:t>auch</a:t>
              </a:r>
              <a:r>
                <a:rPr lang="en-US" sz="2400" spc="120" dirty="0">
                  <a:solidFill>
                    <a:srgbClr val="456A2C"/>
                  </a:solidFill>
                  <a:latin typeface="Glacial Indifference"/>
                </a:rPr>
                <a:t> </a:t>
              </a:r>
              <a:r>
                <a:rPr lang="en-US" sz="2400" spc="120" dirty="0" err="1">
                  <a:solidFill>
                    <a:srgbClr val="456A2C"/>
                  </a:solidFill>
                  <a:latin typeface="Glacial Indifference"/>
                </a:rPr>
                <a:t>Auswirkungen</a:t>
              </a:r>
              <a:r>
                <a:rPr lang="en-US" sz="2400" spc="120" dirty="0">
                  <a:solidFill>
                    <a:srgbClr val="456A2C"/>
                  </a:solidFill>
                  <a:latin typeface="Glacial Indifference"/>
                </a:rPr>
                <a:t> auf das </a:t>
              </a:r>
              <a:r>
                <a:rPr lang="en-US" sz="2400" spc="120" dirty="0" err="1">
                  <a:solidFill>
                    <a:srgbClr val="456A2C"/>
                  </a:solidFill>
                  <a:latin typeface="Glacial Indifference"/>
                </a:rPr>
                <a:t>Erscheinungsbild</a:t>
              </a:r>
              <a:r>
                <a:rPr lang="en-US" sz="2400" spc="120" dirty="0">
                  <a:solidFill>
                    <a:srgbClr val="456A2C"/>
                  </a:solidFill>
                  <a:latin typeface="Glacial Indifference"/>
                </a:rPr>
                <a:t> </a:t>
              </a:r>
              <a:r>
                <a:rPr lang="en-US" sz="2400" spc="120" dirty="0" err="1">
                  <a:solidFill>
                    <a:srgbClr val="456A2C"/>
                  </a:solidFill>
                  <a:latin typeface="Glacial Indifference"/>
                </a:rPr>
                <a:t>haben</a:t>
              </a:r>
              <a:r>
                <a:rPr lang="en-US" sz="2400" spc="120" dirty="0">
                  <a:solidFill>
                    <a:srgbClr val="456A2C"/>
                  </a:solidFill>
                  <a:latin typeface="Glacial Indifference"/>
                </a:rPr>
                <a:t> </a:t>
              </a:r>
              <a:r>
                <a:rPr lang="en-US" sz="2400" spc="120" dirty="0" err="1">
                  <a:solidFill>
                    <a:srgbClr val="456A2C"/>
                  </a:solidFill>
                  <a:latin typeface="Glacial Indifference"/>
                </a:rPr>
                <a:t>können</a:t>
              </a:r>
              <a:r>
                <a:rPr lang="en-US" sz="2400" spc="120" dirty="0">
                  <a:solidFill>
                    <a:srgbClr val="456A2C"/>
                  </a:solidFill>
                  <a:latin typeface="Glacial Indifference"/>
                </a:rPr>
                <a:t>. </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Was ist typisch für LVL-Holzwerkstoffe?</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Furnierschichtholz (LVL) meint in diesem Kontext Furnier für tragende Strukturen, das dem Standard SFS-EN 14374 entspricht.</a:t>
              </a:r>
            </a:p>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sp>
          <p:nvSpPr>
            <p:cNvPr id="7" name="TextBox 7"/>
            <p:cNvSpPr txBox="1"/>
            <p:nvPr/>
          </p:nvSpPr>
          <p:spPr>
            <a:xfrm>
              <a:off x="0" y="-19050"/>
              <a:ext cx="9490469" cy="583566"/>
            </a:xfrm>
            <a:prstGeom prst="rect">
              <a:avLst/>
            </a:prstGeom>
          </p:spPr>
          <p:txBody>
            <a:bodyPr lIns="0" tIns="0" rIns="0" bIns="0" rtlCol="0" anchor="t">
              <a:spAutoFit/>
            </a:bodyPr>
            <a:lstStyle/>
            <a:p>
              <a:pPr algn="l">
                <a:lnSpc>
                  <a:spcPts val="4125"/>
                </a:lnSpc>
              </a:pPr>
              <a:endParaRPr lang="en-US" sz="3300" b="1" spc="165" dirty="0">
                <a:solidFill>
                  <a:srgbClr val="456A2C"/>
                </a:solidFill>
                <a:latin typeface="Glacial Indifference"/>
              </a:endParaRPr>
            </a:p>
          </p:txBody>
        </p:sp>
      </p:grpSp>
      <p:grpSp>
        <p:nvGrpSpPr>
          <p:cNvPr id="12" name="Group 12"/>
          <p:cNvGrpSpPr/>
          <p:nvPr/>
        </p:nvGrpSpPr>
        <p:grpSpPr>
          <a:xfrm>
            <a:off x="8927216" y="9639299"/>
            <a:ext cx="8332083" cy="407035"/>
            <a:chOff x="0" y="0"/>
            <a:chExt cx="21640800" cy="778933"/>
          </a:xfrm>
        </p:grpSpPr>
        <p:sp>
          <p:nvSpPr>
            <p:cNvPr id="13" name="TextBox 13"/>
            <p:cNvSpPr txBox="1"/>
            <p:nvPr/>
          </p:nvSpPr>
          <p:spPr>
            <a:xfrm>
              <a:off x="11497147" y="428625"/>
              <a:ext cx="10143653" cy="350308"/>
            </a:xfrm>
            <a:prstGeom prst="rect">
              <a:avLst/>
            </a:prstGeom>
          </p:spPr>
          <p:txBody>
            <a:bodyPr lIns="0" tIns="0" rIns="0" bIns="0" rtlCol="0" anchor="t">
              <a:spAutoFit/>
            </a:bodyPr>
            <a:lstStyle/>
            <a:p>
              <a:pPr algn="r">
                <a:lnSpc>
                  <a:spcPts val="2240"/>
                </a:lnSpc>
              </a:pPr>
              <a:r>
                <a:rPr lang="en-US" sz="1600" spc="80" dirty="0">
                  <a:solidFill>
                    <a:srgbClr val="FEFFF8"/>
                  </a:solidFill>
                  <a:latin typeface="Glacial Indifference"/>
                </a:rPr>
                <a:t>TYÖTURVALLISUUS JA ERGONOMIA</a:t>
              </a:r>
            </a:p>
          </p:txBody>
        </p:sp>
        <p:sp>
          <p:nvSpPr>
            <p:cNvPr id="14" name="AutoShape 14"/>
            <p:cNvSpPr/>
            <p:nvPr/>
          </p:nvSpPr>
          <p:spPr>
            <a:xfrm>
              <a:off x="0" y="0"/>
              <a:ext cx="21640800" cy="50800"/>
            </a:xfrm>
            <a:prstGeom prst="rect">
              <a:avLst/>
            </a:prstGeom>
            <a:solidFill>
              <a:srgbClr val="FEFFF8"/>
            </a:solidFill>
          </p:spPr>
        </p:sp>
      </p:grpSp>
      <p:pic>
        <p:nvPicPr>
          <p:cNvPr id="15" name="Kuva 14" descr="Työntekijät kävelemässä ja puhumassa tehtaalla">
            <a:extLst>
              <a:ext uri="{FF2B5EF4-FFF2-40B4-BE49-F238E27FC236}">
                <a16:creationId xmlns:a16="http://schemas.microsoft.com/office/drawing/2014/main" id="{1DEEACA7-E26D-4962-A9B3-8B47AF6AE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797" y="3854628"/>
            <a:ext cx="6481582" cy="432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Benutzerdefiniert</PresentationFormat>
  <Paragraphs>74</Paragraphs>
  <Slides>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Glacial Indifference Bold</vt:lpstr>
      <vt:lpstr>Arial</vt:lpstr>
      <vt:lpstr>Glacial Indifference</vt:lpstr>
      <vt:lpstr>League Spartan</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75</cp:revision>
  <dcterms:created xsi:type="dcterms:W3CDTF">2006-08-16T00:00:00Z</dcterms:created>
  <dcterms:modified xsi:type="dcterms:W3CDTF">2021-11-08T15:42:23Z</dcterms:modified>
  <dc:identifier>DAD7Xzioke4</dc:identifier>
</cp:coreProperties>
</file>