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1" r:id="rId6"/>
    <p:sldId id="272" r:id="rId7"/>
    <p:sldId id="273" r:id="rId8"/>
    <p:sldId id="260"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League Spartan" panose="020B0604020202020204" charset="0"/>
      <p:regular r:id="rId15"/>
    </p:embeddedFont>
    <p:embeddedFont>
      <p:font typeface="Verdana" panose="020B060403050404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8" d="100"/>
          <a:sy n="48" d="100"/>
        </p:scale>
        <p:origin x="67" y="2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pPr/>
              <a:t>8/27/2021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pPr/>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pPr/>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pPr/>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pPr/>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pPr/>
              <a:t>8/27/2021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4220933" y="0"/>
            <a:ext cx="14101901" cy="10287000"/>
          </a:xfrm>
          <a:prstGeom prst="rect">
            <a:avLst/>
          </a:prstGeom>
        </p:spPr>
      </p:pic>
      <p:grpSp>
        <p:nvGrpSpPr>
          <p:cNvPr id="3" name="Group 3"/>
          <p:cNvGrpSpPr/>
          <p:nvPr/>
        </p:nvGrpSpPr>
        <p:grpSpPr>
          <a:xfrm>
            <a:off x="-406310" y="2806797"/>
            <a:ext cx="14956263" cy="5232303"/>
            <a:chOff x="0" y="0"/>
            <a:chExt cx="19941685" cy="6976404"/>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687793"/>
              <a:ext cx="17294581" cy="4288611"/>
            </a:xfrm>
            <a:prstGeom prst="rect">
              <a:avLst/>
            </a:prstGeom>
            <a:grpFill/>
          </p:spPr>
          <p:txBody>
            <a:bodyPr lIns="0" tIns="0" rIns="0" bIns="0" rtlCol="0" anchor="t">
              <a:spAutoFit/>
            </a:bodyPr>
            <a:lstStyle/>
            <a:p>
              <a:pPr>
                <a:lnSpc>
                  <a:spcPts val="10580"/>
                </a:lnSpc>
              </a:pPr>
              <a:r>
                <a:rPr lang="el-GR" sz="6600" b="1" spc="92" dirty="0">
                  <a:solidFill>
                    <a:srgbClr val="FEFFF8"/>
                  </a:solidFill>
                  <a:latin typeface="League Spartan"/>
                </a:rPr>
                <a:t>Μάθημα</a:t>
              </a:r>
              <a:r>
                <a:rPr lang="en-US" sz="6600" spc="92" dirty="0">
                  <a:solidFill>
                    <a:srgbClr val="FEFFF8"/>
                  </a:solidFill>
                  <a:latin typeface="League Spartan"/>
                </a:rPr>
                <a:t> 2: </a:t>
              </a:r>
            </a:p>
            <a:p>
              <a:pPr marR="17780" lvl="0">
                <a:lnSpc>
                  <a:spcPct val="107000"/>
                </a:lnSpc>
                <a:spcAft>
                  <a:spcPts val="800"/>
                </a:spcAft>
              </a:pPr>
              <a:r>
                <a:rPr lang="el-GR" sz="2400" spc="150" dirty="0">
                  <a:solidFill>
                    <a:srgbClr val="FEFFF8"/>
                  </a:solidFill>
                  <a:latin typeface="Glacial Indifference Bold"/>
                </a:rPr>
                <a:t>Επίδραση του κλίματος στα ξύλινα κτήρια</a:t>
              </a:r>
              <a:r>
                <a:rPr lang="en-GB" sz="2400" spc="150" dirty="0">
                  <a:solidFill>
                    <a:srgbClr val="FEFFF8"/>
                  </a:solidFill>
                  <a:latin typeface="Glacial Indifference Bold"/>
                </a:rPr>
                <a:t>.</a:t>
              </a:r>
              <a:endParaRPr lang="es-ES" sz="2400" spc="150" dirty="0">
                <a:solidFill>
                  <a:srgbClr val="FEFFF8"/>
                </a:solidFill>
                <a:latin typeface="Glacial Indifference Bold"/>
              </a:endParaRPr>
            </a:p>
            <a:p>
              <a:pPr algn="l">
                <a:lnSpc>
                  <a:spcPts val="10580"/>
                </a:lnSpc>
              </a:pPr>
              <a:endParaRPr lang="en-US" sz="6600" spc="92" dirty="0">
                <a:solidFill>
                  <a:srgbClr val="FEFFF8"/>
                </a:solidFill>
                <a:latin typeface="League Spartan"/>
              </a:endParaRPr>
            </a:p>
          </p:txBody>
        </p:sp>
        <p:sp>
          <p:nvSpPr>
            <p:cNvPr id="6" name="TextBox 6"/>
            <p:cNvSpPr txBox="1"/>
            <p:nvPr/>
          </p:nvSpPr>
          <p:spPr>
            <a:xfrm>
              <a:off x="1913347" y="5398580"/>
              <a:ext cx="11229247" cy="588645"/>
            </a:xfrm>
            <a:prstGeom prst="rect">
              <a:avLst/>
            </a:prstGeom>
            <a:grpFill/>
          </p:spPr>
          <p:txBody>
            <a:bodyPr lIns="0" tIns="0" rIns="0" bIns="0" rtlCol="0" anchor="t">
              <a:spAutoFit/>
            </a:bodyPr>
            <a:lstStyle/>
            <a:p>
              <a:pPr algn="l">
                <a:lnSpc>
                  <a:spcPts val="3645"/>
                </a:lnSpc>
              </a:pPr>
              <a:r>
                <a:rPr lang="el-GR" sz="2700" spc="135" dirty="0">
                  <a:solidFill>
                    <a:srgbClr val="FEFFF8"/>
                  </a:solidFill>
                  <a:latin typeface="Glacial Indifference"/>
                </a:rPr>
                <a:t>Παρουσίαση</a:t>
              </a:r>
              <a:endParaRPr lang="en-US" sz="2700" spc="135" dirty="0">
                <a:solidFill>
                  <a:srgbClr val="FEFFF8"/>
                </a:solidFill>
                <a:latin typeface="Glacial Indifference"/>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1518964"/>
            </a:xfrm>
            <a:prstGeom prst="rect">
              <a:avLst/>
            </a:prstGeom>
            <a:grpFill/>
          </p:spPr>
          <p:txBody>
            <a:bodyPr wrap="square" lIns="0" tIns="0" rIns="0" bIns="0" rtlCol="0" anchor="t">
              <a:spAutoFit/>
            </a:bodyPr>
            <a:lstStyle/>
            <a:p>
              <a:pPr>
                <a:lnSpc>
                  <a:spcPts val="3000"/>
                </a:lnSpc>
              </a:pPr>
              <a:r>
                <a:rPr lang="el-GR" sz="2400" spc="150" dirty="0">
                  <a:solidFill>
                    <a:srgbClr val="FEFFF8"/>
                  </a:solidFill>
                  <a:latin typeface="Glacial Indifference Bold"/>
                </a:rPr>
                <a:t>ΜΑΘΗΣΙΑΚΗ ΕΝΟΤΗΤΑ</a:t>
              </a:r>
              <a:r>
                <a:rPr lang="es-ES" sz="2400" spc="150" dirty="0">
                  <a:solidFill>
                    <a:srgbClr val="FEFFF8"/>
                  </a:solidFill>
                  <a:latin typeface="Glacial Indifference Bold"/>
                </a:rPr>
                <a:t> 4: </a:t>
              </a:r>
              <a:r>
                <a:rPr lang="el-GR" sz="2400" spc="150" dirty="0">
                  <a:solidFill>
                    <a:srgbClr val="FEFFF8"/>
                  </a:solidFill>
                  <a:latin typeface="Glacial Indifference Bold"/>
                </a:rPr>
                <a:t>Λειτουργικότητα και απόδοση των ξύλινων κτηρίων </a:t>
              </a:r>
              <a:endParaRPr lang="es-ES" sz="2400" spc="150" dirty="0">
                <a:solidFill>
                  <a:srgbClr val="FEFFF8"/>
                </a:solidFill>
                <a:latin typeface="Glacial Indifference Bold"/>
              </a:endParaRPr>
            </a:p>
            <a:p>
              <a:pPr algn="l">
                <a:lnSpc>
                  <a:spcPts val="3000"/>
                </a:lnSpc>
              </a:pPr>
              <a:r>
                <a:rPr lang="en-US" sz="2400" spc="150" dirty="0">
                  <a:solidFill>
                    <a:srgbClr val="FEFFF8"/>
                  </a:solidFill>
                  <a:latin typeface="Glacial Indifference Bold"/>
                </a:rPr>
                <a:t> </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nSpc>
                  <a:spcPts val="8370"/>
                </a:lnSpc>
              </a:pPr>
              <a:r>
                <a:rPr lang="el-GR" sz="6200" b="1" spc="310" dirty="0">
                  <a:solidFill>
                    <a:srgbClr val="456A2C"/>
                  </a:solidFill>
                  <a:latin typeface="League Spartan"/>
                </a:rPr>
                <a:t>Επισκόπηση Παρουσίασης</a:t>
              </a:r>
              <a:endParaRPr lang="en-US" sz="6200" b="1" spc="310" dirty="0">
                <a:solidFill>
                  <a:srgbClr val="456A2C"/>
                </a:solidFill>
                <a:latin typeface="League Spartan"/>
              </a:endParaRPr>
            </a:p>
          </p:txBody>
        </p:sp>
        <p:sp>
          <p:nvSpPr>
            <p:cNvPr id="6" name="TextBox 6"/>
            <p:cNvSpPr txBox="1"/>
            <p:nvPr/>
          </p:nvSpPr>
          <p:spPr>
            <a:xfrm>
              <a:off x="982007" y="6492487"/>
              <a:ext cx="9214823" cy="2325423"/>
            </a:xfrm>
            <a:prstGeom prst="rect">
              <a:avLst/>
            </a:prstGeom>
            <a:grpFill/>
          </p:spPr>
          <p:txBody>
            <a:bodyPr lIns="0" tIns="0" rIns="0" bIns="0" rtlCol="0" anchor="t">
              <a:spAutoFit/>
            </a:bodyPr>
            <a:lstStyle/>
            <a:p>
              <a:pPr algn="l">
                <a:lnSpc>
                  <a:spcPts val="3359"/>
                </a:lnSpc>
              </a:pPr>
              <a:r>
                <a:rPr lang="en-US" sz="2400" spc="120" dirty="0">
                  <a:solidFill>
                    <a:srgbClr val="456A2C"/>
                  </a:solidFill>
                  <a:latin typeface="Glacial Indifference"/>
                </a:rPr>
                <a:t>- </a:t>
              </a:r>
              <a:r>
                <a:rPr lang="el-GR" sz="2400" spc="120" dirty="0">
                  <a:solidFill>
                    <a:srgbClr val="456A2C"/>
                  </a:solidFill>
                  <a:latin typeface="Glacial Indifference"/>
                </a:rPr>
                <a:t>Επίδραση του κλίματος στα ξύλινα κτήρια</a:t>
              </a:r>
              <a:endParaRPr lang="en-US" sz="2400" spc="120" dirty="0">
                <a:solidFill>
                  <a:srgbClr val="456A2C"/>
                </a:solidFill>
                <a:latin typeface="Glacial Indifference"/>
              </a:endParaRPr>
            </a:p>
            <a:p>
              <a:pPr>
                <a:lnSpc>
                  <a:spcPts val="3359"/>
                </a:lnSpc>
              </a:pPr>
              <a:r>
                <a:rPr lang="en-US" sz="2400" spc="120" dirty="0">
                  <a:solidFill>
                    <a:srgbClr val="456A2C"/>
                  </a:solidFill>
                  <a:latin typeface="Glacial Indifference"/>
                </a:rPr>
                <a:t>- </a:t>
              </a:r>
              <a:r>
                <a:rPr lang="el-GR" sz="2400" spc="120" dirty="0">
                  <a:solidFill>
                    <a:srgbClr val="456A2C"/>
                  </a:solidFill>
                  <a:latin typeface="Glacial Indifference"/>
                </a:rPr>
                <a:t>Επίδραση της χρήσης ξύλου στο περιβάλλον</a:t>
              </a:r>
              <a:endParaRPr lang="el-GR" sz="2400" dirty="0">
                <a:latin typeface="Glacial Indifference"/>
              </a:endParaRPr>
            </a:p>
            <a:p>
              <a:pPr algn="l">
                <a:lnSpc>
                  <a:spcPts val="3359"/>
                </a:lnSpc>
              </a:pPr>
              <a:endParaRPr lang="en-US" sz="2400" spc="120" dirty="0">
                <a:solidFill>
                  <a:srgbClr val="456A2C"/>
                </a:solidFill>
                <a:latin typeface="Glacial Indifference"/>
              </a:endParaRPr>
            </a:p>
            <a:p>
              <a:pPr algn="l">
                <a:lnSpc>
                  <a:spcPts val="3359"/>
                </a:lnSpc>
              </a:pPr>
              <a:endParaRPr lang="en-US" sz="2400" spc="120" dirty="0">
                <a:solidFill>
                  <a:srgbClr val="456A2C"/>
                </a:solidFill>
                <a:latin typeface="Glacial Indifference"/>
              </a:endParaRPr>
            </a:p>
          </p:txBody>
        </p:sp>
        <p:sp>
          <p:nvSpPr>
            <p:cNvPr id="7" name="TextBox 7"/>
            <p:cNvSpPr txBox="1"/>
            <p:nvPr/>
          </p:nvSpPr>
          <p:spPr>
            <a:xfrm>
              <a:off x="982005" y="4952983"/>
              <a:ext cx="9736795" cy="820737"/>
            </a:xfrm>
            <a:prstGeom prst="rect">
              <a:avLst/>
            </a:prstGeom>
            <a:grpFill/>
          </p:spPr>
          <p:txBody>
            <a:bodyPr wrap="square" lIns="0" tIns="0" rIns="0" bIns="0" rtlCol="0" anchor="t">
              <a:spAutoFit/>
            </a:bodyPr>
            <a:lstStyle/>
            <a:p>
              <a:pPr>
                <a:lnSpc>
                  <a:spcPts val="4810"/>
                </a:lnSpc>
              </a:pPr>
              <a:r>
                <a:rPr lang="el-GR" sz="3700" b="1" spc="185" dirty="0">
                  <a:solidFill>
                    <a:srgbClr val="456A2C"/>
                  </a:solidFill>
                  <a:latin typeface="League Spartan"/>
                </a:rPr>
                <a:t>ΘΕΜΑΤΑ </a:t>
              </a:r>
              <a:endParaRPr lang="en-US" sz="3700" b="1" spc="185" dirty="0">
                <a:solidFill>
                  <a:srgbClr val="456A2C"/>
                </a:solidFill>
                <a:latin typeface="League Spartan"/>
              </a:endParaRP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E80131B0-EC66-48F2-B46F-AB55F1E57D82}"/>
              </a:ext>
            </a:extLst>
          </p:cNvPr>
          <p:cNvSpPr txBox="1"/>
          <p:nvPr/>
        </p:nvSpPr>
        <p:spPr>
          <a:xfrm>
            <a:off x="9651560" y="9574054"/>
            <a:ext cx="7607740" cy="282129"/>
          </a:xfrm>
          <a:prstGeom prst="rect">
            <a:avLst/>
          </a:prstGeom>
        </p:spPr>
        <p:txBody>
          <a:bodyPr lIns="0" tIns="0" rIns="0" bIns="0" rtlCol="0" anchor="t">
            <a:spAutoFit/>
          </a:bodyPr>
          <a:lstStyle/>
          <a:p>
            <a:pPr algn="r">
              <a:lnSpc>
                <a:spcPts val="2240"/>
              </a:lnSpc>
            </a:pPr>
            <a:r>
              <a:rPr lang="el-GR" sz="1600" spc="80" dirty="0">
                <a:solidFill>
                  <a:srgbClr val="52584D"/>
                </a:solidFill>
                <a:latin typeface="Glacial Indifference"/>
              </a:rPr>
              <a:t>ΜΑΘΗΜΑ</a:t>
            </a:r>
            <a:r>
              <a:rPr lang="en-US" sz="1600" spc="80" dirty="0">
                <a:solidFill>
                  <a:srgbClr val="52584D"/>
                </a:solidFill>
                <a:latin typeface="Glacial Indifference"/>
              </a:rPr>
              <a:t> 2: </a:t>
            </a:r>
            <a:r>
              <a:rPr lang="el-GR" sz="1600" spc="80" dirty="0">
                <a:solidFill>
                  <a:srgbClr val="52584D"/>
                </a:solidFill>
                <a:latin typeface="Glacial Indifference"/>
              </a:rPr>
              <a:t>Επίδραση του κλίματος στα ξύλινα κτήρια</a:t>
            </a: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252585"/>
            <a:ext cx="16230600" cy="579745"/>
            <a:chOff x="0" y="0"/>
            <a:chExt cx="21640800" cy="772993"/>
          </a:xfrm>
        </p:grpSpPr>
        <p:sp>
          <p:nvSpPr>
            <p:cNvPr id="5" name="TextBox 5"/>
            <p:cNvSpPr txBox="1"/>
            <p:nvPr/>
          </p:nvSpPr>
          <p:spPr>
            <a:xfrm>
              <a:off x="11497147" y="428625"/>
              <a:ext cx="10143653" cy="344368"/>
            </a:xfrm>
            <a:prstGeom prst="rect">
              <a:avLst/>
            </a:prstGeom>
          </p:spPr>
          <p:txBody>
            <a:bodyPr lIns="0" tIns="0" rIns="0" bIns="0" rtlCol="0" anchor="t">
              <a:spAutoFit/>
            </a:bodyPr>
            <a:lstStyle/>
            <a:p>
              <a:pPr algn="r">
                <a:lnSpc>
                  <a:spcPts val="2240"/>
                </a:lnSpc>
              </a:pPr>
              <a:r>
                <a:rPr lang="el-GR" sz="1600" spc="80" dirty="0">
                  <a:solidFill>
                    <a:srgbClr val="52584D"/>
                  </a:solidFill>
                  <a:latin typeface="Glacial Indifference"/>
                </a:rPr>
                <a:t>ΜΑΘΗΜΑ</a:t>
              </a:r>
              <a:r>
                <a:rPr lang="en-US" sz="1600" spc="80" dirty="0">
                  <a:solidFill>
                    <a:srgbClr val="52584D"/>
                  </a:solidFill>
                  <a:latin typeface="Glacial Indifference"/>
                </a:rPr>
                <a:t> 2: </a:t>
              </a:r>
              <a:r>
                <a:rPr lang="el-GR" sz="1600" spc="80" dirty="0">
                  <a:solidFill>
                    <a:srgbClr val="52584D"/>
                  </a:solidFill>
                  <a:latin typeface="Glacial Indifference"/>
                </a:rPr>
                <a:t>Επίδραση του κλίματος στα ξύλινα κτήρια</a:t>
              </a:r>
              <a:endParaRPr lang="en-US" sz="1600" spc="80" dirty="0">
                <a:solidFill>
                  <a:srgbClr val="52584D"/>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5847756"/>
            </a:xfrm>
            <a:prstGeom prst="rect">
              <a:avLst/>
            </a:prstGeom>
          </p:spPr>
          <p:txBody>
            <a:bodyPr lIns="0" tIns="0" rIns="0" bIns="0" rtlCol="0" anchor="t">
              <a:spAutoFit/>
            </a:bodyPr>
            <a:lstStyle/>
            <a:p>
              <a:pPr>
                <a:lnSpc>
                  <a:spcPts val="8370"/>
                </a:lnSpc>
                <a:spcAft>
                  <a:spcPts val="600"/>
                </a:spcAft>
                <a:tabLst>
                  <a:tab pos="228600" algn="l"/>
                </a:tabLst>
              </a:pPr>
              <a:r>
                <a:rPr lang="el-GR" sz="5400" spc="150" dirty="0">
                  <a:solidFill>
                    <a:srgbClr val="FEFFF8"/>
                  </a:solidFill>
                  <a:latin typeface="Glacial Indifference Bold"/>
                </a:rPr>
                <a:t>ΕΠΙΔΡΑΣΗ ΤΟΥ ΚΛΙΜΑΤΟΣ ΣΤΑ ΞΥΛΙΝΑ ΚΤΗΡΙΑ</a:t>
              </a:r>
              <a:endParaRPr lang="es-ES" sz="5400" spc="150" dirty="0">
                <a:solidFill>
                  <a:srgbClr val="FEFFF8"/>
                </a:solidFill>
                <a:latin typeface="Glacial Indifference Bold"/>
              </a:endParaRP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5745163"/>
          </a:xfrm>
          <a:prstGeom prst="rect">
            <a:avLst/>
          </a:prstGeom>
        </p:spPr>
        <p:txBody>
          <a:bodyPr lIns="0" tIns="0" rIns="0" bIns="0" rtlCol="0" anchor="t">
            <a:spAutoFit/>
          </a:bodyPr>
          <a:lstStyle/>
          <a:p>
            <a:pPr algn="just">
              <a:lnSpc>
                <a:spcPts val="3359"/>
              </a:lnSpc>
              <a:spcAft>
                <a:spcPts val="600"/>
              </a:spcAft>
            </a:pPr>
            <a:r>
              <a:rPr lang="el-GR" sz="2400" dirty="0">
                <a:solidFill>
                  <a:srgbClr val="456A2C"/>
                </a:solidFill>
                <a:latin typeface="Glacial Indifference"/>
              </a:rPr>
              <a:t>Παρά τις εξαιρετικές ιδιότητες του ξύλου ως κατασκευαστικό υλικό, είναι πραγματικά σημαντικό να ληφθεί υπόψη η γήρανση κάθε συστατικού, σχετικά με τις δυσμενείς κλιματολογικές και φυσικές συνθήκες στις οποίες εκτίθεται. Όπως θα μπορέσουμε να δούμε, μερικές από αυτές τις αντιξοότητες θα επηρεάσουν το υλικό σε ένα επιφανειακό στρώμα, αλλά κάποιες άλλες μπορούν να εξελιχθούν σε μια σοβαρή παθολογία για τα στοιχεία ξυλείας.</a:t>
            </a:r>
            <a:endParaRPr lang="es-ES" sz="1800" kern="1000" dirty="0">
              <a:solidFill>
                <a:srgbClr val="456A2C"/>
              </a:solidFill>
              <a:effectLst/>
              <a:latin typeface="Glacial Indifference"/>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026" name="Picture 2" descr="How to Age Wood - 6 Ways to Weather Wood! | Family Handyman">
            <a:extLst>
              <a:ext uri="{FF2B5EF4-FFF2-40B4-BE49-F238E27FC236}">
                <a16:creationId xmlns:a16="http://schemas.microsoft.com/office/drawing/2014/main" id="{D70B594C-E0F2-4BD4-821C-AB58A944CD4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569" r="19305"/>
          <a:stretch/>
        </p:blipFill>
        <p:spPr bwMode="auto">
          <a:xfrm rot="5400000">
            <a:off x="12104434" y="4617378"/>
            <a:ext cx="319546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10141449" y="647700"/>
            <a:ext cx="7117851" cy="9359652"/>
            <a:chOff x="0" y="-508001"/>
            <a:chExt cx="9490469" cy="12479537"/>
          </a:xfrm>
        </p:grpSpPr>
        <p:sp>
          <p:nvSpPr>
            <p:cNvPr id="3" name="TextBox 3"/>
            <p:cNvSpPr txBox="1"/>
            <p:nvPr/>
          </p:nvSpPr>
          <p:spPr>
            <a:xfrm>
              <a:off x="0" y="-508001"/>
              <a:ext cx="9490469" cy="4274675"/>
            </a:xfrm>
            <a:prstGeom prst="rect">
              <a:avLst/>
            </a:prstGeom>
          </p:spPr>
          <p:txBody>
            <a:bodyPr lIns="0" tIns="0" rIns="0" bIns="0" rtlCol="0" anchor="t">
              <a:spAutoFit/>
            </a:bodyPr>
            <a:lstStyle/>
            <a:p>
              <a:pPr>
                <a:lnSpc>
                  <a:spcPts val="3359"/>
                </a:lnSpc>
                <a:spcAft>
                  <a:spcPts val="600"/>
                </a:spcAft>
              </a:pPr>
              <a:r>
                <a:rPr lang="el-GR" sz="2400" b="1" spc="120" dirty="0">
                  <a:solidFill>
                    <a:srgbClr val="456A2C"/>
                  </a:solidFill>
                  <a:latin typeface="Glacial Indifference"/>
                </a:rPr>
                <a:t>Μύκητας</a:t>
              </a:r>
              <a:r>
                <a:rPr lang="en-GB" sz="2400" b="1" spc="120" dirty="0">
                  <a:solidFill>
                    <a:srgbClr val="456A2C"/>
                  </a:solidFill>
                  <a:latin typeface="Glacial Indifference"/>
                </a:rPr>
                <a:t>.</a:t>
              </a:r>
            </a:p>
            <a:p>
              <a:pPr algn="just">
                <a:lnSpc>
                  <a:spcPts val="3359"/>
                </a:lnSpc>
                <a:spcAft>
                  <a:spcPts val="600"/>
                </a:spcAft>
              </a:pPr>
              <a:r>
                <a:rPr lang="el-GR" sz="2400" dirty="0">
                  <a:solidFill>
                    <a:srgbClr val="456A2C"/>
                  </a:solidFill>
                  <a:latin typeface="Glacial Indifference"/>
                </a:rPr>
                <a:t>Όπως αναφέρθηκε στο προηγούμενο μάθημα, ένα υψηλό ποσοστό υγρασίας, μαζί με ορισμένα χαρακτηριστικά, όπως η θερμοκρασία και η ποσότητα του οξυγόνου, μπορούν να προωθήσουν την εμφάνιση μύκητα σε στοιχεία ξύλου.</a:t>
              </a:r>
            </a:p>
            <a:p>
              <a:pPr algn="just">
                <a:lnSpc>
                  <a:spcPts val="3359"/>
                </a:lnSpc>
                <a:spcAft>
                  <a:spcPts val="600"/>
                </a:spcAft>
              </a:pPr>
              <a:endParaRPr lang="es-ES" sz="2400" spc="120" dirty="0">
                <a:solidFill>
                  <a:srgbClr val="456A2C"/>
                </a:solidFill>
                <a:latin typeface="Glacial Indifference"/>
              </a:endParaRPr>
            </a:p>
          </p:txBody>
        </p:sp>
        <p:sp>
          <p:nvSpPr>
            <p:cNvPr id="7" name="TextBox 7"/>
            <p:cNvSpPr txBox="1"/>
            <p:nvPr/>
          </p:nvSpPr>
          <p:spPr>
            <a:xfrm>
              <a:off x="0" y="3251199"/>
              <a:ext cx="9490469" cy="8720337"/>
            </a:xfrm>
            <a:prstGeom prst="rect">
              <a:avLst/>
            </a:prstGeom>
          </p:spPr>
          <p:txBody>
            <a:bodyPr lIns="0" tIns="0" rIns="0" bIns="0" rtlCol="0" anchor="t">
              <a:spAutoFit/>
            </a:bodyPr>
            <a:lstStyle/>
            <a:p>
              <a:pPr algn="l">
                <a:lnSpc>
                  <a:spcPts val="3359"/>
                </a:lnSpc>
              </a:pPr>
              <a:r>
                <a:rPr lang="el-GR" sz="2400" b="1" spc="120" dirty="0">
                  <a:solidFill>
                    <a:srgbClr val="456A2C"/>
                  </a:solidFill>
                  <a:latin typeface="Glacial Indifference"/>
                </a:rPr>
                <a:t>Έντομα</a:t>
              </a:r>
              <a:r>
                <a:rPr lang="es-ES" sz="2400" b="1" spc="120" dirty="0">
                  <a:solidFill>
                    <a:srgbClr val="456A2C"/>
                  </a:solidFill>
                  <a:latin typeface="Glacial Indifference"/>
                </a:rPr>
                <a:t>.</a:t>
              </a:r>
            </a:p>
            <a:p>
              <a:pPr algn="just">
                <a:lnSpc>
                  <a:spcPts val="3359"/>
                </a:lnSpc>
              </a:pPr>
              <a:r>
                <a:rPr lang="el-GR" sz="2400" dirty="0">
                  <a:solidFill>
                    <a:srgbClr val="456A2C"/>
                  </a:solidFill>
                  <a:latin typeface="Glacial Indifference"/>
                </a:rPr>
                <a:t>Τα έντομα που μπορούν να επηρεάσουν τα στοιχεία του ξύλου μπορούν να χωριστούν σε τέσσερις διαφορετικές ομάδες: </a:t>
              </a:r>
              <a:r>
                <a:rPr lang="el-GR" sz="2400" dirty="0" err="1">
                  <a:solidFill>
                    <a:srgbClr val="456A2C"/>
                  </a:solidFill>
                  <a:latin typeface="Glacial Indifference"/>
                </a:rPr>
                <a:t>Ανοβιίδες</a:t>
              </a:r>
              <a:r>
                <a:rPr lang="el-GR" sz="2400" dirty="0">
                  <a:solidFill>
                    <a:srgbClr val="456A2C"/>
                  </a:solidFill>
                  <a:latin typeface="Glacial Indifference"/>
                </a:rPr>
                <a:t>, </a:t>
              </a:r>
              <a:r>
                <a:rPr lang="el-GR" sz="2400" dirty="0" err="1">
                  <a:solidFill>
                    <a:srgbClr val="456A2C"/>
                  </a:solidFill>
                  <a:latin typeface="Glacial Indifference"/>
                </a:rPr>
                <a:t>Λύκτος</a:t>
              </a:r>
              <a:r>
                <a:rPr lang="el-GR" sz="2400" dirty="0">
                  <a:solidFill>
                    <a:srgbClr val="456A2C"/>
                  </a:solidFill>
                  <a:latin typeface="Glacial Indifference"/>
                </a:rPr>
                <a:t>, </a:t>
              </a:r>
              <a:r>
                <a:rPr lang="el-GR" sz="2400" dirty="0" err="1">
                  <a:solidFill>
                    <a:srgbClr val="456A2C"/>
                  </a:solidFill>
                  <a:latin typeface="Glacial Indifference"/>
                </a:rPr>
                <a:t>Κεραμβυκίδες</a:t>
              </a:r>
              <a:r>
                <a:rPr lang="el-GR" sz="2400" dirty="0">
                  <a:solidFill>
                    <a:srgbClr val="456A2C"/>
                  </a:solidFill>
                  <a:latin typeface="Glacial Indifference"/>
                </a:rPr>
                <a:t> και Τερμίτες.</a:t>
              </a:r>
              <a:endParaRPr lang="en-GB" sz="2400" spc="120" dirty="0">
                <a:solidFill>
                  <a:srgbClr val="456A2C"/>
                </a:solidFill>
                <a:latin typeface="Glacial Indifference"/>
              </a:endParaRPr>
            </a:p>
            <a:p>
              <a:pPr algn="just">
                <a:lnSpc>
                  <a:spcPts val="3359"/>
                </a:lnSpc>
              </a:pPr>
              <a:r>
                <a:rPr lang="el-GR" sz="2400" dirty="0">
                  <a:solidFill>
                    <a:srgbClr val="456A2C"/>
                  </a:solidFill>
                  <a:latin typeface="Glacial Indifference"/>
                </a:rPr>
                <a:t>Το βασικό κόλπο για τον έλεγχο της αποσύνθεσης του ξύλου είναι να υπάρχει επαρκής έλεγχος της υγρασίας. Μόλις ο μύκητας αρχίσει να αποσυνθέτει το ξύλο, εάν οι τιμές υγρασίας είναι πάνω από 22%, μπορεί να εξαπλωθεί ο μύκητας, οπότε για την προστασία του ξύλου από την εξάπλωση του μύκητα, συνιστάται η διατήρηση της περιεκτικότητας σε υγρασία κάτω του 19%.</a:t>
              </a:r>
              <a:endParaRPr lang="es-ES" sz="2400" spc="120" dirty="0">
                <a:solidFill>
                  <a:srgbClr val="456A2C"/>
                </a:solidFill>
                <a:latin typeface="Glacial Indifference"/>
              </a:endParaRPr>
            </a:p>
            <a:p>
              <a:pPr algn="just">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gn="l">
                <a:lnSpc>
                  <a:spcPts val="3359"/>
                </a:lnSpc>
              </a:pPr>
              <a:endParaRPr lang="en-US" sz="2400" spc="120" dirty="0">
                <a:solidFill>
                  <a:srgbClr val="456A2C"/>
                </a:solidFill>
                <a:latin typeface="Glacial Indifference"/>
              </a:endParaRPr>
            </a:p>
          </p:txBody>
        </p:sp>
      </p:grpSp>
      <p:grpSp>
        <p:nvGrpSpPr>
          <p:cNvPr id="9" name="Group 9"/>
          <p:cNvGrpSpPr/>
          <p:nvPr/>
        </p:nvGrpSpPr>
        <p:grpSpPr>
          <a:xfrm>
            <a:off x="1028700" y="-313966"/>
            <a:ext cx="8385423" cy="3263399"/>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216551" cy="3528143"/>
            </a:xfrm>
            <a:prstGeom prst="rect">
              <a:avLst/>
            </a:prstGeom>
            <a:grpFill/>
          </p:spPr>
          <p:txBody>
            <a:bodyPr lIns="0" tIns="0" rIns="0" bIns="0" rtlCol="0" anchor="t">
              <a:spAutoFit/>
            </a:bodyPr>
            <a:lstStyle/>
            <a:p>
              <a:pPr algn="l">
                <a:lnSpc>
                  <a:spcPts val="8370"/>
                </a:lnSpc>
              </a:pPr>
              <a:r>
                <a:rPr lang="el-GR" sz="6200" b="1" spc="310" dirty="0">
                  <a:solidFill>
                    <a:srgbClr val="FEFFF8"/>
                  </a:solidFill>
                  <a:latin typeface="League Spartan"/>
                </a:rPr>
                <a:t>Παράγοντες αποδόμησης</a:t>
              </a:r>
              <a:endParaRPr lang="en-US" sz="6200" b="1"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3086100"/>
            <a:ext cx="7117851" cy="6971093"/>
            <a:chOff x="0" y="859658"/>
            <a:chExt cx="9490469" cy="7419772"/>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490469" cy="3712641"/>
            </a:xfrm>
            <a:prstGeom prst="rect">
              <a:avLst/>
            </a:prstGeom>
          </p:spPr>
          <p:txBody>
            <a:bodyPr lIns="0" tIns="0" rIns="0" bIns="0" rtlCol="0" anchor="t">
              <a:spAutoFit/>
            </a:bodyPr>
            <a:lstStyle/>
            <a:p>
              <a:pPr algn="l">
                <a:lnSpc>
                  <a:spcPts val="3359"/>
                </a:lnSpc>
              </a:pPr>
              <a:r>
                <a:rPr lang="el-GR" sz="2400" b="1" spc="120" dirty="0">
                  <a:solidFill>
                    <a:srgbClr val="456A2C"/>
                  </a:solidFill>
                  <a:latin typeface="Glacial Indifference"/>
                </a:rPr>
                <a:t>Ηλιακή ακτινοβολία.</a:t>
              </a:r>
              <a:endParaRPr lang="es-ES" sz="2400" b="1" spc="120" dirty="0">
                <a:solidFill>
                  <a:srgbClr val="456A2C"/>
                </a:solidFill>
                <a:latin typeface="Glacial Indifference"/>
              </a:endParaRPr>
            </a:p>
            <a:p>
              <a:pPr algn="just">
                <a:lnSpc>
                  <a:spcPts val="3359"/>
                </a:lnSpc>
              </a:pPr>
              <a:r>
                <a:rPr lang="el-GR" sz="2400" dirty="0">
                  <a:solidFill>
                    <a:srgbClr val="456A2C"/>
                  </a:solidFill>
                  <a:latin typeface="Glacial Indifference"/>
                </a:rPr>
                <a:t>Το φως του ήλιου που φτάνει στην επιφάνεια της γης αποτελείται από ένα ευρύ φάσμα ακτινοβολίας που μπορεί να χωριστεί σε τρεις ομάδες: στις υπεριώδεις ακτίνες, τις ορατές ακτίνες και τις  υπέρυθρες ακτίνες.</a:t>
              </a:r>
            </a:p>
            <a:p>
              <a:pPr algn="just">
                <a:lnSpc>
                  <a:spcPts val="3359"/>
                </a:lnSpc>
              </a:pPr>
              <a:endParaRPr lang="es-ES" sz="2400" spc="120" dirty="0">
                <a:solidFill>
                  <a:srgbClr val="456A2C"/>
                </a:solidFill>
                <a:latin typeface="Glacial Indifference"/>
              </a:endParaRPr>
            </a:p>
            <a:p>
              <a:pPr algn="l">
                <a:lnSpc>
                  <a:spcPts val="3359"/>
                </a:lnSpc>
              </a:pPr>
              <a:endParaRPr lang="en-US" sz="2400" spc="120" dirty="0">
                <a:solidFill>
                  <a:srgbClr val="456A2C"/>
                </a:solidFill>
                <a:latin typeface="Glacial Indifference"/>
              </a:endParaRPr>
            </a:p>
          </p:txBody>
        </p:sp>
        <p:sp>
          <p:nvSpPr>
            <p:cNvPr id="18" name="TextBox 5">
              <a:extLst>
                <a:ext uri="{FF2B5EF4-FFF2-40B4-BE49-F238E27FC236}">
                  <a16:creationId xmlns:a16="http://schemas.microsoft.com/office/drawing/2014/main" id="{46B5FDEF-22AE-4FA8-96B5-96DFEAA6B405}"/>
                </a:ext>
              </a:extLst>
            </p:cNvPr>
            <p:cNvSpPr txBox="1"/>
            <p:nvPr/>
          </p:nvSpPr>
          <p:spPr>
            <a:xfrm>
              <a:off x="0" y="4102709"/>
              <a:ext cx="9490469" cy="4176721"/>
            </a:xfrm>
            <a:prstGeom prst="rect">
              <a:avLst/>
            </a:prstGeom>
          </p:spPr>
          <p:txBody>
            <a:bodyPr lIns="0" tIns="0" rIns="0" bIns="0" rtlCol="0" anchor="t">
              <a:spAutoFit/>
            </a:bodyPr>
            <a:lstStyle/>
            <a:p>
              <a:pPr>
                <a:lnSpc>
                  <a:spcPts val="3359"/>
                </a:lnSpc>
              </a:pPr>
              <a:r>
                <a:rPr lang="el-GR" sz="2400" b="1" spc="120" dirty="0">
                  <a:solidFill>
                    <a:srgbClr val="456A2C"/>
                  </a:solidFill>
                  <a:latin typeface="Glacial Indifference"/>
                </a:rPr>
                <a:t>Νερό</a:t>
              </a:r>
              <a:r>
                <a:rPr lang="en-GB" sz="2400" b="1" spc="120" dirty="0">
                  <a:solidFill>
                    <a:srgbClr val="456A2C"/>
                  </a:solidFill>
                  <a:latin typeface="Glacial Indifference"/>
                </a:rPr>
                <a:t>.</a:t>
              </a:r>
            </a:p>
            <a:p>
              <a:pPr algn="just">
                <a:lnSpc>
                  <a:spcPts val="3359"/>
                </a:lnSpc>
              </a:pPr>
              <a:r>
                <a:rPr lang="el-GR" sz="2400" dirty="0">
                  <a:solidFill>
                    <a:srgbClr val="456A2C"/>
                  </a:solidFill>
                  <a:latin typeface="Glacial Indifference"/>
                </a:rPr>
                <a:t>Το νερό είναι ένα συστατικό που μπορεί εύκολα να περάσει μέσα από το στρώμα βερνικιού και να παρέμβει στη σχετική υγρασία του ξύλου. Αυτή η αύξηση της σχετικής υγρασίας μπορεί να ενισχύσει την εξάπλωση του μύκητα που βλάπτει την ακεραιότητα του ξύλου.</a:t>
              </a:r>
            </a:p>
            <a:p>
              <a:pPr algn="just">
                <a:lnSpc>
                  <a:spcPts val="3359"/>
                </a:lnSpc>
              </a:pPr>
              <a:endParaRPr lang="es-ES" sz="2400" spc="120" dirty="0">
                <a:solidFill>
                  <a:srgbClr val="456A2C"/>
                </a:solidFill>
                <a:latin typeface="Glacial Indifference"/>
              </a:endParaRPr>
            </a:p>
            <a:p>
              <a:pPr>
                <a:lnSpc>
                  <a:spcPts val="3359"/>
                </a:lnSpc>
              </a:pPr>
              <a:endParaRPr lang="es-ES" sz="2400" spc="120" dirty="0">
                <a:solidFill>
                  <a:srgbClr val="456A2C"/>
                </a:solidFill>
                <a:latin typeface="Glacial Indifference"/>
              </a:endParaRP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19" name="TextBox 5">
            <a:extLst>
              <a:ext uri="{FF2B5EF4-FFF2-40B4-BE49-F238E27FC236}">
                <a16:creationId xmlns:a16="http://schemas.microsoft.com/office/drawing/2014/main" id="{4A795FAB-6419-4DB5-AD64-88F1E3B8D659}"/>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l-GR" sz="1600" spc="80" dirty="0">
                <a:solidFill>
                  <a:srgbClr val="52584D"/>
                </a:solidFill>
                <a:latin typeface="Glacial Indifference"/>
              </a:rPr>
              <a:t>ΜΑΘΗΜΑ</a:t>
            </a:r>
            <a:r>
              <a:rPr lang="en-US" sz="1600" spc="80" dirty="0">
                <a:solidFill>
                  <a:srgbClr val="52584D"/>
                </a:solidFill>
                <a:latin typeface="Glacial Indifference"/>
              </a:rPr>
              <a:t> 2: </a:t>
            </a:r>
            <a:r>
              <a:rPr lang="el-GR" sz="1600" spc="80" dirty="0">
                <a:solidFill>
                  <a:srgbClr val="52584D"/>
                </a:solidFill>
                <a:latin typeface="Glacial Indifference"/>
              </a:rPr>
              <a:t>Επίδραση του κλίματος στα ξύλινα κτήρια</a:t>
            </a:r>
            <a:endParaRPr lang="en-US" sz="1600" spc="80" dirty="0">
              <a:solidFill>
                <a:srgbClr val="52584D"/>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7322644" y="746757"/>
            <a:ext cx="10965356" cy="1980648"/>
            <a:chOff x="-104836" y="-3114570"/>
            <a:chExt cx="13605166" cy="1241892"/>
          </a:xfrm>
        </p:grpSpPr>
        <p:sp>
          <p:nvSpPr>
            <p:cNvPr id="5" name="TextBox 5"/>
            <p:cNvSpPr txBox="1"/>
            <p:nvPr/>
          </p:nvSpPr>
          <p:spPr>
            <a:xfrm>
              <a:off x="-1" y="-3114570"/>
              <a:ext cx="13500331" cy="675430"/>
            </a:xfrm>
            <a:prstGeom prst="rect">
              <a:avLst/>
            </a:prstGeom>
          </p:spPr>
          <p:txBody>
            <a:bodyPr wrap="square" lIns="0" tIns="0" rIns="0" bIns="0" rtlCol="0" anchor="t">
              <a:spAutoFit/>
            </a:bodyPr>
            <a:lstStyle/>
            <a:p>
              <a:pPr algn="l">
                <a:lnSpc>
                  <a:spcPts val="8370"/>
                </a:lnSpc>
              </a:pPr>
              <a:r>
                <a:rPr lang="el-GR" sz="6200" b="1" spc="310" dirty="0">
                  <a:solidFill>
                    <a:srgbClr val="456A2C"/>
                  </a:solidFill>
                  <a:latin typeface="League Spartan"/>
                </a:rPr>
                <a:t>Παθολογία των εντόμων</a:t>
              </a:r>
              <a:endParaRPr lang="en-US" sz="6200" b="1" spc="310" dirty="0">
                <a:solidFill>
                  <a:srgbClr val="456A2C"/>
                </a:solidFill>
                <a:latin typeface="League Spartan"/>
              </a:endParaRPr>
            </a:p>
          </p:txBody>
        </p:sp>
        <p:sp>
          <p:nvSpPr>
            <p:cNvPr id="6" name="TextBox 6"/>
            <p:cNvSpPr txBox="1"/>
            <p:nvPr/>
          </p:nvSpPr>
          <p:spPr>
            <a:xfrm>
              <a:off x="-104836" y="-2146066"/>
              <a:ext cx="13137037" cy="273388"/>
            </a:xfrm>
            <a:prstGeom prst="rect">
              <a:avLst/>
            </a:prstGeom>
          </p:spPr>
          <p:txBody>
            <a:bodyPr lIns="0" tIns="0" rIns="0" bIns="0" rtlCol="0" anchor="t">
              <a:spAutoFit/>
            </a:bodyPr>
            <a:lstStyle/>
            <a:p>
              <a:pPr algn="just">
                <a:lnSpc>
                  <a:spcPts val="3359"/>
                </a:lnSpc>
              </a:pPr>
              <a:r>
                <a:rPr lang="el-GR" sz="2000" dirty="0" err="1">
                  <a:solidFill>
                    <a:srgbClr val="52584D"/>
                  </a:solidFill>
                  <a:latin typeface="Glacial Indifference"/>
                </a:rPr>
                <a:t>Ανοβιίδες</a:t>
              </a:r>
              <a:r>
                <a:rPr lang="en-US" sz="2000" spc="120" dirty="0">
                  <a:solidFill>
                    <a:srgbClr val="1E4D65"/>
                  </a:solidFill>
                  <a:latin typeface="Glacial Indifference"/>
                </a:rPr>
                <a:t>                              </a:t>
              </a:r>
              <a:r>
                <a:rPr lang="el-GR" sz="2000" dirty="0" err="1">
                  <a:solidFill>
                    <a:srgbClr val="52584D"/>
                  </a:solidFill>
                  <a:latin typeface="Glacial Indifference"/>
                </a:rPr>
                <a:t>Λύκτος</a:t>
              </a:r>
              <a:r>
                <a:rPr lang="en-US" sz="2000" spc="120" dirty="0">
                  <a:solidFill>
                    <a:srgbClr val="1E4D65"/>
                  </a:solidFill>
                  <a:latin typeface="Glacial Indifference"/>
                </a:rPr>
                <a:t>                         </a:t>
              </a:r>
              <a:r>
                <a:rPr lang="el-GR" sz="2000" dirty="0" err="1">
                  <a:solidFill>
                    <a:srgbClr val="52584D"/>
                  </a:solidFill>
                  <a:latin typeface="Glacial Indifference"/>
                </a:rPr>
                <a:t>Κεραμβυκίδες</a:t>
              </a:r>
              <a:r>
                <a:rPr lang="el-GR" sz="2000" dirty="0">
                  <a:solidFill>
                    <a:srgbClr val="52584D"/>
                  </a:solidFill>
                  <a:latin typeface="Glacial Indifference"/>
                </a:rPr>
                <a:t> </a:t>
              </a:r>
              <a:endParaRPr lang="en-US" sz="2000" spc="120" dirty="0">
                <a:solidFill>
                  <a:srgbClr val="52584D"/>
                </a:solidFill>
                <a:latin typeface="Glacial Indifference"/>
              </a:endParaRPr>
            </a:p>
          </p:txBody>
        </p:sp>
      </p:grpSp>
      <p:sp>
        <p:nvSpPr>
          <p:cNvPr id="10" name="AutoShape 10"/>
          <p:cNvSpPr/>
          <p:nvPr/>
        </p:nvSpPr>
        <p:spPr>
          <a:xfrm>
            <a:off x="2057400" y="9258300"/>
            <a:ext cx="16230600" cy="38100"/>
          </a:xfrm>
          <a:prstGeom prst="rect">
            <a:avLst/>
          </a:prstGeom>
          <a:solidFill>
            <a:srgbClr val="456A2C"/>
          </a:solidFill>
        </p:spPr>
      </p:sp>
      <p:sp>
        <p:nvSpPr>
          <p:cNvPr id="13" name="Θέση αριθμού διαφάνειας 12">
            <a:extLst>
              <a:ext uri="{FF2B5EF4-FFF2-40B4-BE49-F238E27FC236}">
                <a16:creationId xmlns:a16="http://schemas.microsoft.com/office/drawing/2014/main" id="{E8B5425E-13D9-4299-9B0F-22FC10AC31B9}"/>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5</a:t>
            </a:fld>
            <a:endParaRPr lang="en-US" sz="2400" spc="120" dirty="0">
              <a:solidFill>
                <a:srgbClr val="1E4D65"/>
              </a:solidFill>
              <a:latin typeface="Glacial Indifference"/>
            </a:endParaRPr>
          </a:p>
        </p:txBody>
      </p:sp>
      <p:pic>
        <p:nvPicPr>
          <p:cNvPr id="2050" name="Picture 2" descr="Detalle De Abeto Madera Dañada Por Insectos Y Hongos Foto de stock y más  banco de imágenes de Abeto - iStock">
            <a:extLst>
              <a:ext uri="{FF2B5EF4-FFF2-40B4-BE49-F238E27FC236}">
                <a16:creationId xmlns:a16="http://schemas.microsoft.com/office/drawing/2014/main" id="{B524CF37-937C-48A3-BD00-3D47502FAD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81" y="3366644"/>
            <a:ext cx="5323954" cy="3551036"/>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20DB5F96-4813-427F-B370-40F8AF69E83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0910" y="3113506"/>
            <a:ext cx="10520362" cy="5260181"/>
          </a:xfrm>
          <a:prstGeom prst="rect">
            <a:avLst/>
          </a:prstGeom>
          <a:noFill/>
          <a:ln>
            <a:noFill/>
          </a:ln>
        </p:spPr>
      </p:pic>
      <p:sp>
        <p:nvSpPr>
          <p:cNvPr id="16" name="TextBox 5">
            <a:extLst>
              <a:ext uri="{FF2B5EF4-FFF2-40B4-BE49-F238E27FC236}">
                <a16:creationId xmlns:a16="http://schemas.microsoft.com/office/drawing/2014/main" id="{761D38C6-650A-41A5-8FD1-2053165CF0B5}"/>
              </a:ext>
            </a:extLst>
          </p:cNvPr>
          <p:cNvSpPr txBox="1"/>
          <p:nvPr/>
        </p:nvSpPr>
        <p:spPr>
          <a:xfrm>
            <a:off x="9651560" y="9574054"/>
            <a:ext cx="7607740" cy="258276"/>
          </a:xfrm>
          <a:prstGeom prst="rect">
            <a:avLst/>
          </a:prstGeom>
        </p:spPr>
        <p:txBody>
          <a:bodyPr lIns="0" tIns="0" rIns="0" bIns="0" rtlCol="0" anchor="t">
            <a:spAutoFit/>
          </a:bodyPr>
          <a:lstStyle/>
          <a:p>
            <a:pPr algn="r">
              <a:lnSpc>
                <a:spcPts val="2240"/>
              </a:lnSpc>
            </a:pPr>
            <a:r>
              <a:rPr lang="el-GR" sz="1600" spc="80" dirty="0">
                <a:solidFill>
                  <a:srgbClr val="52584D"/>
                </a:solidFill>
                <a:latin typeface="Glacial Indifference"/>
              </a:rPr>
              <a:t>ΜΑΘΗΜΑ</a:t>
            </a:r>
            <a:r>
              <a:rPr lang="en-US" sz="1600" spc="80" dirty="0">
                <a:solidFill>
                  <a:srgbClr val="52584D"/>
                </a:solidFill>
                <a:latin typeface="Glacial Indifference"/>
              </a:rPr>
              <a:t> 2: </a:t>
            </a:r>
            <a:r>
              <a:rPr lang="el-GR" sz="1600" spc="80" dirty="0">
                <a:solidFill>
                  <a:srgbClr val="52584D"/>
                </a:solidFill>
                <a:latin typeface="Glacial Indifference"/>
              </a:rPr>
              <a:t>Επίδραση του κλίματος στα ξύλινα κτήρια</a:t>
            </a:r>
            <a:endParaRPr lang="en-US" sz="1600" spc="80" dirty="0">
              <a:solidFill>
                <a:srgbClr val="52584D"/>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5847756"/>
            </a:xfrm>
            <a:prstGeom prst="rect">
              <a:avLst/>
            </a:prstGeom>
          </p:spPr>
          <p:txBody>
            <a:bodyPr lIns="0" tIns="0" rIns="0" bIns="0" rtlCol="0" anchor="t">
              <a:spAutoFit/>
            </a:bodyPr>
            <a:lstStyle/>
            <a:p>
              <a:pPr>
                <a:lnSpc>
                  <a:spcPts val="8370"/>
                </a:lnSpc>
                <a:spcAft>
                  <a:spcPts val="600"/>
                </a:spcAft>
                <a:tabLst>
                  <a:tab pos="228600" algn="l"/>
                </a:tabLst>
              </a:pPr>
              <a:r>
                <a:rPr lang="el-GR" sz="5400" spc="150" dirty="0">
                  <a:solidFill>
                    <a:srgbClr val="FEFFF8"/>
                  </a:solidFill>
                  <a:latin typeface="Glacial Indifference Bold"/>
                </a:rPr>
                <a:t>ΕΠΙΔΡΑΣΗ ΤΟΥ ΞΥΛΟΥ ΣΤΟ ΠΕΡΙΒΑΛΛΟΝ</a:t>
              </a:r>
              <a:endParaRPr lang="es-ES" sz="5400" spc="150" dirty="0">
                <a:solidFill>
                  <a:srgbClr val="FEFFF8"/>
                </a:solidFill>
                <a:latin typeface="Glacial Indifference Bold"/>
              </a:endParaRP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7384522"/>
          </a:xfrm>
          <a:prstGeom prst="rect">
            <a:avLst/>
          </a:prstGeom>
        </p:spPr>
        <p:txBody>
          <a:bodyPr lIns="0" tIns="0" rIns="0" bIns="0" rtlCol="0" anchor="t">
            <a:spAutoFit/>
          </a:bodyPr>
          <a:lstStyle/>
          <a:p>
            <a:pPr algn="just">
              <a:lnSpc>
                <a:spcPts val="3359"/>
              </a:lnSpc>
              <a:spcAft>
                <a:spcPts val="600"/>
              </a:spcAft>
            </a:pPr>
            <a:r>
              <a:rPr lang="el-GR" sz="2400" dirty="0">
                <a:solidFill>
                  <a:srgbClr val="456A2C"/>
                </a:solidFill>
                <a:latin typeface="Glacial Indifference"/>
              </a:rPr>
              <a:t>Η χρήση ξύλου στον κατασκευαστικό τομέα δεν είναι μόνο λιγότερο επιζήμια για το περιβάλλον σε σχέση με άλλα υλικά, αλλά μπορεί να έχει και θετικό αντίκτυπο, καθώς η χρήση του εξασφαλίζει την αναδάσωση τεράστιων επιφανειών με νέα δέντρα. Ο κύριος λόγος για τον οποίο αυτό είναι θετικό είναι επειδή τα νέα δέντρα απορροφούν περισσότερο CO</a:t>
            </a:r>
            <a:r>
              <a:rPr lang="el-GR" sz="2400" baseline="-25000" dirty="0">
                <a:solidFill>
                  <a:srgbClr val="456A2C"/>
                </a:solidFill>
                <a:latin typeface="Glacial Indifference"/>
              </a:rPr>
              <a:t>2</a:t>
            </a:r>
            <a:r>
              <a:rPr lang="el-GR" sz="2400" dirty="0">
                <a:solidFill>
                  <a:srgbClr val="456A2C"/>
                </a:solidFill>
                <a:latin typeface="Glacial Indifference"/>
              </a:rPr>
              <a:t> από την ατμόσφαιρα σε σχέση με τα παλαιότερα δέντρα και επειδή η χρήση ξύλου απαιτεί κάποια αποψίλωση και μια αντισταθμιστική αναδάσωση. Αυτό σημαίνει ότι τα παλαιότερα δέντρα με λιγότερη απορρόφηση θα αντικατασταθούν από νεότερα δέντρα με καλύτερες τιμές απορρόφησης. Επίσης, το ξύλο που χρησιμοποιείται στην κατασκευή μπορεί ακόμη να απορροφήσει λίγο CO</a:t>
            </a:r>
            <a:r>
              <a:rPr lang="el-GR" sz="2400" baseline="-25000" dirty="0">
                <a:solidFill>
                  <a:srgbClr val="456A2C"/>
                </a:solidFill>
                <a:latin typeface="Glacial Indifference"/>
              </a:rPr>
              <a:t>2</a:t>
            </a:r>
            <a:r>
              <a:rPr lang="el-GR" sz="2400" dirty="0">
                <a:solidFill>
                  <a:srgbClr val="456A2C"/>
                </a:solidFill>
                <a:latin typeface="Glacial Indifference"/>
              </a:rPr>
              <a:t>, ενισχύοντας την ανανέωση του αέρα που περιβάλλει τα κτήρια και συμβάλλοντας στην παγκόσμια απορρόφηση CO</a:t>
            </a:r>
            <a:r>
              <a:rPr lang="el-GR" sz="2400" baseline="-25000" dirty="0">
                <a:solidFill>
                  <a:srgbClr val="456A2C"/>
                </a:solidFill>
                <a:latin typeface="Glacial Indifference"/>
              </a:rPr>
              <a:t>2</a:t>
            </a:r>
            <a:r>
              <a:rPr lang="el-GR" sz="2400" dirty="0">
                <a:solidFill>
                  <a:srgbClr val="456A2C"/>
                </a:solidFill>
                <a:latin typeface="Glacial Indifference"/>
              </a:rPr>
              <a:t>. </a:t>
            </a:r>
            <a:endParaRPr lang="es-ES" sz="2400" kern="1000" dirty="0">
              <a:solidFill>
                <a:srgbClr val="456A2C"/>
              </a:solidFill>
              <a:effectLst/>
              <a:latin typeface="Glacial Indifference"/>
              <a:ea typeface="Calibri" panose="020F0502020204030204" pitchFamily="34" charset="0"/>
              <a:cs typeface="Angsana New" panose="02020603050405020304" pitchFamily="18" charset="-34"/>
            </a:endParaRPr>
          </a:p>
        </p:txBody>
      </p:sp>
      <p:pic>
        <p:nvPicPr>
          <p:cNvPr id="14" name="Imagen 13">
            <a:extLst>
              <a:ext uri="{FF2B5EF4-FFF2-40B4-BE49-F238E27FC236}">
                <a16:creationId xmlns:a16="http://schemas.microsoft.com/office/drawing/2014/main" id="{382F1CAA-7ABF-41E9-9C29-E2F79D6C9077}"/>
              </a:ext>
            </a:extLst>
          </p:cNvPr>
          <p:cNvPicPr/>
          <p:nvPr/>
        </p:nvPicPr>
        <p:blipFill rotWithShape="1">
          <a:blip r:embed="rId2" cstate="print">
            <a:extLst>
              <a:ext uri="{28A0092B-C50C-407E-A947-70E740481C1C}">
                <a14:useLocalDpi xmlns:a14="http://schemas.microsoft.com/office/drawing/2010/main" val="0"/>
              </a:ext>
            </a:extLst>
          </a:blip>
          <a:srcRect l="11154" r="9870"/>
          <a:stretch/>
        </p:blipFill>
        <p:spPr bwMode="auto">
          <a:xfrm>
            <a:off x="2592220" y="5377041"/>
            <a:ext cx="5257801" cy="3454985"/>
          </a:xfrm>
          <a:prstGeom prst="rect">
            <a:avLst/>
          </a:prstGeom>
          <a:noFill/>
          <a:ln>
            <a:noFill/>
          </a:ln>
        </p:spPr>
      </p:pic>
      <p:sp>
        <p:nvSpPr>
          <p:cNvPr id="15" name="TextBox 5">
            <a:extLst>
              <a:ext uri="{FF2B5EF4-FFF2-40B4-BE49-F238E27FC236}">
                <a16:creationId xmlns:a16="http://schemas.microsoft.com/office/drawing/2014/main" id="{4D8656AF-756F-43DB-8F53-13C47D5F93FF}"/>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l-GR" sz="1600" spc="80" dirty="0">
                <a:solidFill>
                  <a:srgbClr val="52584D"/>
                </a:solidFill>
                <a:latin typeface="Glacial Indifference"/>
              </a:rPr>
              <a:t>ΜΑΘΗΜΑ</a:t>
            </a:r>
            <a:r>
              <a:rPr lang="en-US" sz="1600" spc="80" dirty="0">
                <a:solidFill>
                  <a:srgbClr val="52584D"/>
                </a:solidFill>
                <a:latin typeface="Glacial Indifference"/>
              </a:rPr>
              <a:t> 2: </a:t>
            </a:r>
            <a:r>
              <a:rPr lang="el-GR" sz="1600" spc="80" dirty="0">
                <a:solidFill>
                  <a:srgbClr val="52584D"/>
                </a:solidFill>
                <a:latin typeface="Glacial Indifference"/>
              </a:rPr>
              <a:t>Επίδραση του κλίματος στα ξύλινα κτήρια</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1989781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216551" cy="3528142"/>
            </a:xfrm>
            <a:prstGeom prst="rect">
              <a:avLst/>
            </a:prstGeom>
            <a:grpFill/>
          </p:spPr>
          <p:txBody>
            <a:bodyPr lIns="0" tIns="0" rIns="0" bIns="0" rtlCol="0" anchor="t">
              <a:spAutoFit/>
            </a:bodyPr>
            <a:lstStyle/>
            <a:p>
              <a:pPr algn="l">
                <a:lnSpc>
                  <a:spcPts val="8370"/>
                </a:lnSpc>
              </a:pPr>
              <a:r>
                <a:rPr lang="el-GR" sz="6200" b="1" spc="310" dirty="0">
                  <a:solidFill>
                    <a:srgbClr val="FEFFF8"/>
                  </a:solidFill>
                  <a:latin typeface="League Spartan"/>
                </a:rPr>
                <a:t>Περιβαλλοντικό αποτύπωμα</a:t>
              </a:r>
              <a:endParaRPr lang="en-US" sz="6200" b="1"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7</a:t>
            </a:fld>
            <a:endParaRPr lang="en-US" sz="2400" spc="120" dirty="0">
              <a:solidFill>
                <a:srgbClr val="D9D9D9"/>
              </a:solidFill>
              <a:latin typeface="Glacial Indifference"/>
            </a:endParaRPr>
          </a:p>
        </p:txBody>
      </p:sp>
      <p:sp>
        <p:nvSpPr>
          <p:cNvPr id="19" name="TextBox 5">
            <a:extLst>
              <a:ext uri="{FF2B5EF4-FFF2-40B4-BE49-F238E27FC236}">
                <a16:creationId xmlns:a16="http://schemas.microsoft.com/office/drawing/2014/main" id="{4A795FAB-6419-4DB5-AD64-88F1E3B8D659}"/>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l-GR" sz="1600" spc="80" dirty="0">
                <a:solidFill>
                  <a:srgbClr val="52584D"/>
                </a:solidFill>
                <a:latin typeface="Glacial Indifference"/>
              </a:rPr>
              <a:t>ΜΑΘΗΜΑ</a:t>
            </a:r>
            <a:r>
              <a:rPr lang="en-US" sz="1600" spc="80" dirty="0">
                <a:solidFill>
                  <a:srgbClr val="52584D"/>
                </a:solidFill>
                <a:latin typeface="Glacial Indifference"/>
              </a:rPr>
              <a:t> 2: </a:t>
            </a:r>
            <a:r>
              <a:rPr lang="el-GR" sz="1600" spc="80" dirty="0">
                <a:solidFill>
                  <a:srgbClr val="52584D"/>
                </a:solidFill>
                <a:latin typeface="Glacial Indifference"/>
              </a:rPr>
              <a:t>Επίδραση του κλίματος στα ξύλινα κτήρια</a:t>
            </a:r>
            <a:endParaRPr lang="en-US" sz="1600" spc="80" dirty="0">
              <a:solidFill>
                <a:srgbClr val="52584D"/>
              </a:solidFill>
              <a:latin typeface="Glacial Indifference"/>
            </a:endParaRPr>
          </a:p>
        </p:txBody>
      </p:sp>
      <p:pic>
        <p:nvPicPr>
          <p:cNvPr id="17" name="Imagen 16">
            <a:extLst>
              <a:ext uri="{FF2B5EF4-FFF2-40B4-BE49-F238E27FC236}">
                <a16:creationId xmlns:a16="http://schemas.microsoft.com/office/drawing/2014/main" id="{CEBF3167-FD45-4EFD-BA72-6D3172883545}"/>
              </a:ext>
            </a:extLst>
          </p:cNvPr>
          <p:cNvPicPr/>
          <p:nvPr/>
        </p:nvPicPr>
        <p:blipFill>
          <a:blip r:embed="rId2" cstate="print"/>
          <a:stretch>
            <a:fillRect/>
          </a:stretch>
        </p:blipFill>
        <p:spPr>
          <a:xfrm>
            <a:off x="762000" y="3729275"/>
            <a:ext cx="8648391" cy="4853940"/>
          </a:xfrm>
          <a:prstGeom prst="rect">
            <a:avLst/>
          </a:prstGeom>
        </p:spPr>
      </p:pic>
      <p:pic>
        <p:nvPicPr>
          <p:cNvPr id="20" name="Imagen 19">
            <a:extLst>
              <a:ext uri="{FF2B5EF4-FFF2-40B4-BE49-F238E27FC236}">
                <a16:creationId xmlns:a16="http://schemas.microsoft.com/office/drawing/2014/main" id="{2B14B75F-D1CA-4C10-878C-5C24C8D035D9}"/>
              </a:ext>
            </a:extLst>
          </p:cNvPr>
          <p:cNvPicPr/>
          <p:nvPr/>
        </p:nvPicPr>
        <p:blipFill>
          <a:blip r:embed="rId3" cstate="print"/>
          <a:stretch>
            <a:fillRect/>
          </a:stretch>
        </p:blipFill>
        <p:spPr>
          <a:xfrm>
            <a:off x="9148125" y="3543300"/>
            <a:ext cx="8120967" cy="4777740"/>
          </a:xfrm>
          <a:prstGeom prst="rect">
            <a:avLst/>
          </a:prstGeom>
        </p:spPr>
      </p:pic>
      <p:pic>
        <p:nvPicPr>
          <p:cNvPr id="21" name="Imagen 20">
            <a:extLst>
              <a:ext uri="{FF2B5EF4-FFF2-40B4-BE49-F238E27FC236}">
                <a16:creationId xmlns:a16="http://schemas.microsoft.com/office/drawing/2014/main" id="{44EDCA1A-1C05-411C-88F3-36028C5110D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0628" y="335641"/>
            <a:ext cx="7395364" cy="3072375"/>
          </a:xfrm>
          <a:prstGeom prst="rect">
            <a:avLst/>
          </a:prstGeom>
          <a:noFill/>
          <a:ln>
            <a:noFill/>
          </a:ln>
        </p:spPr>
      </p:pic>
    </p:spTree>
    <p:extLst>
      <p:ext uri="{BB962C8B-B14F-4D97-AF65-F5344CB8AC3E}">
        <p14:creationId xmlns:p14="http://schemas.microsoft.com/office/powerpoint/2010/main" val="3255328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958516" y="962977"/>
            <a:ext cx="16573500" cy="859210"/>
          </a:xfrm>
          <a:prstGeom prst="rect">
            <a:avLst/>
          </a:prstGeom>
        </p:spPr>
        <p:txBody>
          <a:bodyPr wrap="square" lIns="0" tIns="0" rIns="0" bIns="0" rtlCol="0" anchor="t">
            <a:spAutoFit/>
          </a:bodyPr>
          <a:lstStyle/>
          <a:p>
            <a:pPr algn="l">
              <a:lnSpc>
                <a:spcPts val="6682"/>
              </a:lnSpc>
            </a:pPr>
            <a:r>
              <a:rPr lang="el-GR" sz="5000" b="1" spc="100" dirty="0">
                <a:solidFill>
                  <a:srgbClr val="456A2C"/>
                </a:solidFill>
                <a:latin typeface="League Spartan"/>
              </a:rPr>
              <a:t>Οφέλη από τη χρήσης ξυλείας για το περιβάλλον</a:t>
            </a:r>
            <a:r>
              <a:rPr lang="en-US" sz="5000" b="1" spc="100" dirty="0">
                <a:solidFill>
                  <a:srgbClr val="456A2C"/>
                </a:solidFill>
                <a:latin typeface="League Spartan"/>
              </a:rPr>
              <a:t> </a:t>
            </a: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43381"/>
            <a:chOff x="0" y="-19050"/>
            <a:chExt cx="9013889" cy="2724507"/>
          </a:xfrm>
        </p:grpSpPr>
        <p:sp>
          <p:nvSpPr>
            <p:cNvPr id="5" name="TextBox 5"/>
            <p:cNvSpPr txBox="1"/>
            <p:nvPr/>
          </p:nvSpPr>
          <p:spPr>
            <a:xfrm>
              <a:off x="1105" y="-19050"/>
              <a:ext cx="9012784" cy="654282"/>
            </a:xfrm>
            <a:prstGeom prst="rect">
              <a:avLst/>
            </a:prstGeom>
          </p:spPr>
          <p:txBody>
            <a:bodyPr lIns="0" tIns="0" rIns="0" bIns="0" rtlCol="0" anchor="t">
              <a:spAutoFit/>
            </a:bodyPr>
            <a:lstStyle/>
            <a:p>
              <a:pPr lvl="1" algn="ctr">
                <a:lnSpc>
                  <a:spcPts val="4125"/>
                </a:lnSpc>
              </a:pPr>
              <a:r>
                <a:rPr lang="el-GR" sz="3300" b="1" spc="165" dirty="0">
                  <a:solidFill>
                    <a:srgbClr val="456A2C"/>
                  </a:solidFill>
                  <a:latin typeface="Glacial Indifference"/>
                </a:rPr>
                <a:t>ΕΝΕΡΓΕΙΑΚΕΣ ΑΠΑΙΤΗΣΕΙΣ</a:t>
              </a:r>
              <a:endParaRPr lang="en-US" sz="3300" b="1" spc="165" dirty="0">
                <a:solidFill>
                  <a:srgbClr val="456A2C"/>
                </a:solidFill>
                <a:latin typeface="Glacial Indifference"/>
              </a:endParaRPr>
            </a:p>
          </p:txBody>
        </p:sp>
        <p:sp>
          <p:nvSpPr>
            <p:cNvPr id="6" name="TextBox 6"/>
            <p:cNvSpPr txBox="1"/>
            <p:nvPr/>
          </p:nvSpPr>
          <p:spPr>
            <a:xfrm>
              <a:off x="0" y="961391"/>
              <a:ext cx="9013889" cy="1744066"/>
            </a:xfrm>
            <a:prstGeom prst="rect">
              <a:avLst/>
            </a:prstGeom>
          </p:spPr>
          <p:txBody>
            <a:bodyPr lIns="0" tIns="0" rIns="0" bIns="0" rtlCol="0" anchor="t">
              <a:spAutoFit/>
            </a:bodyPr>
            <a:lstStyle/>
            <a:p>
              <a:pPr algn="ctr">
                <a:lnSpc>
                  <a:spcPts val="3359"/>
                </a:lnSpc>
              </a:pPr>
              <a:r>
                <a:rPr lang="el-GR" sz="2400" dirty="0">
                  <a:solidFill>
                    <a:srgbClr val="456A2C"/>
                  </a:solidFill>
                  <a:latin typeface="Glacial Indifference"/>
                </a:rPr>
                <a:t>Η παραγωγή ξυλείας είναι μια καθαρή βιομηχανία, δεδομένου ότι δεν χρειάζεται ιδιαίτερα απαιτητικές βιομηχανικές διεργασίες.</a:t>
              </a:r>
              <a:endParaRPr lang="en-US"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479398"/>
            <a:chOff x="0" y="-19050"/>
            <a:chExt cx="9013889" cy="3305863"/>
          </a:xfrm>
        </p:grpSpPr>
        <p:sp>
          <p:nvSpPr>
            <p:cNvPr id="9" name="TextBox 9"/>
            <p:cNvSpPr txBox="1"/>
            <p:nvPr/>
          </p:nvSpPr>
          <p:spPr>
            <a:xfrm>
              <a:off x="1105" y="-19050"/>
              <a:ext cx="9012784" cy="701046"/>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ΑΝΑΝΕΩΣΗ ΔΑΣΩΝ</a:t>
              </a:r>
              <a:endParaRPr lang="en-US" sz="3300" b="1" spc="165" dirty="0">
                <a:solidFill>
                  <a:srgbClr val="456A2C"/>
                </a:solidFill>
                <a:latin typeface="Glacial Indifference"/>
              </a:endParaRPr>
            </a:p>
          </p:txBody>
        </p:sp>
        <p:sp>
          <p:nvSpPr>
            <p:cNvPr id="10" name="TextBox 10"/>
            <p:cNvSpPr txBox="1"/>
            <p:nvPr/>
          </p:nvSpPr>
          <p:spPr>
            <a:xfrm>
              <a:off x="0" y="961391"/>
              <a:ext cx="9013889" cy="2325422"/>
            </a:xfrm>
            <a:prstGeom prst="rect">
              <a:avLst/>
            </a:prstGeom>
          </p:spPr>
          <p:txBody>
            <a:bodyPr lIns="0" tIns="0" rIns="0" bIns="0" rtlCol="0" anchor="t">
              <a:spAutoFit/>
            </a:bodyPr>
            <a:lstStyle/>
            <a:p>
              <a:pPr algn="ctr">
                <a:lnSpc>
                  <a:spcPts val="3359"/>
                </a:lnSpc>
              </a:pPr>
              <a:r>
                <a:rPr lang="el-GR" sz="2400" dirty="0">
                  <a:solidFill>
                    <a:srgbClr val="456A2C"/>
                  </a:solidFill>
                  <a:latin typeface="Glacial Indifference"/>
                </a:rPr>
                <a:t>Δεδομένου ότι η χρήση ξυλείας απαιτεί την κατανάλωση πολλών δέντρων, η αναδάσωση θα ανανεώσει το δάσος, παρέχοντας έναν αέρα καλύτερης ποιότητας στην ατμόσφαιρα.</a:t>
              </a:r>
              <a:endParaRPr lang="en-US" sz="2400" spc="12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479398"/>
            <a:chOff x="0" y="-19050"/>
            <a:chExt cx="9013889" cy="3305862"/>
          </a:xfrm>
        </p:grpSpPr>
        <p:sp>
          <p:nvSpPr>
            <p:cNvPr id="13" name="TextBox 13"/>
            <p:cNvSpPr txBox="1"/>
            <p:nvPr/>
          </p:nvSpPr>
          <p:spPr>
            <a:xfrm>
              <a:off x="1105" y="-19050"/>
              <a:ext cx="9012784" cy="701046"/>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ΑΠΟΡΡΟΦΗΣΗ </a:t>
              </a:r>
              <a:r>
                <a:rPr lang="en-US" sz="3300" b="1" spc="165" dirty="0">
                  <a:solidFill>
                    <a:srgbClr val="456A2C"/>
                  </a:solidFill>
                  <a:latin typeface="Glacial Indifference"/>
                </a:rPr>
                <a:t>CO</a:t>
              </a:r>
              <a:r>
                <a:rPr lang="en-US" sz="3300" b="1" spc="165" baseline="-25000" dirty="0">
                  <a:solidFill>
                    <a:srgbClr val="456A2C"/>
                  </a:solidFill>
                  <a:latin typeface="Glacial Indifference"/>
                </a:rPr>
                <a:t>2</a:t>
              </a:r>
              <a:r>
                <a:rPr lang="en-US" sz="3300" b="1" spc="165" dirty="0">
                  <a:solidFill>
                    <a:srgbClr val="456A2C"/>
                  </a:solidFill>
                  <a:latin typeface="Glacial Indifference"/>
                </a:rPr>
                <a:t> </a:t>
              </a:r>
            </a:p>
          </p:txBody>
        </p:sp>
        <p:sp>
          <p:nvSpPr>
            <p:cNvPr id="14" name="TextBox 14"/>
            <p:cNvSpPr txBox="1"/>
            <p:nvPr/>
          </p:nvSpPr>
          <p:spPr>
            <a:xfrm>
              <a:off x="0" y="961391"/>
              <a:ext cx="9013889" cy="2325421"/>
            </a:xfrm>
            <a:prstGeom prst="rect">
              <a:avLst/>
            </a:prstGeom>
          </p:spPr>
          <p:txBody>
            <a:bodyPr lIns="0" tIns="0" rIns="0" bIns="0" rtlCol="0" anchor="t">
              <a:spAutoFit/>
            </a:bodyPr>
            <a:lstStyle/>
            <a:p>
              <a:pPr algn="ctr">
                <a:lnSpc>
                  <a:spcPts val="3359"/>
                </a:lnSpc>
              </a:pPr>
              <a:r>
                <a:rPr lang="el-GR" sz="2400" dirty="0">
                  <a:solidFill>
                    <a:srgbClr val="456A2C"/>
                  </a:solidFill>
                  <a:latin typeface="Glacial Indifference"/>
                </a:rPr>
                <a:t>Το ξύλο μπορεί να συνεχίσει να απορροφά CO</a:t>
              </a:r>
              <a:r>
                <a:rPr lang="el-GR" sz="2400" baseline="-25000" dirty="0">
                  <a:solidFill>
                    <a:srgbClr val="456A2C"/>
                  </a:solidFill>
                  <a:latin typeface="Glacial Indifference"/>
                </a:rPr>
                <a:t>2 </a:t>
              </a:r>
              <a:r>
                <a:rPr lang="el-GR" sz="2400" dirty="0">
                  <a:solidFill>
                    <a:srgbClr val="456A2C"/>
                  </a:solidFill>
                  <a:latin typeface="Glacial Indifference"/>
                </a:rPr>
                <a:t>ακόμη και </a:t>
              </a:r>
              <a:r>
                <a:rPr lang="el-GR" sz="2400">
                  <a:solidFill>
                    <a:srgbClr val="456A2C"/>
                  </a:solidFill>
                  <a:latin typeface="Glacial Indifference"/>
                </a:rPr>
                <a:t>μετά από την </a:t>
              </a:r>
              <a:r>
                <a:rPr lang="el-GR" sz="2400" dirty="0">
                  <a:solidFill>
                    <a:srgbClr val="456A2C"/>
                  </a:solidFill>
                  <a:latin typeface="Glacial Indifference"/>
                </a:rPr>
                <a:t>κοπή του δέντρου, έτσι κάθε ξύλινη κατοικία βοηθά το περιβάλλον να έχει καλύτερη ατμόσφαιρα.</a:t>
              </a:r>
              <a:endParaRPr lang="en-GB" sz="2400" spc="12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210300"/>
            <a:ext cx="6760417" cy="3094484"/>
            <a:chOff x="0" y="-635645"/>
            <a:chExt cx="9013889" cy="4125979"/>
          </a:xfrm>
        </p:grpSpPr>
        <p:sp>
          <p:nvSpPr>
            <p:cNvPr id="17" name="TextBox 17"/>
            <p:cNvSpPr txBox="1"/>
            <p:nvPr/>
          </p:nvSpPr>
          <p:spPr>
            <a:xfrm>
              <a:off x="1105" y="-635645"/>
              <a:ext cx="9012784" cy="1402093"/>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ΑΝΑΚΥΚΛΩΣΙΜΟ ΚΑΙ ΑΝΑΝΕΩΣΙΜΟ</a:t>
              </a:r>
              <a:endParaRPr lang="en-US" sz="3300" b="1" spc="165" dirty="0">
                <a:solidFill>
                  <a:srgbClr val="456A2C"/>
                </a:solidFill>
                <a:latin typeface="Glacial Indifference"/>
              </a:endParaRPr>
            </a:p>
          </p:txBody>
        </p:sp>
        <p:sp>
          <p:nvSpPr>
            <p:cNvPr id="18" name="TextBox 18"/>
            <p:cNvSpPr txBox="1"/>
            <p:nvPr/>
          </p:nvSpPr>
          <p:spPr>
            <a:xfrm>
              <a:off x="0" y="583555"/>
              <a:ext cx="9013889" cy="2906779"/>
            </a:xfrm>
            <a:prstGeom prst="rect">
              <a:avLst/>
            </a:prstGeom>
          </p:spPr>
          <p:txBody>
            <a:bodyPr lIns="0" tIns="0" rIns="0" bIns="0" rtlCol="0" anchor="t">
              <a:spAutoFit/>
            </a:bodyPr>
            <a:lstStyle/>
            <a:p>
              <a:pPr algn="ctr">
                <a:lnSpc>
                  <a:spcPts val="3359"/>
                </a:lnSpc>
              </a:pPr>
              <a:r>
                <a:rPr lang="el-GR" sz="2400" dirty="0">
                  <a:solidFill>
                    <a:srgbClr val="456A2C"/>
                  </a:solidFill>
                  <a:latin typeface="Glacial Indifference"/>
                </a:rPr>
                <a:t>Τα κατασκευαστικά στοιχεία ξυλείας μπορούν να χρησιμοποιηθούν περισσότερες από μία φορές. Επίσης, όταν το στοιχείο ξυλείας δεν είναι πλέον χρήσιμο, μπορεί να ανακυκλωθεί για άλλους σκοπούς.</a:t>
              </a:r>
              <a:endParaRPr lang="en-US" sz="2400" spc="120" dirty="0">
                <a:solidFill>
                  <a:srgbClr val="456A2C"/>
                </a:solidFill>
                <a:latin typeface="Glacial Indifference"/>
              </a:endParaRPr>
            </a:p>
          </p:txBody>
        </p:sp>
      </p:grpSp>
      <p:sp>
        <p:nvSpPr>
          <p:cNvPr id="21" name="AutoShape 21"/>
          <p:cNvSpPr/>
          <p:nvPr/>
        </p:nvSpPr>
        <p:spPr>
          <a:xfrm>
            <a:off x="1028700" y="9557385"/>
            <a:ext cx="16230600" cy="38100"/>
          </a:xfrm>
          <a:prstGeom prst="rect">
            <a:avLst/>
          </a:prstGeom>
          <a:solidFill>
            <a:srgbClr val="52584D"/>
          </a:solidFill>
        </p:spPr>
      </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8</a:t>
            </a:fld>
            <a:endParaRPr lang="en-US" sz="2400" spc="120" dirty="0">
              <a:solidFill>
                <a:srgbClr val="1E4D65"/>
              </a:solidFill>
              <a:latin typeface="Glacial Indifference"/>
            </a:endParaRPr>
          </a:p>
        </p:txBody>
      </p:sp>
      <p:sp>
        <p:nvSpPr>
          <p:cNvPr id="23" name="TextBox 5">
            <a:extLst>
              <a:ext uri="{FF2B5EF4-FFF2-40B4-BE49-F238E27FC236}">
                <a16:creationId xmlns:a16="http://schemas.microsoft.com/office/drawing/2014/main" id="{5DCCF704-BB12-447F-99CB-FD33557AB78A}"/>
              </a:ext>
            </a:extLst>
          </p:cNvPr>
          <p:cNvSpPr txBox="1"/>
          <p:nvPr/>
        </p:nvSpPr>
        <p:spPr>
          <a:xfrm>
            <a:off x="9651560" y="9620280"/>
            <a:ext cx="7607740" cy="262892"/>
          </a:xfrm>
          <a:prstGeom prst="rect">
            <a:avLst/>
          </a:prstGeom>
        </p:spPr>
        <p:txBody>
          <a:bodyPr lIns="0" tIns="0" rIns="0" bIns="0" rtlCol="0" anchor="t">
            <a:spAutoFit/>
          </a:bodyPr>
          <a:lstStyle/>
          <a:p>
            <a:pPr algn="r">
              <a:lnSpc>
                <a:spcPts val="2240"/>
              </a:lnSpc>
            </a:pPr>
            <a:r>
              <a:rPr lang="el-GR" sz="1600" spc="80" dirty="0">
                <a:solidFill>
                  <a:srgbClr val="52584D"/>
                </a:solidFill>
                <a:latin typeface="Glacial Indifference"/>
              </a:rPr>
              <a:t>ΜΑΘΗΜΑ</a:t>
            </a:r>
            <a:r>
              <a:rPr lang="en-US" sz="1600" spc="80" dirty="0">
                <a:solidFill>
                  <a:srgbClr val="52584D"/>
                </a:solidFill>
                <a:latin typeface="Glacial Indifference"/>
              </a:rPr>
              <a:t> 2: </a:t>
            </a:r>
            <a:r>
              <a:rPr lang="el-GR" sz="1600" spc="80" dirty="0">
                <a:solidFill>
                  <a:srgbClr val="52584D"/>
                </a:solidFill>
                <a:latin typeface="Glacial Indifference"/>
              </a:rPr>
              <a:t>Επίδραση του κλίματος στα ξύλινα κτήρια</a:t>
            </a:r>
            <a:endParaRPr lang="en-US" sz="1600" spc="80" dirty="0">
              <a:solidFill>
                <a:srgbClr val="52584D"/>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TotalTime>
  <Words>663</Words>
  <Application>Microsoft Office PowerPoint</Application>
  <PresentationFormat>Custom</PresentationFormat>
  <Paragraphs>55</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Glacial Indifference</vt:lpstr>
      <vt:lpstr>Calibri</vt:lpstr>
      <vt:lpstr>League Spartan</vt:lpstr>
      <vt:lpstr>Verdana</vt:lpstr>
      <vt:lpstr>Glacial Indifference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m-i pav</cp:lastModifiedBy>
  <cp:revision>75</cp:revision>
  <dcterms:created xsi:type="dcterms:W3CDTF">2006-08-16T00:00:00Z</dcterms:created>
  <dcterms:modified xsi:type="dcterms:W3CDTF">2021-08-27T07:55:29Z</dcterms:modified>
  <dc:identifier>DAD7Xzioke4</dc:identifier>
</cp:coreProperties>
</file>