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70" r:id="rId5"/>
    <p:sldId id="258" r:id="rId6"/>
    <p:sldId id="271" r:id="rId7"/>
    <p:sldId id="269" r:id="rId8"/>
    <p:sldId id="267" r:id="rId9"/>
    <p:sldId id="259" r:id="rId10"/>
    <p:sldId id="260" r:id="rId11"/>
    <p:sldId id="265" r:id="rId12"/>
    <p:sldId id="264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Glacial Indifference" panose="020B0604020202020204" charset="0"/>
      <p:regular r:id="rId20"/>
    </p:embeddedFont>
    <p:embeddedFont>
      <p:font typeface="Glacial Indifference Bold" panose="020B0604020202020204" charset="0"/>
      <p:regular r:id="rId21"/>
    </p:embeddedFont>
    <p:embeddedFont>
      <p:font typeface="League Spartan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  <p:cmAuthor id="2" name="Julia Katholnig" initials="JK" lastIdx="1" clrIdx="1">
    <p:extLst>
      <p:ext uri="{19B8F6BF-5375-455C-9EA6-DF929625EA0E}">
        <p15:presenceInfo xmlns:p15="http://schemas.microsoft.com/office/powerpoint/2012/main" userId="S::katholnig@holzcluster-steiermark.at::43b04be6-f182-4a7e-ba59-8fd0a88d2e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768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YsAiFLI0cs" TargetMode="External"/><Relationship Id="rId3" Type="http://schemas.openxmlformats.org/officeDocument/2006/relationships/hyperlink" Target="https://www.youtube.com/watch?v=GvHx_NS9wWw" TargetMode="External"/><Relationship Id="rId7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TlXSXnw4v-Q" TargetMode="External"/><Relationship Id="rId11" Type="http://schemas.openxmlformats.org/officeDocument/2006/relationships/image" Target="../media/image55.jpeg"/><Relationship Id="rId5" Type="http://schemas.openxmlformats.org/officeDocument/2006/relationships/hyperlink" Target="https://www.youtube.com/watch?v=e5XsqauBCX4" TargetMode="External"/><Relationship Id="rId10" Type="http://schemas.openxmlformats.org/officeDocument/2006/relationships/hyperlink" Target="https://www.youtube.com/watch?v=raW7j1tUTEI" TargetMode="External"/><Relationship Id="rId4" Type="http://schemas.openxmlformats.org/officeDocument/2006/relationships/hyperlink" Target="https://www.youtube.com/watch?v=Fmuj4XeHsbo" TargetMode="External"/><Relationship Id="rId9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X0k04hjdYuQ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3.wmf"/><Relationship Id="rId17" Type="http://schemas.openxmlformats.org/officeDocument/2006/relationships/hyperlink" Target="https://www.youtube.com/watch?v=vk3AkJFhKd8" TargetMode="External"/><Relationship Id="rId2" Type="http://schemas.openxmlformats.org/officeDocument/2006/relationships/image" Target="../media/image26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9.jpeg"/><Relationship Id="rId15" Type="http://schemas.openxmlformats.org/officeDocument/2006/relationships/hyperlink" Target="https://www.youtube.com/watch?v=bz742EaSGNE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28.jpeg"/><Relationship Id="rId14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s://www.youtube.com/watch?v=ubHuyNF1H8U" TargetMode="External"/><Relationship Id="rId7" Type="http://schemas.openxmlformats.org/officeDocument/2006/relationships/hyperlink" Target="https://www.youtube.com/watch?v=MmsL9Bew6K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hyperlink" Target="https://www.youtube.com/watch?v=L2BWrmNhyXU" TargetMode="External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youtube.com/watch?v=AkVAO4vrsU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hyperlink" Target="https://www.youtube.com/watch?v=G-J86Ka9Mk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7286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 err="1">
                  <a:solidFill>
                    <a:srgbClr val="FEFFF8"/>
                  </a:solidFill>
                  <a:latin typeface="League Spartan"/>
                </a:rPr>
                <a:t>Lektion</a:t>
              </a: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 1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4948184"/>
              <a:ext cx="15290801" cy="58657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5"/>
                </a:lnSpc>
              </a:pPr>
              <a:r>
                <a:rPr lang="de-DE" sz="2800" dirty="0">
                  <a:solidFill>
                    <a:schemeClr val="bg1"/>
                  </a:solidFill>
                </a:rPr>
                <a:t>Holzeigenschaften, ihre Grenzen und Holzbauphysik</a:t>
              </a:r>
              <a:endParaRPr lang="en-US" sz="2700" spc="135" dirty="0">
                <a:solidFill>
                  <a:schemeClr val="bg1"/>
                </a:solidFill>
                <a:latin typeface="Glacial Indifference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de-AT" sz="2400" spc="150" dirty="0">
                  <a:solidFill>
                    <a:srgbClr val="FEFFF8"/>
                  </a:solidFill>
                  <a:latin typeface="Glacial Indifference Bold"/>
                </a:rPr>
                <a:t>LERNEINHEIT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 1: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01727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GB" sz="5000" spc="100" dirty="0" err="1">
                <a:solidFill>
                  <a:srgbClr val="456A2C"/>
                </a:solidFill>
                <a:latin typeface="League Spartan"/>
              </a:rPr>
              <a:t>Vorteile</a:t>
            </a:r>
            <a:r>
              <a:rPr lang="en-GB" sz="5000" spc="100" dirty="0">
                <a:solidFill>
                  <a:srgbClr val="456A2C"/>
                </a:solidFill>
                <a:latin typeface="League Spartan"/>
              </a:rPr>
              <a:t> + </a:t>
            </a:r>
            <a:r>
              <a:rPr lang="en-GB" sz="5000" spc="100" dirty="0" err="1">
                <a:solidFill>
                  <a:srgbClr val="456A2C"/>
                </a:solidFill>
                <a:latin typeface="League Spartan"/>
              </a:rPr>
              <a:t>oder</a:t>
            </a:r>
            <a:r>
              <a:rPr lang="en-GB" sz="5000" spc="100" dirty="0">
                <a:solidFill>
                  <a:srgbClr val="456A2C"/>
                </a:solidFill>
                <a:latin typeface="League Spartan"/>
              </a:rPr>
              <a:t> </a:t>
            </a:r>
            <a:r>
              <a:rPr lang="en-GB" sz="5000" spc="100" dirty="0" err="1">
                <a:solidFill>
                  <a:srgbClr val="456A2C"/>
                </a:solidFill>
                <a:latin typeface="League Spartan"/>
              </a:rPr>
              <a:t>Nachteile</a:t>
            </a:r>
            <a:r>
              <a:rPr lang="en-GB" sz="5000" spc="100" dirty="0">
                <a:solidFill>
                  <a:srgbClr val="456A2C"/>
                </a:solidFill>
                <a:latin typeface="League Spartan"/>
              </a:rPr>
              <a:t> -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1988604"/>
            <a:chOff x="0" y="-19050"/>
            <a:chExt cx="9013889" cy="2033635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511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ARCHITEKTEN +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76915"/>
              <a:ext cx="9013889" cy="133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Präsentationen sind Kommunikationsmittel, die Demonstrationen, Vorträge, Reden, Berichte und vieles mehr sein können.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028700" y="241436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1607365"/>
            <a:chOff x="0" y="-19050"/>
            <a:chExt cx="9013889" cy="2143153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UMWELT und GESUNDHEIT +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Natürliches, erneuerbares, CO2-neutrales und recycelbares Material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374934" y="2415209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1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ZIVILE INGENEURE -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Kein freundliches Material für Design (Eigenschaften in alle Richtungen sind unterschiedlich)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1607365"/>
            <a:chOff x="0" y="-19050"/>
            <a:chExt cx="9013889" cy="2143153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KOSTEN -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Nicht immer der billigste Baustoff im Vergleich zu Baustahl oder Beton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GB" sz="2400" spc="120" smtClean="0">
                <a:solidFill>
                  <a:srgbClr val="1E4D65"/>
                </a:solidFill>
                <a:latin typeface="Glacial Indifference"/>
              </a:rPr>
              <a:pPr algn="l"/>
              <a:t>10</a:t>
            </a:fld>
            <a:endParaRPr lang="en-GB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FB5E1995-C49C-4A3D-9C9B-09B700CE0B38}"/>
              </a:ext>
            </a:extLst>
          </p:cNvPr>
          <p:cNvSpPr txBox="1"/>
          <p:nvPr/>
        </p:nvSpPr>
        <p:spPr>
          <a:xfrm>
            <a:off x="9144000" y="9866600"/>
            <a:ext cx="89916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Lektion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de-DE" sz="1600" dirty="0"/>
              <a:t>Holzeigenschaften, ihre Grenzen und Holzbauphysik</a:t>
            </a:r>
          </a:p>
          <a:p>
            <a:pPr algn="r">
              <a:lnSpc>
                <a:spcPts val="2240"/>
              </a:lnSpc>
            </a:pP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28700" y="962977"/>
            <a:ext cx="7085504" cy="113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GB" sz="5000" spc="100" dirty="0" err="1">
                <a:solidFill>
                  <a:srgbClr val="456A2C"/>
                </a:solidFill>
                <a:latin typeface="League Spartan"/>
              </a:rPr>
              <a:t>Zukunftsvision</a:t>
            </a:r>
            <a:endParaRPr lang="en-GB" sz="5000" spc="100" dirty="0">
              <a:solidFill>
                <a:srgbClr val="456A2C"/>
              </a:solidFill>
              <a:latin typeface="League Spartan"/>
            </a:endParaRPr>
          </a:p>
          <a:p>
            <a:pPr algn="l"/>
            <a:r>
              <a:rPr lang="en-GB" spc="100" dirty="0">
                <a:solidFill>
                  <a:srgbClr val="456A2C"/>
                </a:solidFill>
                <a:latin typeface="League Spartan"/>
              </a:rPr>
              <a:t>(auf das Bild </a:t>
            </a:r>
            <a:r>
              <a:rPr lang="en-GB" spc="100" dirty="0" err="1">
                <a:solidFill>
                  <a:srgbClr val="456A2C"/>
                </a:solidFill>
                <a:latin typeface="League Spartan"/>
              </a:rPr>
              <a:t>klicken</a:t>
            </a:r>
            <a:r>
              <a:rPr lang="en-GB" spc="100" dirty="0">
                <a:solidFill>
                  <a:srgbClr val="456A2C"/>
                </a:solidFill>
                <a:latin typeface="League Spartan"/>
              </a:rPr>
              <a:t>)</a:t>
            </a:r>
          </a:p>
        </p:txBody>
      </p:sp>
      <p:sp>
        <p:nvSpPr>
          <p:cNvPr id="9" name="AutoShape 21">
            <a:extLst>
              <a:ext uri="{FF2B5EF4-FFF2-40B4-BE49-F238E27FC236}">
                <a16:creationId xmlns:a16="http://schemas.microsoft.com/office/drawing/2014/main" id="{959EB84F-AE78-4847-8617-4D37ACF1781B}"/>
              </a:ext>
            </a:extLst>
          </p:cNvPr>
          <p:cNvSpPr/>
          <p:nvPr/>
        </p:nvSpPr>
        <p:spPr>
          <a:xfrm>
            <a:off x="1028700" y="9410700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1" name="Θέση αριθμού διαφάνειας 12">
            <a:extLst>
              <a:ext uri="{FF2B5EF4-FFF2-40B4-BE49-F238E27FC236}">
                <a16:creationId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1E4D65"/>
                </a:solidFill>
                <a:latin typeface="Glacial Indifference"/>
              </a:rPr>
              <a:pPr algn="l"/>
              <a:t>11</a:t>
            </a:fld>
            <a:endParaRPr lang="en-GB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8" name="Picture 7" descr="Tall wood buildings around the world | Wood building, Building, Woo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12700"/>
            <a:ext cx="82677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all wood buildings around the world | Wood building, Building, Wood">
            <a:hlinkClick r:id="rId3"/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5" t="364" r="23454" b="78240"/>
          <a:stretch/>
        </p:blipFill>
        <p:spPr bwMode="auto">
          <a:xfrm>
            <a:off x="6614748" y="4555663"/>
            <a:ext cx="1600200" cy="202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Tall wood buildings around the world | Wood building, Building, Wood">
            <a:hlinkClick r:id="rId4"/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40665" r="59989" b="37204"/>
          <a:stretch/>
        </p:blipFill>
        <p:spPr bwMode="auto">
          <a:xfrm>
            <a:off x="4941321" y="4489966"/>
            <a:ext cx="1371601" cy="205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all wood buildings around the world | Wood building, Building, Wood">
            <a:hlinkClick r:id="rId5"/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9" t="62097" r="25346" b="19051"/>
          <a:stretch/>
        </p:blipFill>
        <p:spPr bwMode="auto">
          <a:xfrm>
            <a:off x="3343912" y="4693521"/>
            <a:ext cx="11430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22" y="4660900"/>
            <a:ext cx="1440000" cy="1724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46742" y="9550400"/>
            <a:ext cx="36247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Glacial Indifference" panose="020B0604020202020204" charset="0"/>
              </a:rPr>
              <a:t>https://www.creebuildings.com/project/life-cycle-tower-one</a:t>
            </a:r>
          </a:p>
          <a:p>
            <a:r>
              <a:rPr lang="en-GB" sz="1000" dirty="0">
                <a:latin typeface="Glacial Indifference" panose="020B0604020202020204" charset="0"/>
              </a:rPr>
              <a:t>https://www.thinkwood.com </a:t>
            </a:r>
          </a:p>
          <a:p>
            <a:endParaRPr lang="en-GB" sz="1000" dirty="0">
              <a:latin typeface="Glacial Indifference" panose="020B0604020202020204" charset="0"/>
            </a:endParaRPr>
          </a:p>
        </p:txBody>
      </p:sp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117" y="2241704"/>
            <a:ext cx="1440000" cy="198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217701" y="2241703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FR</a:t>
            </a:r>
            <a:r>
              <a:rPr lang="en-GB" b="1" spc="100" dirty="0">
                <a:solidFill>
                  <a:srgbClr val="456A2C"/>
                </a:solidFill>
                <a:latin typeface="League Spartan"/>
              </a:rPr>
              <a:t>Ü</a:t>
            </a:r>
            <a:r>
              <a:rPr lang="en-GB" spc="100" dirty="0">
                <a:solidFill>
                  <a:srgbClr val="456A2C"/>
                </a:solidFill>
                <a:latin typeface="League Spartan"/>
              </a:rPr>
              <a:t>HER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7701" y="4305300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HEUTE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271" y="6570280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ZUKUNFT</a:t>
            </a:r>
          </a:p>
        </p:txBody>
      </p:sp>
      <p:pic>
        <p:nvPicPr>
          <p:cNvPr id="18" name="Picture 17">
            <a:hlinkClick r:id="rId10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690" y="6605890"/>
            <a:ext cx="2695371" cy="269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83F01EEC-D53A-4E40-9FD9-0091B395CF3E}"/>
              </a:ext>
            </a:extLst>
          </p:cNvPr>
          <p:cNvSpPr txBox="1"/>
          <p:nvPr/>
        </p:nvSpPr>
        <p:spPr>
          <a:xfrm>
            <a:off x="9144000" y="9866600"/>
            <a:ext cx="89916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Lektion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de-DE" sz="1600" dirty="0"/>
              <a:t>Holzeigenschaften, ihre Grenzen und Holzbauphysik</a:t>
            </a:r>
          </a:p>
          <a:p>
            <a:pPr algn="r">
              <a:lnSpc>
                <a:spcPts val="2240"/>
              </a:lnSpc>
            </a:pP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11792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4559205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1395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 err="1">
                  <a:solidFill>
                    <a:srgbClr val="FEFFF8"/>
                  </a:solidFill>
                  <a:latin typeface="League Spartan"/>
                </a:rPr>
                <a:t>Quellen</a:t>
              </a:r>
              <a:endParaRPr lang="en-GB" sz="6200" spc="310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3543283"/>
              <a:ext cx="9215776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GB" sz="3700" spc="185" dirty="0">
                  <a:solidFill>
                    <a:srgbClr val="FEFFF8"/>
                  </a:solidFill>
                  <a:latin typeface="League Spartan"/>
                </a:rPr>
                <a:t>JOURNALS UND PUBLIKATIONEN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829800" y="495300"/>
            <a:ext cx="8305800" cy="7201972"/>
            <a:chOff x="0" y="1558158"/>
            <a:chExt cx="9490469" cy="9602628"/>
          </a:xfrm>
        </p:grpSpPr>
        <p:sp>
          <p:nvSpPr>
            <p:cNvPr id="8" name="TextBox 8"/>
            <p:cNvSpPr txBox="1"/>
            <p:nvPr/>
          </p:nvSpPr>
          <p:spPr>
            <a:xfrm>
              <a:off x="0" y="1558158"/>
              <a:ext cx="9490469" cy="9602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EN 13183-1:2002 Moisture content of a piece of sawn timber. Determination by oven dry method.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EN 13183-2:2002 Moisture content of a piece of sawn timber. Estimation by electrical resistance method.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EN 13183-3:2005 Moisture content of a piece of sawn timber. Estimation by capacitance method.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Gupta and Sinha. Effect of grain angle on shear strength of Douglas-fir wood. 2012., DOI:10.1515/hf-2011-0031Hoadley R.B. Understanding wood. The Taunton Press, China, 2000., 280 p.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Hodley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 R.B.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Understanding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 Wood: A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Craftsman's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Guide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 to Wood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Technology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. 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The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 Taunton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Press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; 1st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edition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, 2000., 288 p.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Liepiņš J. Methodology development for forest stand biomass and carbon stock estimates in Latvia, doctoral thesis, LLU, 2019., 60 p.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Softwood sawn material application. Guidelines. (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Skujkoku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zāģmateriālu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pielietošana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.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Vadlīnijas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. In Latvian). 2009., ISBN/ISMN 978-9984-39-720-7. 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Theapparat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Y.,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Chandumpai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A. and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Faroongsarng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D.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Physicochemistry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and Utilization of Wood Vinegar from Carbonization of Tropical Biomass Waste. DOI: 10.5772/intechopen.77380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Wertheimer D. Moisture &amp; Wood Movement. How To &amp; Calculators, 2019., https://www.branchingoutwood.com/blog/wood-movement-and-moisture.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Wood Handbook, </a:t>
              </a:r>
              <a:r>
                <a:rPr lang="lv-LV" b="1" dirty="0">
                  <a:solidFill>
                    <a:srgbClr val="456A2C"/>
                  </a:solidFill>
                  <a:latin typeface="Glacial Indifference" panose="020B0604020202020204" charset="0"/>
                </a:rPr>
                <a:t>Robert J. Ross</a:t>
              </a:r>
              <a:r>
                <a:rPr lang="lv-LV" dirty="0">
                  <a:solidFill>
                    <a:srgbClr val="456A2C"/>
                  </a:solidFill>
                  <a:latin typeface="Glacial Indifference" panose="020B0604020202020204" charset="0"/>
                </a:rPr>
                <a:t>. </a:t>
              </a:r>
              <a:r>
                <a:rPr lang="lv-LV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Forest</a:t>
              </a:r>
              <a:r>
                <a:rPr lang="lv-LV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lv-LV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Products</a:t>
              </a:r>
              <a:r>
                <a:rPr lang="lv-LV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lv-LV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Laboratory</a:t>
              </a:r>
              <a:r>
                <a:rPr lang="lv-LV" dirty="0">
                  <a:solidFill>
                    <a:srgbClr val="456A2C"/>
                  </a:solidFill>
                  <a:latin typeface="Glacial Indifference" panose="020B0604020202020204" charset="0"/>
                </a:rPr>
                <a:t> USDA </a:t>
              </a:r>
              <a:r>
                <a:rPr lang="lv-LV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Forest</a:t>
              </a:r>
              <a:r>
                <a:rPr lang="lv-LV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lv-LV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Service</a:t>
              </a:r>
              <a:r>
                <a:rPr lang="lv-LV" dirty="0">
                  <a:solidFill>
                    <a:srgbClr val="456A2C"/>
                  </a:solidFill>
                  <a:latin typeface="Glacial Indifference" panose="020B0604020202020204" charset="0"/>
                </a:rPr>
                <a:t>.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2010, https://www.fs.usda.gov/treesearch/pubs/37440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Xu M., Cui Z., Chen Z. and Xiang J. Experimental study on compressive and tensile properties of a bamboo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scrimber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at elevated temperatures. Construction and Building Materials, Volume 151, 2017, pp. 732-741.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endParaRPr lang="en-GB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486009"/>
              <a:ext cx="9490469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GB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028700" y="946213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12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63DA2494-1A2E-44E2-B605-260A85F15E3C}"/>
              </a:ext>
            </a:extLst>
          </p:cNvPr>
          <p:cNvSpPr txBox="1"/>
          <p:nvPr/>
        </p:nvSpPr>
        <p:spPr>
          <a:xfrm>
            <a:off x="9144000" y="9866600"/>
            <a:ext cx="89916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Lektion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de-DE" sz="1600" dirty="0"/>
              <a:t>Holzeigenschaften, ihre Grenzen und Holzbauphysik</a:t>
            </a:r>
          </a:p>
          <a:p>
            <a:pPr algn="r">
              <a:lnSpc>
                <a:spcPts val="2240"/>
              </a:lnSpc>
            </a:pP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600" y="1183500"/>
            <a:ext cx="10560000" cy="792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7258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7200" b="1" spc="31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Übersicht</a:t>
              </a:r>
              <a:r>
                <a:rPr lang="en-GB" sz="7200" b="1" spc="31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sz="7200" b="1" spc="31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zur</a:t>
              </a:r>
              <a:r>
                <a:rPr lang="en-GB" sz="7200" b="1" spc="31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sz="7200" b="1" spc="31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Präsentation</a:t>
              </a:r>
              <a:endParaRPr lang="en-GB" sz="7200" b="1" spc="31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29067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- Holzstruktur und Aussehen</a:t>
              </a:r>
            </a:p>
            <a:p>
              <a:pPr algn="l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- Physikalische Eigenschaften</a:t>
              </a:r>
            </a:p>
            <a:p>
              <a:pPr algn="l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- Mechanische Eigenschaften</a:t>
              </a:r>
            </a:p>
            <a:p>
              <a:pPr algn="l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- Technologische Eigenschaften</a:t>
              </a:r>
            </a:p>
            <a:p>
              <a:pPr algn="l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- Operative Eigenschaften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GB" sz="3700" spc="185" dirty="0">
                  <a:solidFill>
                    <a:srgbClr val="456A2C"/>
                  </a:solidFill>
                  <a:latin typeface="League Spartan"/>
                </a:rPr>
                <a:t>THEMEN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6230600" cy="1231615"/>
            <a:chOff x="0" y="0"/>
            <a:chExt cx="21640800" cy="1642148"/>
          </a:xfrm>
        </p:grpSpPr>
        <p:sp>
          <p:nvSpPr>
            <p:cNvPr id="9" name="TextBox 9"/>
            <p:cNvSpPr txBox="1"/>
            <p:nvPr/>
          </p:nvSpPr>
          <p:spPr>
            <a:xfrm>
              <a:off x="9448800" y="539285"/>
              <a:ext cx="11988800" cy="11028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GB" sz="1600" spc="80" dirty="0" err="1">
                  <a:solidFill>
                    <a:srgbClr val="52584D"/>
                  </a:solidFill>
                  <a:latin typeface="Glacial Indifference"/>
                </a:rPr>
                <a:t>Lektion</a:t>
              </a:r>
              <a:r>
                <a:rPr lang="en-GB" sz="1600" spc="80" dirty="0">
                  <a:solidFill>
                    <a:srgbClr val="52584D"/>
                  </a:solidFill>
                  <a:latin typeface="Glacial Indifference"/>
                </a:rPr>
                <a:t> 1: </a:t>
              </a:r>
              <a:r>
                <a:rPr lang="de-DE" sz="1600" dirty="0"/>
                <a:t>Holzeigenschaften, ihre Grenzen und Holzbauphysik</a:t>
              </a:r>
            </a:p>
            <a:p>
              <a:pPr algn="r">
                <a:lnSpc>
                  <a:spcPts val="2240"/>
                </a:lnSpc>
              </a:pPr>
              <a:endParaRPr lang="en-GB" sz="1600" spc="135" dirty="0">
                <a:latin typeface="Glacial Indifference"/>
              </a:endParaRPr>
            </a:p>
            <a:p>
              <a:pPr algn="r">
                <a:lnSpc>
                  <a:spcPts val="2240"/>
                </a:lnSpc>
              </a:pPr>
              <a:endParaRPr lang="en-GB" sz="1600" spc="80" dirty="0">
                <a:solidFill>
                  <a:srgbClr val="52584D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GB" sz="2400" spc="120" smtClean="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GB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5355312"/>
            <a:chOff x="0" y="-95249"/>
            <a:chExt cx="9216551" cy="714041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7140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HOLZ</a:t>
              </a:r>
            </a:p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-STRUKTUR UND AUSSEHEN</a:t>
              </a:r>
            </a:p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1/2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0" name="Picture 9" descr="https://www.intechopen.com/media/chapter/61747/media/F2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357" y="1210090"/>
            <a:ext cx="3886200" cy="320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Uldis\Pictures\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599" y="701477"/>
            <a:ext cx="3581400" cy="256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Uldis\Pictures\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603" y="3422520"/>
            <a:ext cx="3147391" cy="242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Uldis\Pictures\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599" y="6585561"/>
            <a:ext cx="3857819" cy="18040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795993" y="80337"/>
            <a:ext cx="632460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Mikro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- und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Makrostruktur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6" name="Picture 1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008" y="5634877"/>
            <a:ext cx="4207285" cy="278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9601200" y="4403231"/>
            <a:ext cx="4724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de-DE" sz="2400" b="1" spc="120" dirty="0">
                <a:solidFill>
                  <a:srgbClr val="456A2C"/>
                </a:solidFill>
                <a:latin typeface="Glacial Indifference"/>
              </a:rPr>
              <a:t>Wie es verwendet werden kann - Holzschweißen</a:t>
            </a:r>
          </a:p>
          <a:p>
            <a:pPr algn="ctr">
              <a:lnSpc>
                <a:spcPts val="3359"/>
              </a:lnSpc>
            </a:pPr>
            <a:r>
              <a:rPr lang="de-DE" sz="1000" b="1" spc="120" dirty="0">
                <a:solidFill>
                  <a:srgbClr val="456A2C"/>
                </a:solidFill>
                <a:latin typeface="Glacial Indifference"/>
              </a:rPr>
              <a:t>(Klicken Sie auf das Bild)</a:t>
            </a:r>
            <a:endParaRPr lang="en-US" sz="10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2040" y="9416768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Glacial Indifference" panose="020B0604020202020204" charset="0"/>
              </a:rPr>
              <a:t>https://www.twi-global.com/media-and-events/press-releases/2019/twi-develops-wood-welding-process</a:t>
            </a:r>
          </a:p>
          <a:p>
            <a:r>
              <a:rPr lang="en-US" sz="800" kern="1000" spc="-2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Theapparat</a:t>
            </a:r>
            <a:r>
              <a:rPr lang="en-US" sz="800" kern="1000" spc="-2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and </a:t>
            </a:r>
            <a:r>
              <a:rPr lang="en-US" sz="800" kern="1000" spc="-2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Chandumpai</a:t>
            </a:r>
            <a:r>
              <a:rPr lang="en-US" sz="800" kern="1000" spc="-2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Glacial Indifference" panose="020B0604020202020204" charset="0"/>
              </a:rPr>
              <a:t>Physicochemistry</a:t>
            </a:r>
            <a:r>
              <a:rPr lang="en-US" sz="800" dirty="0">
                <a:solidFill>
                  <a:schemeClr val="bg1"/>
                </a:solidFill>
                <a:latin typeface="Glacial Indifference" panose="020B0604020202020204" charset="0"/>
              </a:rPr>
              <a:t> and Utilization of Wood Vinegar from Carbonization of Tropical Biomass Waste.</a:t>
            </a:r>
            <a:r>
              <a:rPr lang="en-US" sz="800" kern="1000" spc="-2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2018</a:t>
            </a:r>
          </a:p>
          <a:p>
            <a:pPr lvl="0"/>
            <a:r>
              <a:rPr lang="en-US" sz="800" dirty="0" err="1">
                <a:solidFill>
                  <a:schemeClr val="bg1"/>
                </a:solidFill>
                <a:latin typeface="Glacial Indifference" panose="020B0604020202020204" charset="0"/>
              </a:rPr>
              <a:t>Hodley</a:t>
            </a:r>
            <a:r>
              <a:rPr lang="en-US" sz="800" dirty="0">
                <a:solidFill>
                  <a:schemeClr val="bg1"/>
                </a:solidFill>
                <a:latin typeface="Glacial Indifference" panose="020B0604020202020204" charset="0"/>
              </a:rPr>
              <a:t> R.B. Understanding Wood: A Craftsman's Guide to Wood Technology. 2000</a:t>
            </a:r>
          </a:p>
          <a:p>
            <a:pPr lvl="0"/>
            <a:r>
              <a:rPr lang="en-US" sz="800" dirty="0">
                <a:solidFill>
                  <a:schemeClr val="bg1"/>
                </a:solidFill>
                <a:latin typeface="Glacial Indifference" panose="020B0604020202020204" charset="0"/>
              </a:rPr>
              <a:t>Wertheimer D. Moisture &amp; Wood Movement. How To &amp; Calculators, 2019</a:t>
            </a:r>
            <a:endParaRPr lang="en-US" sz="800" kern="1000" spc="-2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542603" y="6078896"/>
            <a:ext cx="3278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1000" spc="-20" dirty="0" err="1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Holzschnitte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83002516-D1DB-47CD-BFEF-FB08FD5DA381}"/>
              </a:ext>
            </a:extLst>
          </p:cNvPr>
          <p:cNvSpPr txBox="1"/>
          <p:nvPr/>
        </p:nvSpPr>
        <p:spPr>
          <a:xfrm>
            <a:off x="9144000" y="9866600"/>
            <a:ext cx="89916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Lektion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de-DE" sz="1600" dirty="0"/>
              <a:t>Holzeigenschaften, ihre Grenzen und Holzbauphysik</a:t>
            </a:r>
          </a:p>
          <a:p>
            <a:pPr algn="r">
              <a:lnSpc>
                <a:spcPts val="2240"/>
              </a:lnSpc>
            </a:pP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79538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5355312"/>
            <a:chOff x="0" y="-95249"/>
            <a:chExt cx="9216551" cy="714041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7140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HOLZ</a:t>
              </a:r>
            </a:p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-STRUKTUR UND AUSSEHEN</a:t>
              </a:r>
            </a:p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2/2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95993" y="80337"/>
            <a:ext cx="632460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Holzdefekte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und -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fehler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600" y="1241309"/>
            <a:ext cx="2376000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Uldis\Pictures\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268" y="1257300"/>
            <a:ext cx="2412000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Uldis\Pictures\89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625" y="3784160"/>
            <a:ext cx="5604234" cy="3188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656250"/>
              </p:ext>
            </p:extLst>
          </p:nvPr>
        </p:nvGraphicFramePr>
        <p:xfrm>
          <a:off x="4495800" y="7805420"/>
          <a:ext cx="13167392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Lebender</a:t>
                      </a:r>
                      <a:r>
                        <a:rPr lang="en-GB" sz="1800" i="0" kern="1000" spc="-20" dirty="0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Ast</a:t>
                      </a:r>
                      <a:endParaRPr lang="lv-LV" sz="1800" i="0" kern="1000" dirty="0">
                        <a:solidFill>
                          <a:schemeClr val="bg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Toter</a:t>
                      </a:r>
                      <a:r>
                        <a:rPr lang="en-GB" sz="1800" i="0" kern="1000" spc="-20" dirty="0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Ast</a:t>
                      </a:r>
                      <a:endParaRPr lang="lv-LV" sz="1800" i="0" kern="1000" dirty="0">
                        <a:solidFill>
                          <a:schemeClr val="bg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Ast</a:t>
                      </a:r>
                      <a:r>
                        <a:rPr lang="en-GB" sz="1800" i="0" kern="1000" spc="-20" dirty="0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mit</a:t>
                      </a:r>
                      <a:r>
                        <a:rPr lang="en-GB" sz="1800" i="0" kern="1000" spc="-20" dirty="0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Rinde</a:t>
                      </a:r>
                      <a:endParaRPr lang="lv-LV" sz="1800" i="0" kern="1000" dirty="0">
                        <a:solidFill>
                          <a:schemeClr val="bg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Verfaulter</a:t>
                      </a:r>
                      <a:r>
                        <a:rPr lang="en-GB" sz="1800" i="0" kern="1000" spc="-20" dirty="0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Ast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Astloch</a:t>
                      </a:r>
                      <a:r>
                        <a:rPr lang="en-GB" sz="1800" i="0" kern="1000" spc="-20" dirty="0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am Rand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Keil-</a:t>
                      </a: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Ast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Blatt-</a:t>
                      </a: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Ast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Gruppe von </a:t>
                      </a: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Astlöchern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" name="Picture 30" descr="Graphic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800" y="7183500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Graphic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7183500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Graphic1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3400" y="7180062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Graphic1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53600" y="7180061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Graphic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316" y="7155214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Graphic1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30200" y="7151176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Graphic11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49747" y="7153195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Graphic11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75095" y="7138285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C:\Users\Uldis\Pictures\555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434" y="1313099"/>
            <a:ext cx="3268166" cy="290990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10144002" y="657355"/>
            <a:ext cx="3894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kern="1000" spc="-2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Makroskopische / mikroskopische Ansichten von Reaktionsholz</a:t>
            </a:r>
            <a:endParaRPr lang="en-GB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009216" y="811768"/>
            <a:ext cx="3278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kern="1000" spc="-2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Defekte</a:t>
            </a:r>
            <a:r>
              <a:rPr lang="en-GB" kern="1000" spc="-2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GB" kern="1000" spc="-2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im</a:t>
            </a:r>
            <a:r>
              <a:rPr lang="en-GB" kern="1000" spc="-2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Brett</a:t>
            </a:r>
            <a:endParaRPr lang="en-GB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54206" y="3800151"/>
            <a:ext cx="3695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kern="1000" spc="-2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Stehender Baum (Kiefer und Fichte)</a:t>
            </a:r>
            <a:endParaRPr lang="en-GB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65218" y="6726989"/>
            <a:ext cx="2804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kern="1000" spc="-20" dirty="0" err="1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Typen</a:t>
            </a:r>
            <a:r>
              <a:rPr lang="en-GB" kern="1000" spc="-20" dirty="0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 von </a:t>
            </a:r>
            <a:r>
              <a:rPr lang="en-GB" kern="1000" spc="-20" dirty="0" err="1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Astlöchern</a:t>
            </a:r>
            <a:endParaRPr lang="en-GB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2040" y="9433222"/>
            <a:ext cx="8332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" dirty="0" err="1">
                <a:solidFill>
                  <a:schemeClr val="bg1"/>
                </a:solidFill>
                <a:latin typeface="Glacial Indifference" panose="020B0604020202020204" charset="0"/>
              </a:rPr>
              <a:t>Hodley</a:t>
            </a:r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 R.B. Understanding Wood: A Craftsman's Guide to Wood Technology. 2000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20d54786-a-62cb3a1a-s-sites.googlegroups.com/site/leonardoguitarresearch/glossary/Eng%20-%20Deformations.png?attachauth=ANoY7cpapMBSW-3jG8m2jTfvC0iWvOV2qhpRFY_6NjGeyQ5k9rnYg7qjkoj6p7ElcN3HaESI3-yCK9ZVQ-blXo_CeNBUmtt8TG-OSd3CbYG5ygBmqDLpz_3sy2ED1R4tNuMOPe0pjeUr8V82WpbNzWs6q_RP7iJ95pFDwuFXNibm_sE1-hsmLKqeKHr1AtS03ymwZvOPvIA51S0ZBoZNLJkgTklHStCakbNZS18oGgCPxu1uYCffzXRks-zjdcuNxPOtH9r7GCMq&amp;attredirects=0 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Wood Handbook, 2010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8805964F-F20C-4E18-BBF2-814B4090F9FD}"/>
              </a:ext>
            </a:extLst>
          </p:cNvPr>
          <p:cNvSpPr txBox="1"/>
          <p:nvPr/>
        </p:nvSpPr>
        <p:spPr>
          <a:xfrm>
            <a:off x="9144000" y="9866600"/>
            <a:ext cx="89916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Lektion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de-DE" sz="1600" dirty="0"/>
              <a:t>Holzeigenschaften, ihre Grenzen und Holzbauphysik</a:t>
            </a:r>
          </a:p>
          <a:p>
            <a:pPr algn="r">
              <a:lnSpc>
                <a:spcPts val="2240"/>
              </a:lnSpc>
            </a:pP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80200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378795" cy="3062868"/>
            <a:chOff x="-1" y="-95249"/>
            <a:chExt cx="9838392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28315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>
                  <a:solidFill>
                    <a:schemeClr val="bg1"/>
                  </a:solidFill>
                  <a:latin typeface="League Spartan"/>
                </a:rPr>
                <a:t>PHYSIKALISCHE EIGENSCHAFTEN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44200" y="114300"/>
            <a:ext cx="632460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Feuchtigkeitsgehalt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(FG) und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Dichte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67294" y="832653"/>
            <a:ext cx="3669417" cy="2917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Uldis\Pictures\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788112"/>
            <a:ext cx="3651568" cy="292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Uldis\Pictures\b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4755418"/>
            <a:ext cx="2057400" cy="321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he difference in density in wood from 1918 to 2018 : Damnthatsinterest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269" y="4850691"/>
            <a:ext cx="2536384" cy="26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Uldis\Pictures\asdf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630" y="4751949"/>
            <a:ext cx="1922339" cy="32184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97280" y="9433222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https://www.wooduchoose.com/BlogPost/?Moisture-Content-of-Wood </a:t>
            </a:r>
            <a:endParaRPr lang="en-GB" sz="8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TimesNewRomanPSMT"/>
                <a:cs typeface="Angsana New" panose="02020603050405020304" pitchFamily="18" charset="-34"/>
              </a:rPr>
              <a:t>https://www.reddit.com/r/Damnthatsinteresting/comments/fbhmw1/the_difference_in_density_in_wood_from_1918_to/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Wood Handbook, Robert J. Ross. Forest Products Laboratory USDA Forest Service. 2010, https://www.fs.usda.gov/treesearch/pubs/37440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Liepiņš J. Methodology development for forest stand biomass and carbon stock estimates in Latvia, doctoral thesis, LLU, 2019., 60 p.</a:t>
            </a:r>
          </a:p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TimesNewRomanPSMT"/>
                <a:cs typeface="Angsana New" panose="02020603050405020304" pitchFamily="18" charset="-34"/>
              </a:rPr>
              <a:t> </a:t>
            </a:r>
            <a:endParaRPr lang="en-GB" sz="8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C6176E84-5B11-4CA5-8A4C-EA5D358165F1}"/>
              </a:ext>
            </a:extLst>
          </p:cNvPr>
          <p:cNvSpPr txBox="1"/>
          <p:nvPr/>
        </p:nvSpPr>
        <p:spPr>
          <a:xfrm>
            <a:off x="9144000" y="9866600"/>
            <a:ext cx="89916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Lektion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de-DE" sz="1600" dirty="0"/>
              <a:t>Holzeigenschaften, ihre Grenzen und Holzbauphysik</a:t>
            </a:r>
          </a:p>
          <a:p>
            <a:pPr algn="r">
              <a:lnSpc>
                <a:spcPts val="2240"/>
              </a:lnSpc>
            </a:pP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9" name="TextBox 9"/>
          <p:cNvSpPr txBox="1"/>
          <p:nvPr/>
        </p:nvSpPr>
        <p:spPr>
          <a:xfrm>
            <a:off x="1765205" y="3404580"/>
            <a:ext cx="691183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0"/>
              </a:lnSpc>
            </a:pPr>
            <a:endParaRPr lang="en-GB" sz="3700" spc="185" dirty="0">
              <a:solidFill>
                <a:schemeClr val="bg1"/>
              </a:solidFill>
              <a:latin typeface="League Spartan"/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9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21" name="Group 7"/>
          <p:cNvGrpSpPr/>
          <p:nvPr/>
        </p:nvGrpSpPr>
        <p:grpSpPr>
          <a:xfrm>
            <a:off x="1765204" y="957263"/>
            <a:ext cx="7378796" cy="3062868"/>
            <a:chOff x="-1" y="-95249"/>
            <a:chExt cx="9838393" cy="4083825"/>
          </a:xfrm>
        </p:grpSpPr>
        <p:sp>
          <p:nvSpPr>
            <p:cNvPr id="22" name="TextBox 8"/>
            <p:cNvSpPr txBox="1"/>
            <p:nvPr/>
          </p:nvSpPr>
          <p:spPr>
            <a:xfrm>
              <a:off x="-1" y="-95249"/>
              <a:ext cx="9838393" cy="28315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>
                  <a:solidFill>
                    <a:schemeClr val="bg1"/>
                  </a:solidFill>
                  <a:latin typeface="League Spartan"/>
                </a:rPr>
                <a:t>MECHANISCHE EIGENSCHAFTEN</a:t>
              </a: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24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26" name="Picture 25" descr="C:\Users\Uldis\Pictures\rthrt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6"/>
          <a:stretch/>
        </p:blipFill>
        <p:spPr bwMode="auto">
          <a:xfrm>
            <a:off x="9645687" y="2781300"/>
            <a:ext cx="4398963" cy="144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CT ONE Deckenmontage © DarkoTodorov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71" y="495300"/>
            <a:ext cx="2590800" cy="187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ttps://inhabitat.com/wp-content/blogs.dir/1/files/2010/10/new-25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29471" y="266700"/>
            <a:ext cx="1995488" cy="2139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https://nptel.ac.in/content/storage2/courses/101104010/lecture39/images/figure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76214" y="2705100"/>
            <a:ext cx="3859386" cy="2734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Experimental study on compressive and tensile properties of a bamboo  scrimber at elevated temperatures - ScienceDirect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8495348" y="7223753"/>
            <a:ext cx="2717800" cy="658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Experimental study on compressive and tensile properties of a bamboo  scrimber at elevated temperatures - ScienceDirect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9255760" y="7215286"/>
            <a:ext cx="2781300" cy="718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C:\Users\Uldis\Pictures\sdfg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654" y="5683828"/>
            <a:ext cx="3830320" cy="5346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4734663" y="951227"/>
                <a:ext cx="966867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Glacial Indifference" panose="020B060402020202020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663" y="951227"/>
                <a:ext cx="966867" cy="495649"/>
              </a:xfrm>
              <a:prstGeom prst="rect">
                <a:avLst/>
              </a:prstGeom>
              <a:blipFill rotWithShape="0"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4725721" y="1603278"/>
            <a:ext cx="3635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i="1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F- </a:t>
            </a:r>
            <a:r>
              <a:rPr lang="en-GB" sz="1200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load, N</a:t>
            </a:r>
            <a:r>
              <a:rPr lang="en-GB" sz="1200" kern="1000" dirty="0">
                <a:solidFill>
                  <a:srgbClr val="23202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;</a:t>
            </a:r>
            <a:endParaRPr lang="en-GB" sz="1200" kern="1000" dirty="0">
              <a:latin typeface="Glacial Indifference" panose="020B0604020202020204" charset="0"/>
              <a:ea typeface="TimesNewRomanPSMT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en-GB" sz="1200" i="1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a –</a:t>
            </a:r>
            <a:r>
              <a:rPr lang="en-GB" sz="1200" kern="1000" dirty="0">
                <a:solidFill>
                  <a:srgbClr val="23202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 sample cross section width, mm;</a:t>
            </a:r>
            <a:endParaRPr lang="en-GB" sz="1200" kern="1000" dirty="0">
              <a:latin typeface="Glacial Indifference" panose="020B0604020202020204" charset="0"/>
              <a:ea typeface="TimesNewRomanPSMT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en-GB" sz="1200" i="1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l –</a:t>
            </a:r>
            <a:r>
              <a:rPr lang="en-GB" sz="1200" kern="1000" dirty="0">
                <a:solidFill>
                  <a:srgbClr val="23202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 sample cross section</a:t>
            </a:r>
            <a:r>
              <a:rPr lang="en-GB" sz="1200" i="1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en-GB" sz="1200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length</a:t>
            </a:r>
            <a:r>
              <a:rPr lang="en-GB" sz="1200" kern="1000" dirty="0">
                <a:solidFill>
                  <a:srgbClr val="23202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, mm.</a:t>
            </a:r>
            <a:endParaRPr lang="en-GB" sz="1200" kern="1000" dirty="0"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698427" y="190500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DRUCK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762471" y="247650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BIEGUNG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781621" y="5687073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SPANNKRAFT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207128" y="5694448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SCHERUNG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57233"/>
              </p:ext>
            </p:extLst>
          </p:nvPr>
        </p:nvGraphicFramePr>
        <p:xfrm>
          <a:off x="13139738" y="4446306"/>
          <a:ext cx="1050837" cy="5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2447" imgH="393529" progId="Equation.3">
                  <p:embed/>
                </p:oleObj>
              </mc:Choice>
              <mc:Fallback>
                <p:oleObj name="Equation" r:id="rId11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9738" y="4446306"/>
                        <a:ext cx="1050837" cy="516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9523497" y="4277005"/>
            <a:ext cx="4794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F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– max. load, N;</a:t>
            </a: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l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– span, mm;</a:t>
            </a: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b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- width of the sample, mm;</a:t>
            </a: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- thickness of the sample, mm;</a:t>
            </a: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Symbol" panose="05050102010706020507" pitchFamily="18" charset="2"/>
              </a:rPr>
              <a:t>F 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Symbol" panose="05050102010706020507" pitchFamily="18" charset="2"/>
              </a:rPr>
              <a:t>- </a:t>
            </a:r>
            <a:r>
              <a:rPr lang="en-GB" sz="1200" dirty="0">
                <a:latin typeface="Glacial Indifference" panose="020B0604020202020204" charset="0"/>
              </a:rPr>
              <a:t>load difference at elastic deformation, N;</a:t>
            </a:r>
            <a:endParaRPr lang="en-GB" sz="1200" kern="10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  <a:sym typeface="Symbol" panose="05050102010706020507" pitchFamily="18" charset="2"/>
            </a:endParaRP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Symbol" panose="05050102010706020507" pitchFamily="18" charset="2"/>
              </a:rPr>
              <a:t>f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Symbol" panose="05050102010706020507" pitchFamily="18" charset="2"/>
              </a:rPr>
              <a:t> - </a:t>
            </a:r>
            <a:r>
              <a:rPr lang="en-GB" sz="1200" dirty="0">
                <a:latin typeface="Glacial Indifference" panose="020B0604020202020204" charset="0"/>
              </a:rPr>
              <a:t>displacement difference at elastic deformation, mm;</a:t>
            </a:r>
            <a:endParaRPr lang="en-GB" sz="1200" kern="10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03082"/>
              </p:ext>
            </p:extLst>
          </p:nvPr>
        </p:nvGraphicFramePr>
        <p:xfrm>
          <a:off x="11639493" y="4410178"/>
          <a:ext cx="1135270" cy="484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30300" imgH="457200" progId="Equation.3">
                  <p:embed/>
                </p:oleObj>
              </mc:Choice>
              <mc:Fallback>
                <p:oleObj name="Equation" r:id="rId13" imgW="113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9493" y="4410178"/>
                        <a:ext cx="1135270" cy="484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26604"/>
              </p:ext>
            </p:extLst>
          </p:nvPr>
        </p:nvGraphicFramePr>
        <p:xfrm>
          <a:off x="11138084" y="7719060"/>
          <a:ext cx="6997515" cy="14630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13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3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1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1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Wood Species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Bending strength, </a:t>
                      </a:r>
                      <a:endParaRPr lang="lv-LV" sz="1200" kern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N mm</a:t>
                      </a:r>
                      <a:r>
                        <a:rPr lang="en-GB" sz="1200" kern="1000" baseline="30000" dirty="0">
                          <a:effectLst/>
                        </a:rPr>
                        <a:t>-2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Compression strength parallel to grain, N mm</a:t>
                      </a:r>
                      <a:r>
                        <a:rPr lang="en-GB" sz="1200" kern="1000" baseline="30000">
                          <a:effectLst/>
                        </a:rPr>
                        <a:t>-2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Compression strength perpendicular to grain, N mm</a:t>
                      </a:r>
                      <a:r>
                        <a:rPr lang="en-GB" sz="1200" kern="1000" baseline="30000">
                          <a:effectLst/>
                        </a:rPr>
                        <a:t>-2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Tension strength parallel to grain, N mm</a:t>
                      </a:r>
                      <a:r>
                        <a:rPr lang="en-GB" sz="1200" kern="1000" baseline="30000" dirty="0">
                          <a:effectLst/>
                        </a:rPr>
                        <a:t>-2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Density, </a:t>
                      </a:r>
                      <a:endParaRPr lang="lv-LV" sz="1200" kern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kg m</a:t>
                      </a:r>
                      <a:r>
                        <a:rPr lang="en-GB" sz="1200" kern="1000" baseline="30000">
                          <a:effectLst/>
                        </a:rPr>
                        <a:t>-3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MC 12%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MC </a:t>
                      </a:r>
                      <a:r>
                        <a:rPr lang="en-GB" sz="1200" kern="1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GB" sz="1200" kern="1000" dirty="0">
                          <a:effectLst/>
                        </a:rPr>
                        <a:t>30%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MC 12%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MC </a:t>
                      </a:r>
                      <a:r>
                        <a:rPr lang="en-GB" sz="1200" kern="1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GB" sz="1200" kern="1000" dirty="0">
                          <a:effectLst/>
                        </a:rPr>
                        <a:t>30%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MC 12%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MC </a:t>
                      </a:r>
                      <a:r>
                        <a:rPr lang="en-GB" sz="1200" kern="1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GB" sz="1200" kern="1000" dirty="0">
                          <a:effectLst/>
                        </a:rPr>
                        <a:t>30%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MC 12%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MC </a:t>
                      </a:r>
                      <a:r>
                        <a:rPr lang="en-GB" sz="1200" kern="1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GB" sz="1200" kern="1000" dirty="0">
                          <a:effectLst/>
                        </a:rPr>
                        <a:t>30%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Pine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91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49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21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7,0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5,0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95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78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540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Spruce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87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43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39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19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5,3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3,8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116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77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470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Oak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103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66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57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31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10,2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7,2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107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820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1028648" y="9328063"/>
            <a:ext cx="7102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https://extension.okstate.edu/fact-sheets/strength-properties-of-wood-for-practical-applications.html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https://www.buildup.eu/en/practices/cases/lifecycle-tower-one-building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https://inhabitat.com/lifecycle-tower-in-austria-will-be-worlds-tallest-wooden-building/new-25-8/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https://nptel.ac.in/content/storage2/courses/101104010/lecture39/39_6.htm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Xu M., Cui Z., Chen Z. and Xiang J. Experimental study on compressive and tensile properties of a bamboo </a:t>
            </a:r>
            <a:r>
              <a:rPr lang="en-GB" sz="800" dirty="0" err="1">
                <a:solidFill>
                  <a:schemeClr val="bg1"/>
                </a:solidFill>
                <a:latin typeface="Glacial Indifference" panose="020B0604020202020204" charset="0"/>
              </a:rPr>
              <a:t>scrimber</a:t>
            </a:r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 at elevated temperatures. Construction and Building Materials, Volume 151, 2017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Gupta and Sinha. Effect of grain angle on shear strength of Douglas-fir wood. 2012.</a:t>
            </a:r>
          </a:p>
          <a:p>
            <a:endParaRPr lang="en-GB" sz="8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en-GB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014920" y="7364968"/>
            <a:ext cx="386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spc="100" dirty="0">
                <a:solidFill>
                  <a:srgbClr val="456A2C"/>
                </a:solidFill>
                <a:latin typeface="League Spartan"/>
              </a:rPr>
              <a:t>Ü</a:t>
            </a:r>
            <a:r>
              <a:rPr lang="en-GB" spc="100" dirty="0">
                <a:solidFill>
                  <a:srgbClr val="456A2C"/>
                </a:solidFill>
                <a:latin typeface="League Spartan"/>
              </a:rPr>
              <a:t>BERSICHT EIGENSCHAFTEN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348312" y="6280894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spc="100" dirty="0">
                <a:solidFill>
                  <a:srgbClr val="456A2C"/>
                </a:solidFill>
                <a:latin typeface="League Spartan"/>
              </a:rPr>
              <a:t>VISKOELASTIZITÄT </a:t>
            </a:r>
            <a:r>
              <a:rPr lang="en-GB" sz="1200" b="1" spc="100" dirty="0">
                <a:solidFill>
                  <a:srgbClr val="456A2C"/>
                </a:solidFill>
                <a:latin typeface="League Spartan"/>
              </a:rPr>
              <a:t>(auf das Bild </a:t>
            </a:r>
            <a:r>
              <a:rPr lang="en-GB" sz="1200" b="1" spc="100" dirty="0" err="1">
                <a:solidFill>
                  <a:srgbClr val="456A2C"/>
                </a:solidFill>
                <a:latin typeface="League Spartan"/>
              </a:rPr>
              <a:t>klicken</a:t>
            </a:r>
            <a:r>
              <a:rPr lang="en-GB" sz="1200" b="1" spc="100" dirty="0">
                <a:solidFill>
                  <a:srgbClr val="456A2C"/>
                </a:solidFill>
                <a:latin typeface="League Spartan"/>
              </a:rPr>
              <a:t>)</a:t>
            </a:r>
          </a:p>
        </p:txBody>
      </p:sp>
      <p:pic>
        <p:nvPicPr>
          <p:cNvPr id="48" name="Picture 47">
            <a:hlinkClick r:id="rId15"/>
          </p:cNvPr>
          <p:cNvPicPr>
            <a:picLocks noChangeAspect="1"/>
          </p:cNvPicPr>
          <p:nvPr/>
        </p:nvPicPr>
        <p:blipFill rotWithShape="1">
          <a:blip r:embed="rId16"/>
          <a:srcRect l="12500" t="11481" r="15833" b="11481"/>
          <a:stretch/>
        </p:blipFill>
        <p:spPr>
          <a:xfrm>
            <a:off x="11390941" y="6628007"/>
            <a:ext cx="1190769" cy="720000"/>
          </a:xfrm>
          <a:prstGeom prst="rect">
            <a:avLst/>
          </a:prstGeom>
        </p:spPr>
      </p:pic>
      <p:pic>
        <p:nvPicPr>
          <p:cNvPr id="49" name="Picture 48">
            <a:hlinkClick r:id="rId17"/>
          </p:cNvPr>
          <p:cNvPicPr>
            <a:picLocks noChangeAspect="1"/>
          </p:cNvPicPr>
          <p:nvPr/>
        </p:nvPicPr>
        <p:blipFill rotWithShape="1">
          <a:blip r:embed="rId18"/>
          <a:srcRect l="13333" t="20371" r="15833" b="11482"/>
          <a:stretch/>
        </p:blipFill>
        <p:spPr>
          <a:xfrm>
            <a:off x="13115019" y="6633676"/>
            <a:ext cx="1330435" cy="720000"/>
          </a:xfrm>
          <a:prstGeom prst="rect">
            <a:avLst/>
          </a:prstGeom>
        </p:spPr>
      </p:pic>
      <p:sp>
        <p:nvSpPr>
          <p:cNvPr id="42" name="TextBox 9">
            <a:extLst>
              <a:ext uri="{FF2B5EF4-FFF2-40B4-BE49-F238E27FC236}">
                <a16:creationId xmlns:a16="http://schemas.microsoft.com/office/drawing/2014/main" id="{3D17A90B-CD86-4489-B3BE-F60C9613F8F9}"/>
              </a:ext>
            </a:extLst>
          </p:cNvPr>
          <p:cNvSpPr txBox="1"/>
          <p:nvPr/>
        </p:nvSpPr>
        <p:spPr>
          <a:xfrm>
            <a:off x="9144000" y="9866600"/>
            <a:ext cx="89916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Lektion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de-DE" sz="1600" dirty="0"/>
              <a:t>Holzeigenschaften, ihre Grenzen und Holzbauphysik</a:t>
            </a:r>
          </a:p>
          <a:p>
            <a:pPr algn="r">
              <a:lnSpc>
                <a:spcPts val="2240"/>
              </a:lnSpc>
            </a:pP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75351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147719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295400" y="957263"/>
            <a:ext cx="7696200" cy="3200876"/>
            <a:chOff x="0" y="-95249"/>
            <a:chExt cx="9216551" cy="4267836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26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>
                  <a:solidFill>
                    <a:schemeClr val="bg1"/>
                  </a:solidFill>
                  <a:latin typeface="League Spartan"/>
                </a:rPr>
                <a:t>TECHNO-LOGISCHE EIGENSCHAFTEN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1" name="Picture 10" descr="C:\Users\Uldis\Pictures\77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84" y="342900"/>
            <a:ext cx="4939547" cy="377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Uldis\Pictures\78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091" y="800100"/>
            <a:ext cx="2648869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Graphic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025" y="407670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Graphic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87106" y="407670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Graphic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71187" y="407670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Graphic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93"/>
          <a:stretch/>
        </p:blipFill>
        <p:spPr bwMode="auto">
          <a:xfrm>
            <a:off x="16259400" y="407670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307835"/>
              </p:ext>
            </p:extLst>
          </p:nvPr>
        </p:nvGraphicFramePr>
        <p:xfrm>
          <a:off x="9492847" y="5829300"/>
          <a:ext cx="8795153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5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spc="-20" dirty="0" err="1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  <a:ea typeface="+mn-ea"/>
                          <a:cs typeface="+mn-cs"/>
                        </a:rPr>
                        <a:t>Sägegatter</a:t>
                      </a:r>
                      <a:endParaRPr lang="lv-LV" sz="1200" b="1" kern="1200" spc="-2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200" b="1" kern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GB" sz="1200" b="1" kern="1200" spc="-20" dirty="0" err="1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  <a:ea typeface="+mn-ea"/>
                          <a:cs typeface="+mn-cs"/>
                        </a:rPr>
                        <a:t>Bandsäge</a:t>
                      </a:r>
                      <a:endParaRPr lang="lv-LV" sz="1200" b="1" kern="1200" spc="-2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200" b="1" kern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GB" sz="1200" b="1" kern="1200" spc="-20" dirty="0" err="1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  <a:ea typeface="+mn-ea"/>
                          <a:cs typeface="+mn-cs"/>
                        </a:rPr>
                        <a:t>Spaltsäge</a:t>
                      </a:r>
                      <a:endParaRPr lang="lv-LV" sz="1200" b="1" kern="1200" spc="-2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200" b="1" kern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200" b="1" kern="1200" spc="-20" dirty="0" err="1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  <a:ea typeface="+mn-ea"/>
                          <a:cs typeface="+mn-cs"/>
                        </a:rPr>
                        <a:t>Fräsmaschine</a:t>
                      </a:r>
                      <a:endParaRPr lang="lv-LV" sz="1200" b="1" kern="1200" spc="-2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698427" y="190500"/>
            <a:ext cx="3193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GESÄGTE MATERIALIEN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37754" y="3619500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S</a:t>
            </a:r>
            <a:r>
              <a:rPr lang="en-GB" b="1" spc="100" dirty="0">
                <a:solidFill>
                  <a:srgbClr val="456A2C"/>
                </a:solidFill>
                <a:latin typeface="League Spartan"/>
              </a:rPr>
              <a:t>Ä</a:t>
            </a:r>
            <a:r>
              <a:rPr lang="en-GB" spc="100" dirty="0">
                <a:solidFill>
                  <a:srgbClr val="456A2C"/>
                </a:solidFill>
                <a:latin typeface="League Spartan"/>
              </a:rPr>
              <a:t>GETYPEN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64632" y="6057900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HOLZTROCKNUNG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8536" r="800" b="-356"/>
          <a:stretch/>
        </p:blipFill>
        <p:spPr>
          <a:xfrm>
            <a:off x="12852400" y="6210300"/>
            <a:ext cx="5359400" cy="345949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27735" y="9404548"/>
            <a:ext cx="4069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https://www.woodcraft.com/blog_entries/how-to-air-dry-lumber-turn-freshly-cut-stock-into-a-cash-crop-of-woodworking-woods#</a:t>
            </a:r>
          </a:p>
          <a:p>
            <a:r>
              <a:rPr lang="en-GB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https://www.incomac.com/en/prodotti/pal-wood-dryer/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67" y="6362700"/>
            <a:ext cx="3686494" cy="23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A72B27FB-7788-4350-8F6A-D67FD596DD47}"/>
              </a:ext>
            </a:extLst>
          </p:cNvPr>
          <p:cNvSpPr txBox="1"/>
          <p:nvPr/>
        </p:nvSpPr>
        <p:spPr>
          <a:xfrm>
            <a:off x="9144000" y="9866600"/>
            <a:ext cx="89916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Lektion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de-DE" sz="1600" dirty="0"/>
              <a:t>Holzeigenschaften, ihre Grenzen und Holzbauphysik</a:t>
            </a:r>
          </a:p>
          <a:p>
            <a:pPr algn="r">
              <a:lnSpc>
                <a:spcPts val="2240"/>
              </a:lnSpc>
            </a:pP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3556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378795" cy="3062868"/>
            <a:chOff x="-1" y="-95249"/>
            <a:chExt cx="9838393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3" cy="28315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OPERATIVE </a:t>
              </a:r>
              <a:r>
                <a:rPr lang="en-GB" sz="6200" spc="310" dirty="0">
                  <a:solidFill>
                    <a:schemeClr val="bg1"/>
                  </a:solidFill>
                  <a:latin typeface="League Spartan"/>
                </a:rPr>
                <a:t>EIGENSCHAFTEN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4129"/>
              </p:ext>
            </p:extLst>
          </p:nvPr>
        </p:nvGraphicFramePr>
        <p:xfrm>
          <a:off x="9546510" y="4974620"/>
          <a:ext cx="4943476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6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89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Holzart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 err="1">
                          <a:effectLst/>
                          <a:latin typeface="Glacial Indifference" panose="020B0604020202020204" charset="0"/>
                        </a:rPr>
                        <a:t>Härte</a:t>
                      </a: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, N mm</a:t>
                      </a:r>
                      <a:r>
                        <a:rPr lang="en-GB" sz="1200" kern="1000" spc="-20" baseline="30000" dirty="0">
                          <a:effectLst/>
                          <a:latin typeface="Glacial Indifference" panose="020B0604020202020204" charset="0"/>
                        </a:rPr>
                        <a:t>-2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 err="1">
                          <a:effectLst/>
                          <a:latin typeface="Glacial Indifference" panose="020B0604020202020204" charset="0"/>
                        </a:rPr>
                        <a:t>Dichte</a:t>
                      </a: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, kg m</a:t>
                      </a:r>
                      <a:r>
                        <a:rPr lang="en-GB" sz="1200" kern="1000" spc="-20" baseline="30000" dirty="0">
                          <a:effectLst/>
                          <a:latin typeface="Glacial Indifference" panose="020B0604020202020204" charset="0"/>
                        </a:rPr>
                        <a:t>-3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9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FG 12%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Kiefer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29/14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>
                          <a:effectLst/>
                          <a:latin typeface="Glacial Indifference" panose="020B0604020202020204" charset="0"/>
                        </a:rPr>
                        <a:t>540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Fichte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26/12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>
                          <a:effectLst/>
                          <a:latin typeface="Glacial Indifference" panose="020B0604020202020204" charset="0"/>
                        </a:rPr>
                        <a:t>470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8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Eiche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68/40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820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13" descr="C:\Users\Uldis\Pictures\6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900" y="1867243"/>
            <a:ext cx="3260284" cy="281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953447"/>
            <a:ext cx="2970379" cy="198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9525000" y="301566"/>
            <a:ext cx="60724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00" dirty="0">
                <a:solidFill>
                  <a:srgbClr val="456A2C"/>
                </a:solidFill>
                <a:latin typeface="League Spartan"/>
              </a:rPr>
              <a:t>ABRIEBSWIDERSTANDSFÄHIGKEIT VON HOLZ</a:t>
            </a:r>
          </a:p>
          <a:p>
            <a:r>
              <a:rPr lang="en-GB" sz="1200" b="1" spc="100" dirty="0">
                <a:solidFill>
                  <a:srgbClr val="456A2C"/>
                </a:solidFill>
                <a:latin typeface="League Spartan"/>
              </a:rPr>
              <a:t>(auf das Bild </a:t>
            </a:r>
            <a:r>
              <a:rPr lang="en-GB" sz="1200" b="1" spc="100" dirty="0" err="1">
                <a:solidFill>
                  <a:srgbClr val="456A2C"/>
                </a:solidFill>
                <a:latin typeface="League Spartan"/>
              </a:rPr>
              <a:t>klicken</a:t>
            </a:r>
            <a:r>
              <a:rPr lang="en-GB" sz="1200" b="1" spc="100" dirty="0">
                <a:solidFill>
                  <a:srgbClr val="456A2C"/>
                </a:solidFill>
                <a:latin typeface="League Spartan"/>
              </a:rPr>
              <a:t>)</a:t>
            </a:r>
            <a:endParaRPr lang="en-US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7750" y="9414073"/>
            <a:ext cx="591059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https://catas.com/en-GB/news/the-abrasion-resistance-test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https://www.iml-service.com/sound-velocity-measurement/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https://www.swedishwood.com/wood-facts/about-wood/from-log-to-plank/properties-of-softwood/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https://na.pergo.com/</a:t>
            </a:r>
          </a:p>
          <a:p>
            <a:endParaRPr lang="en-US" sz="10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63600" y="1573768"/>
            <a:ext cx="409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00" dirty="0">
                <a:solidFill>
                  <a:srgbClr val="456A2C"/>
                </a:solidFill>
                <a:latin typeface="League Spartan"/>
              </a:rPr>
              <a:t>THERMISCHE EIGENSCHAFTEN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491820" y="4501634"/>
            <a:ext cx="234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00" dirty="0" err="1">
                <a:solidFill>
                  <a:srgbClr val="456A2C"/>
                </a:solidFill>
                <a:latin typeface="League Spartan"/>
              </a:rPr>
              <a:t>Härte</a:t>
            </a:r>
            <a:r>
              <a:rPr lang="en-US" spc="100" dirty="0">
                <a:solidFill>
                  <a:srgbClr val="456A2C"/>
                </a:solidFill>
                <a:latin typeface="League Spartan"/>
              </a:rPr>
              <a:t> des </a:t>
            </a:r>
            <a:r>
              <a:rPr lang="en-US" spc="100" dirty="0" err="1">
                <a:solidFill>
                  <a:srgbClr val="456A2C"/>
                </a:solidFill>
                <a:latin typeface="League Spartan"/>
              </a:rPr>
              <a:t>Holzes</a:t>
            </a:r>
            <a:endParaRPr lang="en-US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02079" y="7200900"/>
            <a:ext cx="37048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00" dirty="0">
                <a:solidFill>
                  <a:srgbClr val="456A2C"/>
                </a:solidFill>
                <a:latin typeface="League Spartan"/>
              </a:rPr>
              <a:t>SCHALLGESCHWINDIGKEIT</a:t>
            </a:r>
          </a:p>
          <a:p>
            <a:r>
              <a:rPr lang="en-GB" sz="1200" b="1" spc="100" dirty="0">
                <a:solidFill>
                  <a:srgbClr val="456A2C"/>
                </a:solidFill>
                <a:latin typeface="League Spartan"/>
              </a:rPr>
              <a:t>(auf das Bild </a:t>
            </a:r>
            <a:r>
              <a:rPr lang="en-GB" sz="1200" b="1" spc="100" dirty="0" err="1">
                <a:solidFill>
                  <a:srgbClr val="456A2C"/>
                </a:solidFill>
                <a:latin typeface="League Spartan"/>
              </a:rPr>
              <a:t>klicken</a:t>
            </a:r>
            <a:r>
              <a:rPr lang="en-GB" sz="1200" b="1" spc="100" dirty="0">
                <a:solidFill>
                  <a:srgbClr val="456A2C"/>
                </a:solidFill>
                <a:latin typeface="League Spartan"/>
              </a:rPr>
              <a:t>)</a:t>
            </a:r>
            <a:endParaRPr lang="en-US" sz="1200" spc="100" dirty="0">
              <a:solidFill>
                <a:srgbClr val="456A2C"/>
              </a:solidFill>
              <a:latin typeface="League Spartan"/>
            </a:endParaRPr>
          </a:p>
        </p:txBody>
      </p:sp>
      <p:pic>
        <p:nvPicPr>
          <p:cNvPr id="22" name="Picture 21" descr="https://www.iml.de/wp-content/uploads/2017/01/Schallgeschwindigkeitsmessung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510" y="7750057"/>
            <a:ext cx="2899778" cy="130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15819876" y="6755939"/>
            <a:ext cx="223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Zum</a:t>
            </a:r>
            <a:r>
              <a:rPr lang="en-US" b="1" dirty="0"/>
              <a:t> </a:t>
            </a:r>
            <a:r>
              <a:rPr lang="en-US" b="1" dirty="0" err="1"/>
              <a:t>Beispiel</a:t>
            </a:r>
            <a:r>
              <a:rPr lang="en-US" b="1" dirty="0"/>
              <a:t> PERGO®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163800" y="6283316"/>
            <a:ext cx="2895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00" dirty="0">
                <a:solidFill>
                  <a:srgbClr val="456A2C"/>
                </a:solidFill>
                <a:latin typeface="League Spartan"/>
              </a:rPr>
              <a:t>HOLZPRODUKTTEST</a:t>
            </a:r>
          </a:p>
          <a:p>
            <a:r>
              <a:rPr lang="en-GB" sz="1200" b="1" spc="100" dirty="0">
                <a:solidFill>
                  <a:srgbClr val="456A2C"/>
                </a:solidFill>
                <a:latin typeface="League Spartan"/>
              </a:rPr>
              <a:t>(auf das Bild </a:t>
            </a:r>
            <a:r>
              <a:rPr lang="en-GB" sz="1200" b="1" spc="100" dirty="0" err="1">
                <a:solidFill>
                  <a:srgbClr val="456A2C"/>
                </a:solidFill>
                <a:latin typeface="League Spartan"/>
              </a:rPr>
              <a:t>klicken</a:t>
            </a:r>
            <a:r>
              <a:rPr lang="en-GB" sz="1200" b="1" spc="100" dirty="0">
                <a:solidFill>
                  <a:srgbClr val="456A2C"/>
                </a:solidFill>
                <a:latin typeface="League Spartan"/>
              </a:rPr>
              <a:t>)</a:t>
            </a:r>
            <a:endParaRPr lang="en-US" sz="1200" spc="100" dirty="0">
              <a:solidFill>
                <a:srgbClr val="456A2C"/>
              </a:solidFill>
              <a:latin typeface="League Spartan"/>
            </a:endParaRPr>
          </a:p>
        </p:txBody>
      </p:sp>
      <p:pic>
        <p:nvPicPr>
          <p:cNvPr id="25" name="Picture 24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3543" y="7133214"/>
            <a:ext cx="2465857" cy="197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1DF17D66-4DEC-447D-A8AB-445D5A652545}"/>
              </a:ext>
            </a:extLst>
          </p:cNvPr>
          <p:cNvSpPr txBox="1"/>
          <p:nvPr/>
        </p:nvSpPr>
        <p:spPr>
          <a:xfrm>
            <a:off x="9144000" y="9866600"/>
            <a:ext cx="89916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Lektion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de-DE" sz="1600" dirty="0"/>
              <a:t>Holzeigenschaften, ihre Grenzen und Holzbauphysik</a:t>
            </a:r>
          </a:p>
          <a:p>
            <a:pPr algn="r">
              <a:lnSpc>
                <a:spcPts val="2240"/>
              </a:lnSpc>
            </a:pP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89980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-313967"/>
            <a:ext cx="8385423" cy="4008151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694973"/>
              <a:ext cx="9216551" cy="143629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 err="1">
                  <a:solidFill>
                    <a:srgbClr val="FEFFF8"/>
                  </a:solidFill>
                  <a:latin typeface="League Spartan"/>
                </a:rPr>
                <a:t>Grenzen</a:t>
              </a:r>
              <a:r>
                <a:rPr lang="en-GB" sz="6200" spc="310" dirty="0">
                  <a:solidFill>
                    <a:srgbClr val="FEFFF8"/>
                  </a:solidFill>
                  <a:latin typeface="League Spartan"/>
                </a:rPr>
                <a:t>: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6A11BDA-2832-45CF-BDF1-2AF286A16224}"/>
              </a:ext>
            </a:extLst>
          </p:cNvPr>
          <p:cNvGrpSpPr/>
          <p:nvPr/>
        </p:nvGrpSpPr>
        <p:grpSpPr>
          <a:xfrm>
            <a:off x="1371599" y="4901009"/>
            <a:ext cx="7117852" cy="2395110"/>
            <a:chOff x="-1" y="859658"/>
            <a:chExt cx="9490470" cy="2382637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8251BD57-DF4A-4786-9DA0-D4F84A416FEC}"/>
                </a:ext>
              </a:extLst>
            </p:cNvPr>
            <p:cNvSpPr txBox="1"/>
            <p:nvPr/>
          </p:nvSpPr>
          <p:spPr>
            <a:xfrm>
              <a:off x="0" y="859658"/>
              <a:ext cx="9490469" cy="867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Nicht immer aber manchmal erlauben nationale Gesetze keinen Bau von mehrstöckigen Häusern.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46B5FDEF-22AE-4FA8-96B5-96DFEAA6B405}"/>
                </a:ext>
              </a:extLst>
            </p:cNvPr>
            <p:cNvSpPr txBox="1"/>
            <p:nvPr/>
          </p:nvSpPr>
          <p:spPr>
            <a:xfrm>
              <a:off x="-1" y="2374802"/>
              <a:ext cx="9490469" cy="867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Manchmal haben die Menschen Vorurteile - Holzhäuser brennen, sind nicht nachhaltig usw.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9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46B5FDEF-22AE-4FA8-96B5-96DFEAA6B405}"/>
              </a:ext>
            </a:extLst>
          </p:cNvPr>
          <p:cNvSpPr txBox="1"/>
          <p:nvPr/>
        </p:nvSpPr>
        <p:spPr>
          <a:xfrm>
            <a:off x="1348408" y="7886700"/>
            <a:ext cx="7117851" cy="127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Tatsächlich haben wir meistens nicht genug Wissen, um solche Holzhäuser überhaupt zu bauen.</a:t>
            </a:r>
            <a:endParaRPr lang="en-GB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98427" y="190500"/>
            <a:ext cx="429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 err="1">
                <a:solidFill>
                  <a:srgbClr val="456A2C"/>
                </a:solidFill>
                <a:latin typeface="League Spartan"/>
              </a:rPr>
              <a:t>Einige</a:t>
            </a:r>
            <a:r>
              <a:rPr lang="en-GB" spc="100" dirty="0">
                <a:solidFill>
                  <a:srgbClr val="456A2C"/>
                </a:solidFill>
                <a:latin typeface="League Spartan"/>
              </a:rPr>
              <a:t> </a:t>
            </a:r>
            <a:r>
              <a:rPr lang="en-GB" spc="100" dirty="0" err="1">
                <a:solidFill>
                  <a:srgbClr val="456A2C"/>
                </a:solidFill>
                <a:latin typeface="League Spartan"/>
              </a:rPr>
              <a:t>Beispiele</a:t>
            </a:r>
            <a:r>
              <a:rPr lang="en-GB" spc="100" dirty="0">
                <a:solidFill>
                  <a:srgbClr val="456A2C"/>
                </a:solidFill>
                <a:latin typeface="League Spartan"/>
              </a:rPr>
              <a:t> </a:t>
            </a:r>
            <a:r>
              <a:rPr lang="de-AT" sz="1200" spc="100" dirty="0">
                <a:solidFill>
                  <a:srgbClr val="456A2C"/>
                </a:solidFill>
                <a:latin typeface="League Spartan"/>
              </a:rPr>
              <a:t>(auf das Bild klicken)</a:t>
            </a:r>
            <a:r>
              <a:rPr lang="en-GB" sz="1200" spc="100" dirty="0">
                <a:solidFill>
                  <a:srgbClr val="456A2C"/>
                </a:solidFill>
                <a:latin typeface="League Spartan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68610" y="5076989"/>
            <a:ext cx="1678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pc="100" dirty="0" err="1">
                <a:solidFill>
                  <a:srgbClr val="456A2C"/>
                </a:solidFill>
                <a:latin typeface="League Spartan"/>
              </a:rPr>
              <a:t>Aus</a:t>
            </a:r>
            <a:r>
              <a:rPr lang="en-GB" sz="1400" spc="100" dirty="0">
                <a:solidFill>
                  <a:srgbClr val="456A2C"/>
                </a:solidFill>
                <a:latin typeface="League Spartan"/>
              </a:rPr>
              <a:t> LETTLAND</a:t>
            </a: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0673" y="5378928"/>
            <a:ext cx="3224118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4203" y="5378928"/>
            <a:ext cx="2638823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/>
          <p:cNvSpPr/>
          <p:nvPr/>
        </p:nvSpPr>
        <p:spPr>
          <a:xfrm>
            <a:off x="9668610" y="478457"/>
            <a:ext cx="1895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pc="100" dirty="0" err="1">
                <a:solidFill>
                  <a:srgbClr val="456A2C"/>
                </a:solidFill>
                <a:latin typeface="League Spartan"/>
              </a:rPr>
              <a:t>Aus</a:t>
            </a:r>
            <a:r>
              <a:rPr lang="en-GB" sz="1400" b="1" spc="100" dirty="0">
                <a:solidFill>
                  <a:srgbClr val="456A2C"/>
                </a:solidFill>
                <a:latin typeface="League Spartan"/>
              </a:rPr>
              <a:t> ÖSTERREICH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698427" y="1792655"/>
            <a:ext cx="2270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pc="100" dirty="0" err="1">
                <a:solidFill>
                  <a:srgbClr val="456A2C"/>
                </a:solidFill>
                <a:latin typeface="League Spartan"/>
              </a:rPr>
              <a:t>Aus</a:t>
            </a:r>
            <a:r>
              <a:rPr lang="en-GB" sz="1400" spc="100" dirty="0">
                <a:solidFill>
                  <a:srgbClr val="456A2C"/>
                </a:solidFill>
                <a:latin typeface="League Spartan"/>
              </a:rPr>
              <a:t> GRIECHENLAND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96816" y="7124700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pc="100" dirty="0" err="1">
                <a:solidFill>
                  <a:srgbClr val="456A2C"/>
                </a:solidFill>
                <a:latin typeface="League Spartan"/>
              </a:rPr>
              <a:t>Aus</a:t>
            </a:r>
            <a:r>
              <a:rPr lang="en-GB" sz="1400" spc="100" dirty="0">
                <a:solidFill>
                  <a:srgbClr val="456A2C"/>
                </a:solidFill>
                <a:latin typeface="League Spartan"/>
              </a:rPr>
              <a:t> SPANIEN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696816" y="3356525"/>
            <a:ext cx="1713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pc="100" dirty="0" err="1">
                <a:solidFill>
                  <a:srgbClr val="456A2C"/>
                </a:solidFill>
                <a:latin typeface="League Spartan"/>
              </a:rPr>
              <a:t>Aus</a:t>
            </a:r>
            <a:r>
              <a:rPr lang="en-GB" sz="1400" spc="100" dirty="0">
                <a:solidFill>
                  <a:srgbClr val="456A2C"/>
                </a:solidFill>
                <a:latin typeface="League Spartan"/>
              </a:rPr>
              <a:t> FINNLAND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8032BFFA-3D5D-4F4F-8EED-CE8F7EA9221D}"/>
              </a:ext>
            </a:extLst>
          </p:cNvPr>
          <p:cNvSpPr txBox="1"/>
          <p:nvPr/>
        </p:nvSpPr>
        <p:spPr>
          <a:xfrm>
            <a:off x="9144000" y="9866600"/>
            <a:ext cx="89916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Lektion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de-DE" sz="1600" dirty="0"/>
              <a:t>Holzeigenschaften, ihre Grenzen und Holzbauphysik</a:t>
            </a:r>
          </a:p>
          <a:p>
            <a:pPr algn="r">
              <a:lnSpc>
                <a:spcPts val="2240"/>
              </a:lnSpc>
            </a:pP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1346</Words>
  <Application>Microsoft Office PowerPoint</Application>
  <PresentationFormat>Benutzerdefiniert</PresentationFormat>
  <Paragraphs>218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League Spartan</vt:lpstr>
      <vt:lpstr>Symbol</vt:lpstr>
      <vt:lpstr>Calibri</vt:lpstr>
      <vt:lpstr>Arial</vt:lpstr>
      <vt:lpstr>Glacial Indifference</vt:lpstr>
      <vt:lpstr>Glacial Indifference Bold</vt:lpstr>
      <vt:lpstr>Cambria Math</vt:lpstr>
      <vt:lpstr>Office Theme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Robert Pirker</cp:lastModifiedBy>
  <cp:revision>77</cp:revision>
  <dcterms:created xsi:type="dcterms:W3CDTF">2006-08-16T00:00:00Z</dcterms:created>
  <dcterms:modified xsi:type="dcterms:W3CDTF">2021-09-30T15:06:32Z</dcterms:modified>
  <dc:identifier>DAD7Xzioke4</dc:identifier>
</cp:coreProperties>
</file>