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1" r:id="rId5"/>
    <p:sldId id="260" r:id="rId6"/>
    <p:sldId id="268" r:id="rId7"/>
    <p:sldId id="267" r:id="rId8"/>
    <p:sldId id="265" r:id="rId9"/>
    <p:sldId id="269" r:id="rId10"/>
    <p:sldId id="266" r:id="rId11"/>
    <p:sldId id="264" r:id="rId12"/>
  </p:sldIdLst>
  <p:sldSz cx="18288000" cy="10287000"/>
  <p:notesSz cx="6858000" cy="9144000"/>
  <p:embeddedFontLst>
    <p:embeddedFont>
      <p:font typeface="Glacial Indifference" panose="020B0604020202020204" charset="0"/>
      <p:regular r:id="rId14"/>
    </p:embeddedFont>
    <p:embeddedFont>
      <p:font typeface="Glacial Indifference Bold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League Spartan" panose="020B0604020202020204" charset="-7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Vidējs stils 2 - izcēlum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2/12/2021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2/12/2021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2/12/2021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2/12/2021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2/12/2021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2/12/2021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526" y="-320807"/>
            <a:ext cx="14575321" cy="1092861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631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294581" cy="1728679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 dirty="0" smtClean="0">
                  <a:solidFill>
                    <a:srgbClr val="FEFFF8"/>
                  </a:solidFill>
                  <a:latin typeface="League Spartan"/>
                </a:rPr>
                <a:t>Lesson</a:t>
              </a:r>
              <a:r>
                <a:rPr lang="lv-LV" sz="6600" spc="92" dirty="0" smtClean="0">
                  <a:solidFill>
                    <a:srgbClr val="FEFFF8"/>
                  </a:solidFill>
                  <a:latin typeface="League Spartan"/>
                </a:rPr>
                <a:t> 7</a:t>
              </a:r>
              <a:endParaRPr lang="en-US" sz="6600" spc="92" dirty="0">
                <a:solidFill>
                  <a:srgbClr val="FEFFF8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13347" y="4948184"/>
              <a:ext cx="11229247" cy="58864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645"/>
                </a:lnSpc>
              </a:pPr>
              <a:r>
                <a:rPr lang="en-US" sz="2700" spc="135" dirty="0">
                  <a:solidFill>
                    <a:srgbClr val="FEFFF8"/>
                  </a:solidFill>
                  <a:latin typeface="Glacial Indifference"/>
                </a:rPr>
                <a:t>Thermal insulation materials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1111249" cy="487313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UNIT </a:t>
              </a:r>
              <a:r>
                <a:rPr lang="lv-LV" sz="2400" spc="150" dirty="0">
                  <a:solidFill>
                    <a:srgbClr val="FEFFF8"/>
                  </a:solidFill>
                  <a:latin typeface="Glacial Indifference Bold"/>
                </a:rPr>
                <a:t>3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:</a:t>
              </a:r>
              <a:r>
                <a:rPr lang="el-GR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  <a:r>
                <a:rPr lang="en-US" sz="2400" spc="150" dirty="0">
                  <a:solidFill>
                    <a:srgbClr val="FEFFF8"/>
                  </a:solidFill>
                  <a:latin typeface="Glacial Indifference Bold"/>
                </a:rPr>
                <a:t> 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38EC514D-BA10-407F-8740-11CD3DA43EE3}"/>
              </a:ext>
            </a:extLst>
          </p:cNvPr>
          <p:cNvSpPr txBox="1"/>
          <p:nvPr/>
        </p:nvSpPr>
        <p:spPr>
          <a:xfrm>
            <a:off x="8667750" y="3462830"/>
            <a:ext cx="9105899" cy="52034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The Passive House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energy threshold of 15 kWh/(m²yr) for heating typically relates to a heating load of 10W/m² in typical Central European climates, however, it is only supposed to serve as a rough benchmark which may vary with different climatic conditions: in Stockholm a house with a heating load of 10W/m² may use more like 20kWh/(m²yr); in Rome it might be as low as 10kWh/(m²yr).</a:t>
            </a: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endParaRPr lang="lv-LV" sz="2400" b="1" spc="120" dirty="0">
              <a:solidFill>
                <a:srgbClr val="456A2C"/>
              </a:solidFill>
              <a:latin typeface="Glacial Indifference"/>
            </a:endParaRPr>
          </a:p>
          <a:p>
            <a:pPr algn="just">
              <a:lnSpc>
                <a:spcPts val="3359"/>
              </a:lnSpc>
            </a:pP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T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he low-energy house (LEH)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proved to be a more cost-effective and simpler standard which could be implemented quickly. Low-energy houses have an annual heating demand of less than 70 kWh/(m²a) based on the living space.</a:t>
            </a: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8" name="Group 9">
            <a:extLst>
              <a:ext uri="{FF2B5EF4-FFF2-40B4-BE49-F238E27FC236}">
                <a16:creationId xmlns:a16="http://schemas.microsoft.com/office/drawing/2014/main" id="{4F2C77DD-EC23-4C02-AB38-FC134740D7A2}"/>
              </a:ext>
            </a:extLst>
          </p:cNvPr>
          <p:cNvGrpSpPr/>
          <p:nvPr/>
        </p:nvGrpSpPr>
        <p:grpSpPr>
          <a:xfrm>
            <a:off x="-76200" y="30405"/>
            <a:ext cx="8458200" cy="2636595"/>
            <a:chOff x="-1473200" y="459163"/>
            <a:chExt cx="11180563" cy="5344201"/>
          </a:xfrm>
          <a:solidFill>
            <a:srgbClr val="52584D"/>
          </a:solidFill>
        </p:grpSpPr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E0AFAA6E-146F-4CF7-9B1B-7A131FE5C209}"/>
                </a:ext>
              </a:extLst>
            </p:cNvPr>
            <p:cNvSpPr/>
            <p:nvPr/>
          </p:nvSpPr>
          <p:spPr>
            <a:xfrm>
              <a:off x="-1473200" y="459163"/>
              <a:ext cx="11180563" cy="5344201"/>
            </a:xfrm>
            <a:prstGeom prst="rect">
              <a:avLst/>
            </a:prstGeom>
            <a:grpFill/>
          </p:spPr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C55813CF-2DBC-401D-87B7-AAED5535D0B2}"/>
                </a:ext>
              </a:extLst>
            </p:cNvPr>
            <p:cNvSpPr txBox="1"/>
            <p:nvPr/>
          </p:nvSpPr>
          <p:spPr>
            <a:xfrm>
              <a:off x="118012" y="1750382"/>
              <a:ext cx="9216551" cy="14362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FEFFF8"/>
                  </a:solidFill>
                  <a:latin typeface="League Spartan"/>
                </a:rPr>
                <a:t>Limitations</a:t>
              </a:r>
            </a:p>
          </p:txBody>
        </p:sp>
      </p:grpSp>
      <p:sp>
        <p:nvSpPr>
          <p:cNvPr id="16" name="TextBox 12">
            <a:extLst>
              <a:ext uri="{FF2B5EF4-FFF2-40B4-BE49-F238E27FC236}">
                <a16:creationId xmlns:a16="http://schemas.microsoft.com/office/drawing/2014/main" id="{B9D33F99-55B7-44D0-AA23-E21B270CB225}"/>
              </a:ext>
            </a:extLst>
          </p:cNvPr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7" name="Group 14">
            <a:extLst>
              <a:ext uri="{FF2B5EF4-FFF2-40B4-BE49-F238E27FC236}">
                <a16:creationId xmlns:a16="http://schemas.microsoft.com/office/drawing/2014/main" id="{A4459E14-80BE-4990-B9BE-02B0AC9F68F3}"/>
              </a:ext>
            </a:extLst>
          </p:cNvPr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8" name="TextBox 15">
              <a:extLst>
                <a:ext uri="{FF2B5EF4-FFF2-40B4-BE49-F238E27FC236}">
                  <a16:creationId xmlns:a16="http://schemas.microsoft.com/office/drawing/2014/main" id="{6BF378DE-6F0E-4517-9B78-86E7E51985F7}"/>
                </a:ext>
              </a:extLst>
            </p:cNvPr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LESSON 7: Thermal insulation materials 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9" name="AutoShape 16">
              <a:extLst>
                <a:ext uri="{FF2B5EF4-FFF2-40B4-BE49-F238E27FC236}">
                  <a16:creationId xmlns:a16="http://schemas.microsoft.com/office/drawing/2014/main" id="{49E9C45E-FE4C-4E86-B304-698487C2E5F5}"/>
                </a:ext>
              </a:extLst>
            </p:cNvPr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1BE58AED-AD86-4079-8A90-5F3EF7045863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10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2054" name="Picture 6" descr="Energy Rating Scales.  Click to enlarge image. A BER label indicates the energy rating of a property &amp;  is expressed in the form of performance bands, 'A' being the most energy efficient to 'G' being the least energy efficient.">
            <a:extLst>
              <a:ext uri="{FF2B5EF4-FFF2-40B4-BE49-F238E27FC236}">
                <a16:creationId xmlns:a16="http://schemas.microsoft.com/office/drawing/2014/main" id="{9576B665-7229-4869-8250-A8C3E6BD05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2857500"/>
            <a:ext cx="6987139" cy="63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889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028700" y="-313967"/>
            <a:ext cx="8385423" cy="4559205"/>
            <a:chOff x="0" y="0"/>
            <a:chExt cx="11180564" cy="6078940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6078940"/>
            </a:xfrm>
            <a:prstGeom prst="rect">
              <a:avLst/>
            </a:prstGeom>
            <a:solidFill>
              <a:srgbClr val="456A2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13474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>
                  <a:solidFill>
                    <a:srgbClr val="FEFFF8"/>
                  </a:solidFill>
                  <a:latin typeface="League Spartan"/>
                </a:rPr>
                <a:t>References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3543283"/>
              <a:ext cx="9215776" cy="1601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>
                  <a:solidFill>
                    <a:srgbClr val="FEFFF8"/>
                  </a:solidFill>
                  <a:latin typeface="League Spartan"/>
                </a:rPr>
                <a:t>JOURNALS AND PUBLICATIONS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21321" y="9833032"/>
            <a:ext cx="6104679" cy="430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028700" y="9462135"/>
            <a:ext cx="16230600" cy="594621"/>
            <a:chOff x="0" y="0"/>
            <a:chExt cx="21640800" cy="792828"/>
          </a:xfrm>
        </p:grpSpPr>
        <p:sp>
          <p:nvSpPr>
            <p:cNvPr id="15" name="TextBox 15"/>
            <p:cNvSpPr txBox="1"/>
            <p:nvPr/>
          </p:nvSpPr>
          <p:spPr>
            <a:xfrm>
              <a:off x="11497147" y="428625"/>
              <a:ext cx="10143653" cy="3642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LESSON 7: Thermal insulation materials </a:t>
              </a:r>
              <a:endParaRPr lang="en-US" sz="1600" spc="80" dirty="0">
                <a:solidFill>
                  <a:srgbClr val="52584D"/>
                </a:solidFill>
                <a:latin typeface="Glacial Indifference"/>
              </a:endParaRPr>
            </a:p>
          </p:txBody>
        </p:sp>
        <p:sp>
          <p:nvSpPr>
            <p:cNvPr id="16" name="AutoShape 1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  <a:ln>
              <a:solidFill>
                <a:srgbClr val="52584D"/>
              </a:solidFill>
            </a:ln>
          </p:spPr>
        </p:sp>
      </p:grpSp>
      <p:sp>
        <p:nvSpPr>
          <p:cNvPr id="20" name="Θέση αριθμού διαφάνειας 12">
            <a:extLst>
              <a:ext uri="{FF2B5EF4-FFF2-40B4-BE49-F238E27FC236}">
                <a16:creationId xmlns:a16="http://schemas.microsoft.com/office/drawing/2014/main" id="{6C18FE1D-2033-417B-8412-E2501E5D108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11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E65DCEAD-0616-4793-A69E-EDBEBF49A602}"/>
              </a:ext>
            </a:extLst>
          </p:cNvPr>
          <p:cNvSpPr txBox="1"/>
          <p:nvPr/>
        </p:nvSpPr>
        <p:spPr>
          <a:xfrm>
            <a:off x="991829" y="4620866"/>
            <a:ext cx="8533171" cy="47515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1.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Steico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Steico.com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2.	Benjamin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Durakovic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Gökhan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Yildiz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, Mohamed E Yahia (2020) Comparative Performance Evaluation of Conventional and Renewable Thermal Insulation Materials Used in Building Envelope. ISSN 1330-3651 (Print), ISSN 1848-6339 (Online).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: https://hrcak.srce.hr/file/340548 DOI: https://doi.org/10.17559/TV-20171228212943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3.	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Climat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technology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centre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&amp; network (2021) Building envelope thermal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https://www.ctc-n.org/technologies/building-envelope-thermal-insulation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4.	Energy gov (2020) Types of Insulation.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https://www.energy.gov/energysaver/weatherize/insulation/types-insulation</a:t>
            </a: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6183A464-EBF3-4BEF-AD18-B329B79FA152}"/>
              </a:ext>
            </a:extLst>
          </p:cNvPr>
          <p:cNvSpPr txBox="1"/>
          <p:nvPr/>
        </p:nvSpPr>
        <p:spPr>
          <a:xfrm>
            <a:off x="9883928" y="2138845"/>
            <a:ext cx="7375372" cy="73830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5.	Ing dep (2017)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Termiskie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tilti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(Thermal bridges). In Latvian.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http://www.ingdep.lv/lv/termiskie-tilti</a:t>
            </a: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6.	Saint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Gobain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Isover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(2020) What is a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termal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bridge?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https://www.isover.com/what-thermal-bridge</a:t>
            </a:r>
          </a:p>
          <a:p>
            <a:pPr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7.	ASHRAE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2013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 Handbook: Fundamentals, I-P Edition</a:t>
            </a:r>
            <a:r>
              <a:rPr lang="lv-LV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en-GB" sz="1800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ISBN 978-1-936504-46-6 or ISSN 1523-7230</a:t>
            </a: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l" defTabSz="352425">
              <a:lnSpc>
                <a:spcPct val="150000"/>
              </a:lnSpc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8.	Engineering tool box. Thermal Conductivity of some selected Materials and Gases.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https://www.engineeringtoolbox.com/thermal-conductivity-d_429.html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Passipedia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(2019) Heating load in Passive Houses.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https://www.passipedia.org/basics/building_physics_-_basics/heating_load</a:t>
            </a:r>
            <a:endParaRPr lang="lv-LV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Dylewski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 R. and Adamczyk J. (2011) Economic and environmental benefits of thermal insulation of building external walls. Building and Environment, Vol.46, Issue 12, December 2011, Pages 2615-2623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Building energy rating Ireland (2011) BER Certs. </a:t>
            </a:r>
            <a:r>
              <a:rPr lang="en-US" sz="1600" spc="165" dirty="0" err="1">
                <a:latin typeface="Verdana" panose="020B0604030504040204" pitchFamily="34" charset="0"/>
                <a:ea typeface="Verdana" panose="020B0604030504040204" pitchFamily="34" charset="0"/>
              </a:rPr>
              <a:t>Accs</a:t>
            </a:r>
            <a:r>
              <a:rPr lang="en-US" sz="1600" spc="165" dirty="0">
                <a:latin typeface="Verdana" panose="020B0604030504040204" pitchFamily="34" charset="0"/>
                <a:ea typeface="Verdana" panose="020B0604030504040204" pitchFamily="34" charset="0"/>
              </a:rPr>
              <a:t>. http://www.buildingenergyireland.ie/BERCerts.htm</a:t>
            </a:r>
          </a:p>
          <a:p>
            <a:pPr marL="342900" indent="-342900" algn="l">
              <a:lnSpc>
                <a:spcPct val="150000"/>
              </a:lnSpc>
              <a:buAutoNum type="arabicPeriod" startAt="9"/>
            </a:pPr>
            <a:endParaRPr lang="en-US" sz="1600" spc="165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ttēls 13">
            <a:extLst>
              <a:ext uri="{FF2B5EF4-FFF2-40B4-BE49-F238E27FC236}">
                <a16:creationId xmlns:a16="http://schemas.microsoft.com/office/drawing/2014/main" id="{7696B462-623A-430B-B0E4-5D462C9EA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-8603"/>
            <a:ext cx="12739854" cy="955489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-313967"/>
            <a:ext cx="8385423" cy="8119650"/>
            <a:chOff x="0" y="0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694973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Presentation Overview 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82007" y="6492487"/>
              <a:ext cx="9214823" cy="4069491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I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ntroduction of heat insulation </a:t>
              </a:r>
              <a:r>
                <a:rPr lang="lv-LV" sz="2400" spc="120" dirty="0" smtClean="0">
                  <a:solidFill>
                    <a:srgbClr val="456A2C"/>
                  </a:solidFill>
                  <a:latin typeface="Glacial Indifference"/>
                </a:rPr>
                <a:t>material 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properties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Why insulation is necessary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Material</a:t>
              </a:r>
              <a:r>
                <a:rPr lang="lv-LV" sz="2400" spc="120" dirty="0" smtClean="0">
                  <a:solidFill>
                    <a:srgbClr val="456A2C"/>
                  </a:solidFill>
                  <a:latin typeface="Glacial Indifference"/>
                </a:rPr>
                <a:t>s,</a:t>
              </a:r>
              <a:r>
                <a:rPr lang="en-US" sz="2400" spc="120" dirty="0" smtClean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accessible in insulation market</a:t>
              </a:r>
              <a:endParaRPr lang="lv-LV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Common insulating materials, “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K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” values, advantages and disadvantages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</a:p>
            <a:p>
              <a:pPr marL="342900" indent="-342900" algn="l">
                <a:lnSpc>
                  <a:spcPts val="3359"/>
                </a:lnSpc>
                <a:buFontTx/>
                <a:buChar char="-"/>
              </a:pPr>
              <a:r>
                <a:rPr lang="lv-LV" sz="2400" spc="120" dirty="0" smtClean="0">
                  <a:solidFill>
                    <a:srgbClr val="456A2C"/>
                  </a:solidFill>
                  <a:latin typeface="Glacial Indifference"/>
                </a:rPr>
                <a:t>Examples </a:t>
              </a:r>
              <a:r>
                <a:rPr lang="lv-LV" sz="2400" spc="120" dirty="0">
                  <a:solidFill>
                    <a:srgbClr val="456A2C"/>
                  </a:solidFill>
                  <a:latin typeface="Glacial Indifference"/>
                </a:rPr>
                <a:t>in practice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982007" y="4952983"/>
              <a:ext cx="9215776" cy="820737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rgbClr val="456A2C"/>
                  </a:solidFill>
                  <a:latin typeface="League Spartan"/>
                </a:rPr>
                <a:t>TOPICS DISCUSSED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462135"/>
            <a:ext cx="16230600" cy="603598"/>
            <a:chOff x="0" y="0"/>
            <a:chExt cx="21640800" cy="804797"/>
          </a:xfrm>
        </p:grpSpPr>
        <p:sp>
          <p:nvSpPr>
            <p:cNvPr id="9" name="TextBox 9"/>
            <p:cNvSpPr txBox="1"/>
            <p:nvPr/>
          </p:nvSpPr>
          <p:spPr>
            <a:xfrm>
              <a:off x="10261600" y="428625"/>
              <a:ext cx="10143653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52584D"/>
                  </a:solidFill>
                  <a:latin typeface="Glacial Indifference"/>
                </a:rPr>
                <a:t>LESSON </a:t>
              </a:r>
              <a:r>
                <a:rPr lang="lv-LV" sz="1600" spc="80" dirty="0">
                  <a:solidFill>
                    <a:srgbClr val="52584D"/>
                  </a:solidFill>
                  <a:latin typeface="Glacial Indifference"/>
                </a:rPr>
                <a:t>7</a:t>
              </a:r>
              <a:r>
                <a:rPr lang="en-US" sz="1600" spc="80" dirty="0" smtClean="0">
                  <a:solidFill>
                    <a:srgbClr val="52584D"/>
                  </a:solidFill>
                  <a:latin typeface="Glacial Indifference"/>
                </a:rPr>
                <a:t>:</a:t>
              </a:r>
              <a:r>
                <a:rPr lang="lv-LV" sz="1600" spc="80" dirty="0" smtClean="0">
                  <a:solidFill>
                    <a:srgbClr val="52584D"/>
                  </a:solidFill>
                  <a:latin typeface="Glacial Indifference"/>
                </a:rPr>
                <a:t> Thermal insulation materials </a:t>
              </a:r>
              <a:endParaRPr lang="en-US" sz="1600" spc="135" dirty="0">
                <a:solidFill>
                  <a:srgbClr val="FEFFF8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0628" y="876300"/>
            <a:ext cx="7114272" cy="7816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Thermal conductivity (k-value)</a:t>
            </a: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is a measure of the capacity of a material to conduct heat through its mass. </a:t>
            </a:r>
            <a:endParaRPr lang="lv-LV" sz="2400" spc="120" dirty="0">
              <a:solidFill>
                <a:srgbClr val="456A2C"/>
              </a:solidFill>
              <a:latin typeface="Glacial Indifference"/>
            </a:endParaRPr>
          </a:p>
          <a:p>
            <a:pPr algn="l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Coefficient of thermal conductance “λ”</a:t>
            </a: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lv-LV" sz="2400" spc="120" dirty="0" err="1">
                <a:solidFill>
                  <a:srgbClr val="456A2C"/>
                </a:solidFill>
                <a:latin typeface="Glacial Indifference"/>
              </a:rPr>
              <a:t>is</a:t>
            </a:r>
            <a:r>
              <a:rPr lang="lv-LV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defined as the amount of heat (in kcal) conducted in one hour through 1 m</a:t>
            </a:r>
            <a:r>
              <a:rPr lang="en-US" sz="2400" spc="120" baseline="30000" dirty="0">
                <a:solidFill>
                  <a:srgbClr val="456A2C"/>
                </a:solidFill>
                <a:latin typeface="Glacial Indifference"/>
              </a:rPr>
              <a:t>2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of material, with a thickness of 1 m, when the temperature drop through the material under conditions of steady heat flow is 1 °C. </a:t>
            </a:r>
          </a:p>
          <a:p>
            <a:pPr algn="l">
              <a:lnSpc>
                <a:spcPts val="3359"/>
              </a:lnSpc>
            </a:pP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T</a:t>
            </a:r>
            <a:r>
              <a:rPr lang="en-US" sz="2400" b="1" spc="120" dirty="0" err="1">
                <a:solidFill>
                  <a:srgbClr val="456A2C"/>
                </a:solidFill>
                <a:latin typeface="Glacial Indifference"/>
              </a:rPr>
              <a:t>hermal</a:t>
            </a: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 resistivity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is the reciprocal of the k-value (1/k).</a:t>
            </a:r>
          </a:p>
          <a:p>
            <a:pPr algn="l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Thermal resistance (R-value)</a:t>
            </a:r>
            <a:r>
              <a:rPr lang="lv-LV" sz="2400" b="1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is defined in simple terms as the resistance that any specific material offers to the heat flow.</a:t>
            </a:r>
          </a:p>
          <a:p>
            <a:pPr algn="l">
              <a:lnSpc>
                <a:spcPts val="3359"/>
              </a:lnSpc>
            </a:pPr>
            <a:r>
              <a:rPr lang="en-US" sz="2400" b="1" spc="120" dirty="0">
                <a:solidFill>
                  <a:srgbClr val="456A2C"/>
                </a:solidFill>
                <a:latin typeface="Glacial Indifference"/>
              </a:rPr>
              <a:t>Coefficient of heat transmission (U) 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designates the overall coefficient of heat transmission for any section of a material or a composite of materials.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9252585"/>
            <a:ext cx="16230600" cy="584361"/>
            <a:chOff x="0" y="0"/>
            <a:chExt cx="21640800" cy="779148"/>
          </a:xfrm>
        </p:grpSpPr>
        <p:sp>
          <p:nvSpPr>
            <p:cNvPr id="5" name="TextBox 5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456A2C"/>
                  </a:solidFill>
                  <a:latin typeface="Glacial Indifference"/>
                </a:rPr>
                <a:t>LESSON 7: Thermal insulation materials </a:t>
              </a:r>
              <a:endParaRPr lang="en-US" sz="1600" spc="8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5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lv-LV" sz="6200" spc="310" dirty="0" err="1">
                  <a:solidFill>
                    <a:schemeClr val="bg1"/>
                  </a:solidFill>
                  <a:latin typeface="League Spartan"/>
                </a:rPr>
                <a:t>Heat</a:t>
              </a:r>
              <a:r>
                <a:rPr lang="lv-LV" sz="6200" spc="310" dirty="0">
                  <a:solidFill>
                    <a:schemeClr val="bg1"/>
                  </a:solidFill>
                  <a:latin typeface="League Spartan"/>
                </a:rPr>
                <a:t> </a:t>
              </a:r>
              <a:r>
                <a:rPr lang="lv-LV" sz="6200" spc="310" dirty="0" err="1">
                  <a:solidFill>
                    <a:schemeClr val="bg1"/>
                  </a:solidFill>
                  <a:latin typeface="League Spartan"/>
                </a:rPr>
                <a:t>insulation</a:t>
              </a:r>
              <a:r>
                <a:rPr lang="lv-LV" sz="6200" spc="310" dirty="0">
                  <a:solidFill>
                    <a:schemeClr val="bg1"/>
                  </a:solidFill>
                  <a:latin typeface="League Spartan"/>
                </a:rPr>
                <a:t> </a:t>
              </a:r>
              <a:r>
                <a:rPr lang="lv-LV" sz="6200" spc="310" dirty="0" err="1">
                  <a:solidFill>
                    <a:schemeClr val="bg1"/>
                  </a:solidFill>
                  <a:latin typeface="League Spartan"/>
                </a:rPr>
                <a:t>materials</a:t>
              </a:r>
              <a:endParaRPr lang="en-US" sz="6200" spc="310" dirty="0">
                <a:solidFill>
                  <a:schemeClr val="bg1"/>
                </a:solidFill>
                <a:latin typeface="League Spartan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9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>
                  <a:solidFill>
                    <a:schemeClr val="bg1"/>
                  </a:solidFill>
                  <a:latin typeface="League Spartan"/>
                </a:rPr>
                <a:t>DEFINITION OF TERMS</a:t>
              </a: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94324" y="-352026"/>
            <a:ext cx="5052358" cy="10991051"/>
          </a:xfrm>
          <a:prstGeom prst="rect">
            <a:avLst/>
          </a:prstGeom>
          <a:solidFill>
            <a:srgbClr val="456A2C"/>
          </a:solidFill>
        </p:spPr>
      </p:sp>
      <p:grpSp>
        <p:nvGrpSpPr>
          <p:cNvPr id="4" name="Group 4"/>
          <p:cNvGrpSpPr/>
          <p:nvPr/>
        </p:nvGrpSpPr>
        <p:grpSpPr>
          <a:xfrm>
            <a:off x="7315200" y="746756"/>
            <a:ext cx="10972800" cy="6818044"/>
            <a:chOff x="-114072" y="-3114570"/>
            <a:chExt cx="13614402" cy="2765975"/>
          </a:xfrm>
        </p:grpSpPr>
        <p:sp>
          <p:nvSpPr>
            <p:cNvPr id="5" name="TextBox 5"/>
            <p:cNvSpPr txBox="1"/>
            <p:nvPr/>
          </p:nvSpPr>
          <p:spPr>
            <a:xfrm>
              <a:off x="-1" y="-3114570"/>
              <a:ext cx="13500331" cy="8740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League Spartan"/>
                </a:rPr>
                <a:t>Benefits</a:t>
              </a:r>
              <a:r>
                <a:rPr lang="lv-LV" sz="6200" spc="310" dirty="0">
                  <a:solidFill>
                    <a:srgbClr val="456A2C"/>
                  </a:solidFill>
                  <a:latin typeface="League Spartan"/>
                </a:rPr>
                <a:t> of Heat insulation </a:t>
              </a:r>
              <a:r>
                <a:rPr lang="lv-LV" sz="6200" spc="310" dirty="0" smtClean="0">
                  <a:solidFill>
                    <a:srgbClr val="456A2C"/>
                  </a:solidFill>
                  <a:latin typeface="League Spartan"/>
                </a:rPr>
                <a:t>in</a:t>
              </a:r>
              <a:r>
                <a:rPr lang="lv-LV" sz="6200" spc="310" dirty="0" smtClean="0">
                  <a:solidFill>
                    <a:srgbClr val="456A2C"/>
                  </a:solidFill>
                  <a:latin typeface="League Spartan"/>
                </a:rPr>
                <a:t> </a:t>
              </a:r>
              <a:r>
                <a:rPr lang="lv-LV" sz="6200" spc="310" dirty="0">
                  <a:solidFill>
                    <a:srgbClr val="456A2C"/>
                  </a:solidFill>
                  <a:latin typeface="League Spartan"/>
                </a:rPr>
                <a:t>buildings</a:t>
              </a:r>
              <a:endParaRPr lang="en-US" sz="6200" spc="310" dirty="0">
                <a:solidFill>
                  <a:srgbClr val="456A2C"/>
                </a:solidFill>
                <a:latin typeface="League Spartan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14072" y="-1763677"/>
              <a:ext cx="13137037" cy="1415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1.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R</a:t>
              </a:r>
              <a:r>
                <a:rPr lang="en-US" sz="2800" spc="120" dirty="0" smtClean="0">
                  <a:solidFill>
                    <a:srgbClr val="1E4D65"/>
                  </a:solidFill>
                  <a:latin typeface="Glacial Indifference"/>
                </a:rPr>
                <a:t>educe</a:t>
              </a:r>
              <a:r>
                <a:rPr lang="lv-LV" sz="2800" spc="120" dirty="0" smtClean="0">
                  <a:solidFill>
                    <a:srgbClr val="1E4D65"/>
                  </a:solidFill>
                  <a:latin typeface="Glacial Indifference"/>
                </a:rPr>
                <a:t>s</a:t>
              </a:r>
              <a:r>
                <a:rPr lang="en-US" sz="2800" spc="120" dirty="0" smtClean="0">
                  <a:solidFill>
                    <a:srgbClr val="1E4D65"/>
                  </a:solidFill>
                  <a:latin typeface="Glacial Indifference"/>
                </a:rPr>
                <a:t> </a:t>
              </a: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the transmission of heat through building walls 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2. </a:t>
              </a:r>
              <a:r>
                <a:rPr lang="lv-LV" sz="2800" spc="120" dirty="0">
                  <a:solidFill>
                    <a:srgbClr val="1E4D65"/>
                  </a:solidFill>
                  <a:latin typeface="Glacial Indifference"/>
                </a:rPr>
                <a:t>R</a:t>
              </a:r>
              <a:r>
                <a:rPr lang="en-US" sz="2800" spc="120" dirty="0" err="1">
                  <a:solidFill>
                    <a:srgbClr val="1E4D65"/>
                  </a:solidFill>
                  <a:latin typeface="Glacial Indifference"/>
                </a:rPr>
                <a:t>eduction</a:t>
              </a: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 of CO</a:t>
              </a:r>
              <a:r>
                <a:rPr lang="en-US" sz="2800" spc="120" baseline="30000" dirty="0">
                  <a:solidFill>
                    <a:srgbClr val="1E4D65"/>
                  </a:solidFill>
                  <a:latin typeface="Glacial Indifference"/>
                </a:rPr>
                <a:t>2</a:t>
              </a: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 emissions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3. Energy Efficiency with Thermal Insulation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4. Stronger and Longer - Lasting Buildings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5. Positive Effect on Human Health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6. Environment and Ecological Balance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7. Helping Sound Insulation</a:t>
              </a:r>
            </a:p>
            <a:p>
              <a:pPr algn="just">
                <a:lnSpc>
                  <a:spcPts val="3359"/>
                </a:lnSpc>
              </a:pPr>
              <a:r>
                <a:rPr lang="en-US" sz="2800" spc="120" dirty="0">
                  <a:solidFill>
                    <a:srgbClr val="1E4D65"/>
                  </a:solidFill>
                  <a:latin typeface="Glacial Indifference"/>
                </a:rPr>
                <a:t>8. Contribution to National and Family Economy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057400" y="9258300"/>
            <a:ext cx="16230600" cy="584361"/>
            <a:chOff x="0" y="0"/>
            <a:chExt cx="21640800" cy="779148"/>
          </a:xfrm>
          <a:solidFill>
            <a:srgbClr val="1E4D65"/>
          </a:solidFill>
        </p:grpSpPr>
        <p:sp>
          <p:nvSpPr>
            <p:cNvPr id="9" name="TextBox 9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  <a:noFill/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456A2C"/>
                  </a:solidFill>
                  <a:latin typeface="Glacial Indifference"/>
                </a:rPr>
                <a:t>LESSON 7: Thermal insulation materials </a:t>
              </a:r>
              <a:endParaRPr lang="en-US" sz="1600" spc="8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10" name="AutoShape 10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456A2C"/>
            </a:solidFill>
          </p:spPr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-38100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2" name="Attēls 11" descr="Society for Certified Home Energy Auditors — Industry standard percentages  for heat loss within...">
            <a:extLst>
              <a:ext uri="{FF2B5EF4-FFF2-40B4-BE49-F238E27FC236}">
                <a16:creationId xmlns:a16="http://schemas.microsoft.com/office/drawing/2014/main" id="{82E216E5-F457-4269-899F-BA0E820F0F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26" y="3086100"/>
            <a:ext cx="5323952" cy="3877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4.	Materials accessible in the insulation market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028700" y="9557385"/>
            <a:ext cx="16230600" cy="584361"/>
            <a:chOff x="0" y="0"/>
            <a:chExt cx="21640800" cy="779148"/>
          </a:xfrm>
        </p:grpSpPr>
        <p:sp>
          <p:nvSpPr>
            <p:cNvPr id="20" name="TextBox 20"/>
            <p:cNvSpPr txBox="1"/>
            <p:nvPr/>
          </p:nvSpPr>
          <p:spPr>
            <a:xfrm>
              <a:off x="11497147" y="428625"/>
              <a:ext cx="10143653" cy="350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2240"/>
                </a:lnSpc>
              </a:pPr>
              <a:r>
                <a:rPr lang="en-US" sz="1600" spc="80" dirty="0">
                  <a:solidFill>
                    <a:srgbClr val="456A2C"/>
                  </a:solidFill>
                  <a:latin typeface="Glacial Indifference"/>
                </a:rPr>
                <a:t>LESSON 7: Thermal insulation materials </a:t>
              </a:r>
              <a:endParaRPr lang="en-US" sz="1600" spc="8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21" name="AutoShape 21"/>
            <p:cNvSpPr/>
            <p:nvPr/>
          </p:nvSpPr>
          <p:spPr>
            <a:xfrm>
              <a:off x="0" y="0"/>
              <a:ext cx="21640800" cy="50800"/>
            </a:xfrm>
            <a:prstGeom prst="rect">
              <a:avLst/>
            </a:prstGeom>
            <a:solidFill>
              <a:srgbClr val="52584D"/>
            </a:solidFill>
          </p:spPr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22" name="Attēls 21">
            <a:extLst>
              <a:ext uri="{FF2B5EF4-FFF2-40B4-BE49-F238E27FC236}">
                <a16:creationId xmlns:a16="http://schemas.microsoft.com/office/drawing/2014/main" id="{F0F64661-DC66-488E-B161-D90D3B5A7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93717"/>
            <a:ext cx="8534400" cy="750586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288163"/>
              </p:ext>
            </p:extLst>
          </p:nvPr>
        </p:nvGraphicFramePr>
        <p:xfrm>
          <a:off x="304800" y="2324100"/>
          <a:ext cx="17678399" cy="72571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2">
                  <a:extLst>
                    <a:ext uri="{9D8B030D-6E8A-4147-A177-3AD203B41FA5}">
                      <a16:colId xmlns:a16="http://schemas.microsoft.com/office/drawing/2014/main" val="706506332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3240599054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1242239306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2927813248"/>
                    </a:ext>
                  </a:extLst>
                </a:gridCol>
                <a:gridCol w="4393071">
                  <a:extLst>
                    <a:ext uri="{9D8B030D-6E8A-4147-A177-3AD203B41FA5}">
                      <a16:colId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Type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Material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Where applicable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Installation methods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Advantages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192050700"/>
                  </a:ext>
                </a:extLst>
              </a:tr>
              <a:tr h="11576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Blanket: batts and rolls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Fiberglass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Mineral (rock or slag) wool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Plastic fibers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Natural fibers</a:t>
                      </a:r>
                      <a:endParaRPr lang="lv-LV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Unfinished walls, including foundation walls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Floors and ceilings</a:t>
                      </a:r>
                      <a:endParaRPr lang="lv-LV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Fitted between studs, joists, and beams.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Do-it-yourself.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Suited for standard stud and joist spacing that is relatively free from obstructions. Relatively inexpensive.</a:t>
                      </a:r>
                      <a:endParaRPr lang="lv-LV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321574528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l"/>
                      <a:r>
                        <a:rPr lang="en-GB" sz="1800" u="none" strike="noStrike" dirty="0">
                          <a:effectLst/>
                        </a:rPr>
                        <a:t>Concrete block insulation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Foam board, to be placed on outside of wall (usually new construction) or inside of wall (existing homes):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Some manufacturers incorporate foam beads or air into the concrete mix to increase R-values</a:t>
                      </a:r>
                      <a:endParaRPr lang="lv-LV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Unfinished walls, including foundation walls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New construction or major renovations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Walls (insulating concrete blocks)</a:t>
                      </a:r>
                      <a:endParaRPr lang="lv-LV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Require specialized skills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Insulating concrete blocks are sometimes stacked without mortar (dry-stacked) and surface bonded.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Insulating cores increases wall R-value.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Insulating outside of concrete block wall places mass inside conditioned space, which can moderate indoor temperatures.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Autoclaved aerated concrete and autoclaved cellular concrete masonry units have 10 times the insulating value of conventional concrete.</a:t>
                      </a:r>
                      <a:endParaRPr lang="lv-LV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189002939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Foam board or rigid foam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Polystyrene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Polyisocyanurate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Polyurethane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Unfinished walls, including foundation walls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Floors and ceilings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Unvented low-slope roofs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Interior applications: must be covered with 1/2-inch gypsum board or other building-code approved material for fire safety.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Exterior applications: must be covered with weatherproof facing.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High insulating value for relatively little thickness.</a:t>
                      </a:r>
                      <a:endParaRPr lang="lv-LV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Can block thermal short circuits when installed continuously over frames or joists.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121844403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Insulating concrete forms (ICFs)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Foam boards or foam blocks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Unfinished walls, including foundation walls for new construction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Installed as part of the building structure.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Insulation is literally built into the home's walls, creating high thermal resistance.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380584895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0B81D8BB-1330-4789-B351-B2D29C021F6F}"/>
              </a:ext>
            </a:extLst>
          </p:cNvPr>
          <p:cNvSpPr txBox="1"/>
          <p:nvPr/>
        </p:nvSpPr>
        <p:spPr>
          <a:xfrm>
            <a:off x="1028700" y="96297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5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.	</a:t>
            </a:r>
            <a:r>
              <a:rPr lang="lv-LV" sz="5000" spc="100" dirty="0" err="1">
                <a:solidFill>
                  <a:srgbClr val="456A2C"/>
                </a:solidFill>
                <a:latin typeface="League Spartan"/>
              </a:rPr>
              <a:t>Application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lv-LV" sz="5000" spc="100" dirty="0" err="1">
                <a:solidFill>
                  <a:srgbClr val="456A2C"/>
                </a:solidFill>
                <a:latin typeface="League Spartan"/>
              </a:rPr>
              <a:t>of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lv-LV" sz="5000" spc="100" dirty="0" err="1">
                <a:solidFill>
                  <a:srgbClr val="456A2C"/>
                </a:solidFill>
                <a:latin typeface="League Spartan"/>
              </a:rPr>
              <a:t>materials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 (1)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  <p:sp>
        <p:nvSpPr>
          <p:cNvPr id="5" name="TextBox 20"/>
          <p:cNvSpPr txBox="1"/>
          <p:nvPr/>
        </p:nvSpPr>
        <p:spPr>
          <a:xfrm>
            <a:off x="9651560" y="98788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456A2C"/>
                </a:solidFill>
                <a:latin typeface="Glacial Indifference"/>
              </a:rPr>
              <a:t>LESSON 7: Thermal insulation materials 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8461222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numura vietturis 1">
            <a:extLst>
              <a:ext uri="{FF2B5EF4-FFF2-40B4-BE49-F238E27FC236}">
                <a16:creationId xmlns:a16="http://schemas.microsoft.com/office/drawing/2014/main" id="{48B5ECBB-52E6-441E-9A2E-15FEE464D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3" name="Tabula 2">
            <a:extLst>
              <a:ext uri="{FF2B5EF4-FFF2-40B4-BE49-F238E27FC236}">
                <a16:creationId xmlns:a16="http://schemas.microsoft.com/office/drawing/2014/main" id="{312C0B43-69B5-4155-95D4-E379075440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336413"/>
              </p:ext>
            </p:extLst>
          </p:nvPr>
        </p:nvGraphicFramePr>
        <p:xfrm>
          <a:off x="304800" y="1409700"/>
          <a:ext cx="17678399" cy="872795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321332">
                  <a:extLst>
                    <a:ext uri="{9D8B030D-6E8A-4147-A177-3AD203B41FA5}">
                      <a16:colId xmlns:a16="http://schemas.microsoft.com/office/drawing/2014/main" val="706506332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3240599054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1242239306"/>
                    </a:ext>
                  </a:extLst>
                </a:gridCol>
                <a:gridCol w="3321332">
                  <a:extLst>
                    <a:ext uri="{9D8B030D-6E8A-4147-A177-3AD203B41FA5}">
                      <a16:colId xmlns:a16="http://schemas.microsoft.com/office/drawing/2014/main" val="2927813248"/>
                    </a:ext>
                  </a:extLst>
                </a:gridCol>
                <a:gridCol w="4393071">
                  <a:extLst>
                    <a:ext uri="{9D8B030D-6E8A-4147-A177-3AD203B41FA5}">
                      <a16:colId xmlns:a16="http://schemas.microsoft.com/office/drawing/2014/main" val="541526391"/>
                    </a:ext>
                  </a:extLst>
                </a:gridCol>
              </a:tblGrid>
              <a:tr h="74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Type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Material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Where applicable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Installation methods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Advantages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192050700"/>
                  </a:ext>
                </a:extLst>
              </a:tr>
              <a:tr h="94150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Loose-fill and blown-in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Cellulose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Fiberglass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Mineral (rock or slag) wool</a:t>
                      </a:r>
                      <a:endParaRPr lang="lv-LV" sz="18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Enclosed existing wall or open new wall cavities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Unfinished attic floors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Other hard-to-reach places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Blown into place using special equipment, sometimes poured in.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Good for adding insulation to existing finished areas, irregularly shaped areas, and around obstructions.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518542420"/>
                  </a:ext>
                </a:extLst>
              </a:tr>
              <a:tr h="96861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Reflective system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Foil-faced kraft paper, plastic film, polyethylene bubbles, or cardboard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Unfinished walls, ceilings, and floors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Foils, films, or papers fitted between wood-frame studs, joists, rafters, and beams.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Do-it-yourself.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Suitable for framing at standard spacing.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Bubble-form suitable if framing is irregular or if obstructions are present.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Most effective at preventing downward heat flow, effectiveness depends on spacing.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2829733532"/>
                  </a:ext>
                </a:extLst>
              </a:tr>
              <a:tr h="7671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Rigid fibrous or </a:t>
                      </a:r>
                      <a:r>
                        <a:rPr lang="en-GB" sz="1800" u="none" strike="noStrike" kern="1000" dirty="0" err="1">
                          <a:effectLst/>
                        </a:rPr>
                        <a:t>fiber</a:t>
                      </a:r>
                      <a:r>
                        <a:rPr lang="en-GB" sz="1800" u="none" strike="noStrike" kern="1000" dirty="0">
                          <a:effectLst/>
                        </a:rPr>
                        <a:t> insulation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Fiberglass</a:t>
                      </a:r>
                      <a:endParaRPr lang="lv-LV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Mineral (rock or slag) wool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Ducts in unconditioned spaces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Other places requiring insulation that can withstand high temperatures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HVAC contractors fabricate the insulation into ducts either at their shops or at the job sites.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Can withstand high temperatures.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57206409"/>
                  </a:ext>
                </a:extLst>
              </a:tr>
              <a:tr h="12057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Sprayed foam and foamed-in-place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Cementitious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Phenolic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Polyisocyanurate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Polyurethane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>
                          <a:effectLst/>
                        </a:rPr>
                        <a:t>Enclosed existing wall</a:t>
                      </a:r>
                      <a:endParaRPr lang="lv-LV" sz="1800">
                        <a:effectLst/>
                      </a:endParaRPr>
                    </a:p>
                    <a:p>
                      <a:pPr algn="l"/>
                      <a:r>
                        <a:rPr lang="en-GB" sz="1800">
                          <a:effectLst/>
                        </a:rPr>
                        <a:t>Open new wall cavities</a:t>
                      </a:r>
                      <a:endParaRPr lang="lv-LV" sz="180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Unfinished attic floors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Applied using small spray containers or in larger quantities as a pressure sprayed (foamed-in-place) product.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Good for adding insulation to existing finished areas, irregularly shaped areas, and around obstructions.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3959842498"/>
                  </a:ext>
                </a:extLst>
              </a:tr>
              <a:tr h="16595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u="none" strike="noStrike" kern="1000" dirty="0">
                          <a:effectLst/>
                        </a:rPr>
                        <a:t>Structural insulated panels (SIPs)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Foam board or liquid foam insulation core</a:t>
                      </a:r>
                      <a:endParaRPr lang="lv-LV" sz="1800" dirty="0"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Straw core insulation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Unfinished walls, ceilings, floors, and roofs for new construction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>
                          <a:effectLst/>
                        </a:rPr>
                        <a:t>Construction workers fit SIPs together to form walls and roof of a house.</a:t>
                      </a:r>
                      <a:endParaRPr lang="lv-LV" sz="1800" kern="100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GB" sz="1800" kern="1000" dirty="0">
                          <a:effectLst/>
                        </a:rPr>
                        <a:t>SIP-built houses provide superior and uniform insulation compared to more traditional construction methods; they also take less time to build.</a:t>
                      </a:r>
                      <a:endParaRPr lang="lv-LV" sz="1800" kern="10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Angsana New" panose="02020603050405020304" pitchFamily="18" charset="-34"/>
                      </a:endParaRPr>
                    </a:p>
                  </a:txBody>
                  <a:tcPr marL="1465" marR="1465" marT="1465" marB="1465" anchor="ctr"/>
                </a:tc>
                <a:extLst>
                  <a:ext uri="{0D108BD9-81ED-4DB2-BD59-A6C34878D82A}">
                    <a16:rowId xmlns:a16="http://schemas.microsoft.com/office/drawing/2014/main" val="1117501227"/>
                  </a:ext>
                </a:extLst>
              </a:tr>
            </a:tbl>
          </a:graphicData>
        </a:graphic>
      </p:graphicFrame>
      <p:sp>
        <p:nvSpPr>
          <p:cNvPr id="4" name="TextBox 2">
            <a:extLst>
              <a:ext uri="{FF2B5EF4-FFF2-40B4-BE49-F238E27FC236}">
                <a16:creationId xmlns:a16="http://schemas.microsoft.com/office/drawing/2014/main" id="{1EE7B8AA-0933-493E-86FB-3AF266316D5A}"/>
              </a:ext>
            </a:extLst>
          </p:cNvPr>
          <p:cNvSpPr txBox="1"/>
          <p:nvPr/>
        </p:nvSpPr>
        <p:spPr>
          <a:xfrm>
            <a:off x="533400" y="362687"/>
            <a:ext cx="167259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5</a:t>
            </a: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.	</a:t>
            </a:r>
            <a:r>
              <a:rPr lang="lv-LV" sz="5000" spc="100" dirty="0" err="1">
                <a:solidFill>
                  <a:srgbClr val="456A2C"/>
                </a:solidFill>
                <a:latin typeface="League Spartan"/>
              </a:rPr>
              <a:t>Application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lv-LV" sz="5000" spc="100" dirty="0" err="1">
                <a:solidFill>
                  <a:srgbClr val="456A2C"/>
                </a:solidFill>
                <a:latin typeface="League Spartan"/>
              </a:rPr>
              <a:t>of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lv-LV" sz="5000" spc="100" dirty="0" err="1">
                <a:solidFill>
                  <a:srgbClr val="456A2C"/>
                </a:solidFill>
                <a:latin typeface="League Spartan"/>
              </a:rPr>
              <a:t>materials</a:t>
            </a:r>
            <a:r>
              <a:rPr lang="lv-LV" sz="5000" spc="100" dirty="0">
                <a:solidFill>
                  <a:srgbClr val="456A2C"/>
                </a:solidFill>
                <a:latin typeface="League Spartan"/>
              </a:rPr>
              <a:t> (2)</a:t>
            </a:r>
            <a:endParaRPr lang="en-US" sz="5000" spc="100" dirty="0">
              <a:solidFill>
                <a:srgbClr val="456A2C"/>
              </a:solidFill>
              <a:latin typeface="League Spartan"/>
            </a:endParaRPr>
          </a:p>
        </p:txBody>
      </p:sp>
    </p:spTree>
    <p:extLst>
      <p:ext uri="{BB962C8B-B14F-4D97-AF65-F5344CB8AC3E}">
        <p14:creationId xmlns:p14="http://schemas.microsoft.com/office/powerpoint/2010/main" val="3601966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EE384467-A922-4266-84E3-4D621C1B71E0}"/>
              </a:ext>
            </a:extLst>
          </p:cNvPr>
          <p:cNvSpPr txBox="1"/>
          <p:nvPr/>
        </p:nvSpPr>
        <p:spPr>
          <a:xfrm>
            <a:off x="1028700" y="962977"/>
            <a:ext cx="16802100" cy="859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>
                <a:solidFill>
                  <a:srgbClr val="456A2C"/>
                </a:solidFill>
                <a:latin typeface="League Spartan"/>
              </a:rPr>
              <a:t>Economic Thickness of heat insulation material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865F3EEF-4003-497A-B3B3-9F78BAACE0FA}"/>
              </a:ext>
            </a:extLst>
          </p:cNvPr>
          <p:cNvSpPr/>
          <p:nvPr/>
        </p:nvSpPr>
        <p:spPr>
          <a:xfrm>
            <a:off x="1028700" y="2247900"/>
            <a:ext cx="16268700" cy="6781800"/>
          </a:xfrm>
          <a:prstGeom prst="rect">
            <a:avLst/>
          </a:prstGeom>
          <a:solidFill>
            <a:schemeClr val="bg1"/>
          </a:solidFill>
          <a:ln>
            <a:solidFill>
              <a:srgbClr val="5258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utoShape 21">
            <a:extLst>
              <a:ext uri="{FF2B5EF4-FFF2-40B4-BE49-F238E27FC236}">
                <a16:creationId xmlns:a16="http://schemas.microsoft.com/office/drawing/2014/main" id="{959EB84F-AE78-4847-8617-4D37ACF1781B}"/>
              </a:ext>
            </a:extLst>
          </p:cNvPr>
          <p:cNvSpPr/>
          <p:nvPr/>
        </p:nvSpPr>
        <p:spPr>
          <a:xfrm>
            <a:off x="1028700" y="9410700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1" name="Θέση αριθμού διαφάνειας 12">
            <a:extLst>
              <a:ext uri="{FF2B5EF4-FFF2-40B4-BE49-F238E27FC236}">
                <a16:creationId xmlns:a16="http://schemas.microsoft.com/office/drawing/2014/main" id="{DD1E1239-7B18-4E1E-89E8-B9B58C4F475C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8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0" name="Attēls 9">
            <a:extLst>
              <a:ext uri="{FF2B5EF4-FFF2-40B4-BE49-F238E27FC236}">
                <a16:creationId xmlns:a16="http://schemas.microsoft.com/office/drawing/2014/main" id="{0F287AA4-A8E6-4596-BA4E-F4B9AB039C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98785"/>
            <a:ext cx="7848600" cy="6730915"/>
          </a:xfrm>
          <a:prstGeom prst="rect">
            <a:avLst/>
          </a:prstGeom>
        </p:spPr>
      </p:pic>
      <p:sp>
        <p:nvSpPr>
          <p:cNvPr id="12" name="TextBox 20"/>
          <p:cNvSpPr txBox="1"/>
          <p:nvPr/>
        </p:nvSpPr>
        <p:spPr>
          <a:xfrm>
            <a:off x="9651560" y="969835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456A2C"/>
                </a:solidFill>
                <a:latin typeface="Glacial Indifference"/>
              </a:rPr>
              <a:t>LESSON 7: Thermal insulation materials 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11792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567015" y="746756"/>
            <a:ext cx="17720985" cy="10464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70"/>
              </a:lnSpc>
            </a:pPr>
            <a:r>
              <a:rPr lang="en-US" sz="6200" spc="310" dirty="0">
                <a:solidFill>
                  <a:srgbClr val="456A2C"/>
                </a:solidFill>
                <a:latin typeface="League Spartan"/>
              </a:rPr>
              <a:t>6.	</a:t>
            </a:r>
            <a:r>
              <a:rPr lang="lv-LV" sz="6200" spc="310" dirty="0">
                <a:solidFill>
                  <a:srgbClr val="456A2C"/>
                </a:solidFill>
                <a:latin typeface="League Spartan"/>
              </a:rPr>
              <a:t> </a:t>
            </a:r>
            <a:r>
              <a:rPr lang="en-US" sz="6200" spc="310" dirty="0">
                <a:solidFill>
                  <a:srgbClr val="456A2C"/>
                </a:solidFill>
                <a:latin typeface="League Spartan"/>
              </a:rPr>
              <a:t>Faults in heat insulation systems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057400" y="9258300"/>
            <a:ext cx="16230600" cy="38100"/>
          </a:xfrm>
          <a:prstGeom prst="rect">
            <a:avLst/>
          </a:prstGeom>
          <a:solidFill>
            <a:srgbClr val="456A2C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E8B5425E-13D9-4299-9B0F-22FC10A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356350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4" name="Θέση αριθμού διαφάνειας 12">
            <a:extLst>
              <a:ext uri="{FF2B5EF4-FFF2-40B4-BE49-F238E27FC236}">
                <a16:creationId xmlns:a16="http://schemas.microsoft.com/office/drawing/2014/main" id="{6A035BD0-ECB5-432E-BE44-A821EF204E89}"/>
              </a:ext>
            </a:extLst>
          </p:cNvPr>
          <p:cNvSpPr txBox="1">
            <a:spLocks/>
          </p:cNvSpPr>
          <p:nvPr/>
        </p:nvSpPr>
        <p:spPr>
          <a:xfrm>
            <a:off x="152400" y="98225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1E4D65"/>
                </a:solidFill>
                <a:latin typeface="Glacial Indifference"/>
              </a:rPr>
              <a:pPr algn="l"/>
              <a:t>9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  <p:pic>
        <p:nvPicPr>
          <p:cNvPr id="15" name="Attēls 14" descr="Termiskie tilti">
            <a:extLst>
              <a:ext uri="{FF2B5EF4-FFF2-40B4-BE49-F238E27FC236}">
                <a16:creationId xmlns:a16="http://schemas.microsoft.com/office/drawing/2014/main" id="{06689FC3-B7A8-4F10-93AA-654198B324C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24816" y="3403853"/>
            <a:ext cx="5272966" cy="45481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Attēls 15" descr="Seite_7_Bild_6">
            <a:extLst>
              <a:ext uri="{FF2B5EF4-FFF2-40B4-BE49-F238E27FC236}">
                <a16:creationId xmlns:a16="http://schemas.microsoft.com/office/drawing/2014/main" id="{0831ADBD-B6CA-427F-B136-1F32C4A94B5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03853"/>
            <a:ext cx="5629640" cy="454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Attēls 16">
            <a:extLst>
              <a:ext uri="{FF2B5EF4-FFF2-40B4-BE49-F238E27FC236}">
                <a16:creationId xmlns:a16="http://schemas.microsoft.com/office/drawing/2014/main" id="{17B97195-3BA7-489D-BD48-B517772640E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366" y="3367495"/>
            <a:ext cx="6864352" cy="45481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FEBD8DB-9649-42E6-8AF7-A20085AFD524}"/>
              </a:ext>
            </a:extLst>
          </p:cNvPr>
          <p:cNvSpPr txBox="1"/>
          <p:nvPr/>
        </p:nvSpPr>
        <p:spPr>
          <a:xfrm>
            <a:off x="11097782" y="8301204"/>
            <a:ext cx="7037818" cy="867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GB" sz="1800" b="1" kern="10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Integrated thermal bridges - heat insulation errors are made in design stage</a:t>
            </a:r>
            <a:endParaRPr lang="lv-LV" sz="1800" kern="1000" dirty="0">
              <a:effectLst/>
              <a:latin typeface="Verdana" panose="020B0604030504040204" pitchFamily="34" charset="0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824243-827E-467E-9A6A-FB51CA78C8BF}"/>
              </a:ext>
            </a:extLst>
          </p:cNvPr>
          <p:cNvSpPr txBox="1"/>
          <p:nvPr/>
        </p:nvSpPr>
        <p:spPr>
          <a:xfrm>
            <a:off x="1100415" y="8360352"/>
            <a:ext cx="944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kern="10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Angsana New" panose="02020603050405020304" pitchFamily="18" charset="-34"/>
              </a:rPr>
              <a:t>A thermal bridge occurs when there is a gap between materials and structural surfaces. </a:t>
            </a:r>
            <a:endParaRPr lang="lv-LV" b="1" dirty="0"/>
          </a:p>
        </p:txBody>
      </p:sp>
      <p:sp>
        <p:nvSpPr>
          <p:cNvPr id="20" name="TextBox 20"/>
          <p:cNvSpPr txBox="1"/>
          <p:nvPr/>
        </p:nvSpPr>
        <p:spPr>
          <a:xfrm>
            <a:off x="9753600" y="9676255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456A2C"/>
                </a:solidFill>
                <a:latin typeface="Glacial Indifference"/>
              </a:rPr>
              <a:t>LESSON 7: Thermal insulation materials </a:t>
            </a:r>
            <a:endParaRPr lang="en-US" sz="1600" spc="80" dirty="0">
              <a:solidFill>
                <a:srgbClr val="456A2C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29398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898</TotalTime>
  <Words>1077</Words>
  <Application>Microsoft Office PowerPoint</Application>
  <PresentationFormat>Custom</PresentationFormat>
  <Paragraphs>158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Glacial Indifference</vt:lpstr>
      <vt:lpstr>Angsana New</vt:lpstr>
      <vt:lpstr>Arial</vt:lpstr>
      <vt:lpstr>Glacial Indifference Bold</vt:lpstr>
      <vt:lpstr>MS Mincho</vt:lpstr>
      <vt:lpstr>Calibri</vt:lpstr>
      <vt:lpstr>League Spartan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Lietotajs</cp:lastModifiedBy>
  <cp:revision>42</cp:revision>
  <dcterms:created xsi:type="dcterms:W3CDTF">2006-08-16T00:00:00Z</dcterms:created>
  <dcterms:modified xsi:type="dcterms:W3CDTF">2021-02-12T16:39:26Z</dcterms:modified>
  <dc:identifier>DAD7Xzioke4</dc:identifier>
</cp:coreProperties>
</file>